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5"/>
    <p:sldMasterId id="2147483659" r:id="rId6"/>
  </p:sldMasterIdLst>
  <p:notesMasterIdLst>
    <p:notesMasterId r:id="rId25"/>
  </p:notesMasterIdLst>
  <p:handoutMasterIdLst>
    <p:handoutMasterId r:id="rId26"/>
  </p:handoutMasterIdLst>
  <p:sldIdLst>
    <p:sldId id="269" r:id="rId7"/>
    <p:sldId id="396" r:id="rId8"/>
    <p:sldId id="270" r:id="rId9"/>
    <p:sldId id="397" r:id="rId10"/>
    <p:sldId id="398" r:id="rId11"/>
    <p:sldId id="405" r:id="rId12"/>
    <p:sldId id="375" r:id="rId13"/>
    <p:sldId id="403" r:id="rId14"/>
    <p:sldId id="367" r:id="rId15"/>
    <p:sldId id="389" r:id="rId16"/>
    <p:sldId id="390" r:id="rId17"/>
    <p:sldId id="391" r:id="rId18"/>
    <p:sldId id="392" r:id="rId19"/>
    <p:sldId id="394" r:id="rId20"/>
    <p:sldId id="406" r:id="rId21"/>
    <p:sldId id="386" r:id="rId22"/>
    <p:sldId id="387" r:id="rId23"/>
    <p:sldId id="40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xwell, Katherine [USA]" initials="M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C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1" autoAdjust="0"/>
    <p:restoredTop sz="80182" autoAdjust="0"/>
  </p:normalViewPr>
  <p:slideViewPr>
    <p:cSldViewPr snapToGrid="0" snapToObjects="1">
      <p:cViewPr>
        <p:scale>
          <a:sx n="70" d="100"/>
          <a:sy n="70" d="100"/>
        </p:scale>
        <p:origin x="-894" y="-558"/>
      </p:cViewPr>
      <p:guideLst>
        <p:guide orient="horz" pos="1006"/>
        <p:guide orient="horz" pos="3925"/>
        <p:guide orient="horz" pos="2158"/>
        <p:guide pos="859"/>
        <p:guide pos="2880"/>
        <p:guide pos="3816"/>
        <p:guide pos="5329"/>
      </p:guideLst>
    </p:cSldViewPr>
  </p:slideViewPr>
  <p:outlineViewPr>
    <p:cViewPr>
      <p:scale>
        <a:sx n="33" d="100"/>
        <a:sy n="33" d="100"/>
      </p:scale>
      <p:origin x="34" y="6485"/>
    </p:cViewPr>
  </p:outlineViewPr>
  <p:notesTextViewPr>
    <p:cViewPr>
      <p:scale>
        <a:sx n="100" d="100"/>
        <a:sy n="100" d="100"/>
      </p:scale>
      <p:origin x="0" y="0"/>
    </p:cViewPr>
  </p:notesTextViewPr>
  <p:sorterViewPr>
    <p:cViewPr>
      <p:scale>
        <a:sx n="111" d="100"/>
        <a:sy n="111" d="100"/>
      </p:scale>
      <p:origin x="0" y="1166"/>
    </p:cViewPr>
  </p:sorterViewPr>
  <p:notesViewPr>
    <p:cSldViewPr snapToGrid="0" snapToObjects="1">
      <p:cViewPr varScale="1">
        <p:scale>
          <a:sx n="53" d="100"/>
          <a:sy n="53" d="100"/>
        </p:scale>
        <p:origin x="-29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34F9D2-94B2-40C6-9562-F74EF71DCBE7}" type="doc">
      <dgm:prSet loTypeId="urn:microsoft.com/office/officeart/2005/8/layout/arrow2" loCatId="process" qsTypeId="urn:microsoft.com/office/officeart/2005/8/quickstyle/simple1" qsCatId="simple" csTypeId="urn:microsoft.com/office/officeart/2005/8/colors/accent1_2" csCatId="accent1" phldr="1"/>
      <dgm:spPr/>
    </dgm:pt>
    <dgm:pt modelId="{B8005776-3BC9-444E-8877-BFF942EADAFC}">
      <dgm:prSet phldrT="[Text]"/>
      <dgm:spPr/>
      <dgm:t>
        <a:bodyPr/>
        <a:lstStyle/>
        <a:p>
          <a:r>
            <a:rPr lang="en-US" dirty="0" smtClean="0"/>
            <a:t>Enhanced management capability</a:t>
          </a:r>
        </a:p>
        <a:p>
          <a:r>
            <a:rPr lang="en-US" dirty="0" smtClean="0"/>
            <a:t>CVT, GUI utilities using </a:t>
          </a:r>
          <a:r>
            <a:rPr lang="en-US" dirty="0" err="1" smtClean="0"/>
            <a:t>VistA</a:t>
          </a:r>
          <a:r>
            <a:rPr lang="en-US" dirty="0" smtClean="0"/>
            <a:t>, Mobile apps, etc.</a:t>
          </a:r>
        </a:p>
      </dgm:t>
    </dgm:pt>
    <dgm:pt modelId="{3EC201F0-D927-4D87-A7CC-1610FBF60461}" type="parTrans" cxnId="{F62FF0E3-E89C-4D2B-BE27-C8AA6F9B9DF8}">
      <dgm:prSet/>
      <dgm:spPr/>
      <dgm:t>
        <a:bodyPr/>
        <a:lstStyle/>
        <a:p>
          <a:endParaRPr lang="en-US"/>
        </a:p>
      </dgm:t>
    </dgm:pt>
    <dgm:pt modelId="{0C70F5E9-51FC-4B0D-B677-3C92FB200744}" type="sibTrans" cxnId="{F62FF0E3-E89C-4D2B-BE27-C8AA6F9B9DF8}">
      <dgm:prSet/>
      <dgm:spPr/>
      <dgm:t>
        <a:bodyPr/>
        <a:lstStyle/>
        <a:p>
          <a:endParaRPr lang="en-US"/>
        </a:p>
      </dgm:t>
    </dgm:pt>
    <dgm:pt modelId="{FCDA8389-66C4-4819-8762-A84AADCD965A}">
      <dgm:prSet phldrT="[Text]"/>
      <dgm:spPr/>
      <dgm:t>
        <a:bodyPr/>
        <a:lstStyle/>
        <a:p>
          <a:r>
            <a:rPr lang="en-US" dirty="0" smtClean="0"/>
            <a:t>Allows time to standardize and to identify/modify non-scheduling processes</a:t>
          </a:r>
        </a:p>
        <a:p>
          <a:r>
            <a:rPr lang="en-US" dirty="0" smtClean="0"/>
            <a:t>Faster path to VHA operational improvements</a:t>
          </a:r>
        </a:p>
      </dgm:t>
    </dgm:pt>
    <dgm:pt modelId="{E7770D0C-DA6E-4A35-8D3D-202B52F4A028}" type="parTrans" cxnId="{CF1F3EC4-0367-4996-B147-110CEAE938EA}">
      <dgm:prSet/>
      <dgm:spPr/>
      <dgm:t>
        <a:bodyPr/>
        <a:lstStyle/>
        <a:p>
          <a:endParaRPr lang="en-US"/>
        </a:p>
      </dgm:t>
    </dgm:pt>
    <dgm:pt modelId="{7383619C-BA3C-4F7B-8524-8724251BDFFE}" type="sibTrans" cxnId="{CF1F3EC4-0367-4996-B147-110CEAE938EA}">
      <dgm:prSet/>
      <dgm:spPr/>
      <dgm:t>
        <a:bodyPr/>
        <a:lstStyle/>
        <a:p>
          <a:endParaRPr lang="en-US"/>
        </a:p>
      </dgm:t>
    </dgm:pt>
    <dgm:pt modelId="{3FAAA656-04E3-4B22-A57D-D30DBC86ABC2}">
      <dgm:prSet phldrT="[Text]"/>
      <dgm:spPr/>
      <dgm:t>
        <a:bodyPr/>
        <a:lstStyle/>
        <a:p>
          <a:r>
            <a:rPr lang="en-US" dirty="0" smtClean="0"/>
            <a:t>Leverages 1b solution, integrated with national data sources</a:t>
          </a:r>
        </a:p>
        <a:p>
          <a:r>
            <a:rPr lang="en-US" dirty="0" smtClean="0"/>
            <a:t>Integrates with Vista4/Vista Evolution</a:t>
          </a:r>
        </a:p>
        <a:p>
          <a:r>
            <a:rPr lang="en-US" dirty="0" smtClean="0"/>
            <a:t>Nationally standard data and processes</a:t>
          </a:r>
        </a:p>
      </dgm:t>
    </dgm:pt>
    <dgm:pt modelId="{DA600EF1-9EDF-423A-96EE-D007E2292E97}" type="parTrans" cxnId="{5AF18107-2653-401A-A0C1-27F86FC0CA76}">
      <dgm:prSet/>
      <dgm:spPr/>
      <dgm:t>
        <a:bodyPr/>
        <a:lstStyle/>
        <a:p>
          <a:endParaRPr lang="en-US"/>
        </a:p>
      </dgm:t>
    </dgm:pt>
    <dgm:pt modelId="{30488DB8-03BE-4110-93BD-36AC24C95D7C}" type="sibTrans" cxnId="{5AF18107-2653-401A-A0C1-27F86FC0CA76}">
      <dgm:prSet/>
      <dgm:spPr/>
      <dgm:t>
        <a:bodyPr/>
        <a:lstStyle/>
        <a:p>
          <a:endParaRPr lang="en-US"/>
        </a:p>
      </dgm:t>
    </dgm:pt>
    <dgm:pt modelId="{588D09B9-B8CF-48EA-AB53-6029AF5644AB}" type="pres">
      <dgm:prSet presAssocID="{0E34F9D2-94B2-40C6-9562-F74EF71DCBE7}" presName="arrowDiagram" presStyleCnt="0">
        <dgm:presLayoutVars>
          <dgm:chMax val="5"/>
          <dgm:dir/>
          <dgm:resizeHandles val="exact"/>
        </dgm:presLayoutVars>
      </dgm:prSet>
      <dgm:spPr/>
    </dgm:pt>
    <dgm:pt modelId="{60E4A801-B8E7-44E2-AEDC-589097D070C0}" type="pres">
      <dgm:prSet presAssocID="{0E34F9D2-94B2-40C6-9562-F74EF71DCBE7}" presName="arrow" presStyleLbl="bgShp" presStyleIdx="0" presStyleCnt="1"/>
      <dgm:spPr/>
    </dgm:pt>
    <dgm:pt modelId="{41A7F033-3177-46A8-A34C-B901CFAFE3A6}" type="pres">
      <dgm:prSet presAssocID="{0E34F9D2-94B2-40C6-9562-F74EF71DCBE7}" presName="arrowDiagram3" presStyleCnt="0"/>
      <dgm:spPr/>
    </dgm:pt>
    <dgm:pt modelId="{8801F1A7-5008-4C70-ADC6-F84AF7FBA888}" type="pres">
      <dgm:prSet presAssocID="{B8005776-3BC9-444E-8877-BFF942EADAFC}" presName="bullet3a" presStyleLbl="node1" presStyleIdx="0" presStyleCnt="3"/>
      <dgm:spPr/>
    </dgm:pt>
    <dgm:pt modelId="{07F085A8-1B6C-4A96-87BB-9C62092609AE}" type="pres">
      <dgm:prSet presAssocID="{B8005776-3BC9-444E-8877-BFF942EADAFC}" presName="textBox3a" presStyleLbl="revTx" presStyleIdx="0" presStyleCnt="3" custScaleX="106467" custLinFactNeighborX="3230" custLinFactNeighborY="0">
        <dgm:presLayoutVars>
          <dgm:bulletEnabled val="1"/>
        </dgm:presLayoutVars>
      </dgm:prSet>
      <dgm:spPr/>
      <dgm:t>
        <a:bodyPr/>
        <a:lstStyle/>
        <a:p>
          <a:endParaRPr lang="en-US"/>
        </a:p>
      </dgm:t>
    </dgm:pt>
    <dgm:pt modelId="{7C2C6E88-4B02-4868-8A0D-97E186F3AFA4}" type="pres">
      <dgm:prSet presAssocID="{FCDA8389-66C4-4819-8762-A84AADCD965A}" presName="bullet3b" presStyleLbl="node1" presStyleIdx="1" presStyleCnt="3"/>
      <dgm:spPr/>
    </dgm:pt>
    <dgm:pt modelId="{85FAC8E6-A6EE-43FA-8721-CF56824C703C}" type="pres">
      <dgm:prSet presAssocID="{FCDA8389-66C4-4819-8762-A84AADCD965A}" presName="textBox3b" presStyleLbl="revTx" presStyleIdx="1" presStyleCnt="3">
        <dgm:presLayoutVars>
          <dgm:bulletEnabled val="1"/>
        </dgm:presLayoutVars>
      </dgm:prSet>
      <dgm:spPr/>
      <dgm:t>
        <a:bodyPr/>
        <a:lstStyle/>
        <a:p>
          <a:endParaRPr lang="en-US"/>
        </a:p>
      </dgm:t>
    </dgm:pt>
    <dgm:pt modelId="{747010BD-00BE-4A2D-8F9C-ACC5A2601CE2}" type="pres">
      <dgm:prSet presAssocID="{3FAAA656-04E3-4B22-A57D-D30DBC86ABC2}" presName="bullet3c" presStyleLbl="node1" presStyleIdx="2" presStyleCnt="3"/>
      <dgm:spPr/>
    </dgm:pt>
    <dgm:pt modelId="{9EAE7D29-6FED-42B9-A233-0CDA84078825}" type="pres">
      <dgm:prSet presAssocID="{3FAAA656-04E3-4B22-A57D-D30DBC86ABC2}" presName="textBox3c" presStyleLbl="revTx" presStyleIdx="2" presStyleCnt="3">
        <dgm:presLayoutVars>
          <dgm:bulletEnabled val="1"/>
        </dgm:presLayoutVars>
      </dgm:prSet>
      <dgm:spPr/>
      <dgm:t>
        <a:bodyPr/>
        <a:lstStyle/>
        <a:p>
          <a:endParaRPr lang="en-US"/>
        </a:p>
      </dgm:t>
    </dgm:pt>
  </dgm:ptLst>
  <dgm:cxnLst>
    <dgm:cxn modelId="{4C49AEC7-A2EC-4CB2-9D87-88C2C5C8AC9B}" type="presOf" srcId="{FCDA8389-66C4-4819-8762-A84AADCD965A}" destId="{85FAC8E6-A6EE-43FA-8721-CF56824C703C}" srcOrd="0" destOrd="0" presId="urn:microsoft.com/office/officeart/2005/8/layout/arrow2"/>
    <dgm:cxn modelId="{CF1F3EC4-0367-4996-B147-110CEAE938EA}" srcId="{0E34F9D2-94B2-40C6-9562-F74EF71DCBE7}" destId="{FCDA8389-66C4-4819-8762-A84AADCD965A}" srcOrd="1" destOrd="0" parTransId="{E7770D0C-DA6E-4A35-8D3D-202B52F4A028}" sibTransId="{7383619C-BA3C-4F7B-8524-8724251BDFFE}"/>
    <dgm:cxn modelId="{F62FF0E3-E89C-4D2B-BE27-C8AA6F9B9DF8}" srcId="{0E34F9D2-94B2-40C6-9562-F74EF71DCBE7}" destId="{B8005776-3BC9-444E-8877-BFF942EADAFC}" srcOrd="0" destOrd="0" parTransId="{3EC201F0-D927-4D87-A7CC-1610FBF60461}" sibTransId="{0C70F5E9-51FC-4B0D-B677-3C92FB200744}"/>
    <dgm:cxn modelId="{6722BAB9-972F-4436-A12A-95E9FD3B01F6}" type="presOf" srcId="{B8005776-3BC9-444E-8877-BFF942EADAFC}" destId="{07F085A8-1B6C-4A96-87BB-9C62092609AE}" srcOrd="0" destOrd="0" presId="urn:microsoft.com/office/officeart/2005/8/layout/arrow2"/>
    <dgm:cxn modelId="{6D8E3F73-F155-4FF4-A2CD-CABFB6B8DF06}" type="presOf" srcId="{0E34F9D2-94B2-40C6-9562-F74EF71DCBE7}" destId="{588D09B9-B8CF-48EA-AB53-6029AF5644AB}" srcOrd="0" destOrd="0" presId="urn:microsoft.com/office/officeart/2005/8/layout/arrow2"/>
    <dgm:cxn modelId="{1138624E-C3A7-4E43-A113-D5A73D2A5CF5}" type="presOf" srcId="{3FAAA656-04E3-4B22-A57D-D30DBC86ABC2}" destId="{9EAE7D29-6FED-42B9-A233-0CDA84078825}" srcOrd="0" destOrd="0" presId="urn:microsoft.com/office/officeart/2005/8/layout/arrow2"/>
    <dgm:cxn modelId="{5AF18107-2653-401A-A0C1-27F86FC0CA76}" srcId="{0E34F9D2-94B2-40C6-9562-F74EF71DCBE7}" destId="{3FAAA656-04E3-4B22-A57D-D30DBC86ABC2}" srcOrd="2" destOrd="0" parTransId="{DA600EF1-9EDF-423A-96EE-D007E2292E97}" sibTransId="{30488DB8-03BE-4110-93BD-36AC24C95D7C}"/>
    <dgm:cxn modelId="{6A683598-1984-4FC2-83D4-CC1F0AD382D7}" type="presParOf" srcId="{588D09B9-B8CF-48EA-AB53-6029AF5644AB}" destId="{60E4A801-B8E7-44E2-AEDC-589097D070C0}" srcOrd="0" destOrd="0" presId="urn:microsoft.com/office/officeart/2005/8/layout/arrow2"/>
    <dgm:cxn modelId="{BF5FC988-C26F-457E-8E2A-42CFFB40268C}" type="presParOf" srcId="{588D09B9-B8CF-48EA-AB53-6029AF5644AB}" destId="{41A7F033-3177-46A8-A34C-B901CFAFE3A6}" srcOrd="1" destOrd="0" presId="urn:microsoft.com/office/officeart/2005/8/layout/arrow2"/>
    <dgm:cxn modelId="{AD9B21AE-671D-4214-AD70-DBB8EFA5E20A}" type="presParOf" srcId="{41A7F033-3177-46A8-A34C-B901CFAFE3A6}" destId="{8801F1A7-5008-4C70-ADC6-F84AF7FBA888}" srcOrd="0" destOrd="0" presId="urn:microsoft.com/office/officeart/2005/8/layout/arrow2"/>
    <dgm:cxn modelId="{594F547D-58BF-429F-8013-5AC8753FF8F4}" type="presParOf" srcId="{41A7F033-3177-46A8-A34C-B901CFAFE3A6}" destId="{07F085A8-1B6C-4A96-87BB-9C62092609AE}" srcOrd="1" destOrd="0" presId="urn:microsoft.com/office/officeart/2005/8/layout/arrow2"/>
    <dgm:cxn modelId="{97A9A8CF-AF0F-4277-A605-4B55438FE319}" type="presParOf" srcId="{41A7F033-3177-46A8-A34C-B901CFAFE3A6}" destId="{7C2C6E88-4B02-4868-8A0D-97E186F3AFA4}" srcOrd="2" destOrd="0" presId="urn:microsoft.com/office/officeart/2005/8/layout/arrow2"/>
    <dgm:cxn modelId="{E62B68D1-3A00-4875-ADB7-1331B9EF2083}" type="presParOf" srcId="{41A7F033-3177-46A8-A34C-B901CFAFE3A6}" destId="{85FAC8E6-A6EE-43FA-8721-CF56824C703C}" srcOrd="3" destOrd="0" presId="urn:microsoft.com/office/officeart/2005/8/layout/arrow2"/>
    <dgm:cxn modelId="{C59F414A-FB3E-4AE3-A53C-2AFFF5205242}" type="presParOf" srcId="{41A7F033-3177-46A8-A34C-B901CFAFE3A6}" destId="{747010BD-00BE-4A2D-8F9C-ACC5A2601CE2}" srcOrd="4" destOrd="0" presId="urn:microsoft.com/office/officeart/2005/8/layout/arrow2"/>
    <dgm:cxn modelId="{954D0725-31C6-452F-A8B1-F20F8DEE2E1B}" type="presParOf" srcId="{41A7F033-3177-46A8-A34C-B901CFAFE3A6}" destId="{9EAE7D29-6FED-42B9-A233-0CDA8407882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4A801-B8E7-44E2-AEDC-589097D070C0}">
      <dsp:nvSpPr>
        <dsp:cNvPr id="0" name=""/>
        <dsp:cNvSpPr/>
      </dsp:nvSpPr>
      <dsp:spPr>
        <a:xfrm>
          <a:off x="505325" y="0"/>
          <a:ext cx="6990348" cy="436896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01F1A7-5008-4C70-ADC6-F84AF7FBA888}">
      <dsp:nvSpPr>
        <dsp:cNvPr id="0" name=""/>
        <dsp:cNvSpPr/>
      </dsp:nvSpPr>
      <dsp:spPr>
        <a:xfrm>
          <a:off x="1393099" y="3015461"/>
          <a:ext cx="181749" cy="1817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085A8-1B6C-4A96-87BB-9C62092609AE}">
      <dsp:nvSpPr>
        <dsp:cNvPr id="0" name=""/>
        <dsp:cNvSpPr/>
      </dsp:nvSpPr>
      <dsp:spPr>
        <a:xfrm>
          <a:off x="1483917" y="3106336"/>
          <a:ext cx="1734082" cy="126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305" tIns="0" rIns="0" bIns="0" numCol="1" spcCol="1270" anchor="t" anchorCtr="0">
          <a:noAutofit/>
        </a:bodyPr>
        <a:lstStyle/>
        <a:p>
          <a:pPr lvl="0" algn="l" defTabSz="622300">
            <a:lnSpc>
              <a:spcPct val="90000"/>
            </a:lnSpc>
            <a:spcBef>
              <a:spcPct val="0"/>
            </a:spcBef>
            <a:spcAft>
              <a:spcPct val="35000"/>
            </a:spcAft>
          </a:pPr>
          <a:r>
            <a:rPr lang="en-US" sz="1400" kern="1200" dirty="0" smtClean="0"/>
            <a:t>Enhanced management capability</a:t>
          </a:r>
        </a:p>
        <a:p>
          <a:pPr lvl="0" algn="l" defTabSz="622300">
            <a:lnSpc>
              <a:spcPct val="90000"/>
            </a:lnSpc>
            <a:spcBef>
              <a:spcPct val="0"/>
            </a:spcBef>
            <a:spcAft>
              <a:spcPct val="35000"/>
            </a:spcAft>
          </a:pPr>
          <a:r>
            <a:rPr lang="en-US" sz="1400" kern="1200" dirty="0" smtClean="0"/>
            <a:t>CVT, GUI utilities using </a:t>
          </a:r>
          <a:r>
            <a:rPr lang="en-US" sz="1400" kern="1200" dirty="0" err="1" smtClean="0"/>
            <a:t>VistA</a:t>
          </a:r>
          <a:r>
            <a:rPr lang="en-US" sz="1400" kern="1200" dirty="0" smtClean="0"/>
            <a:t>, Mobile apps, etc.</a:t>
          </a:r>
        </a:p>
      </dsp:txBody>
      <dsp:txXfrm>
        <a:off x="1483917" y="3106336"/>
        <a:ext cx="1734082" cy="1262631"/>
      </dsp:txXfrm>
    </dsp:sp>
    <dsp:sp modelId="{7C2C6E88-4B02-4868-8A0D-97E186F3AFA4}">
      <dsp:nvSpPr>
        <dsp:cNvPr id="0" name=""/>
        <dsp:cNvSpPr/>
      </dsp:nvSpPr>
      <dsp:spPr>
        <a:xfrm>
          <a:off x="2997384" y="1827976"/>
          <a:ext cx="328546" cy="3285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FAC8E6-A6EE-43FA-8721-CF56824C703C}">
      <dsp:nvSpPr>
        <dsp:cNvPr id="0" name=""/>
        <dsp:cNvSpPr/>
      </dsp:nvSpPr>
      <dsp:spPr>
        <a:xfrm>
          <a:off x="3161658" y="1992249"/>
          <a:ext cx="1677683" cy="237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090" tIns="0" rIns="0" bIns="0" numCol="1" spcCol="1270" anchor="t" anchorCtr="0">
          <a:noAutofit/>
        </a:bodyPr>
        <a:lstStyle/>
        <a:p>
          <a:pPr lvl="0" algn="l" defTabSz="622300">
            <a:lnSpc>
              <a:spcPct val="90000"/>
            </a:lnSpc>
            <a:spcBef>
              <a:spcPct val="0"/>
            </a:spcBef>
            <a:spcAft>
              <a:spcPct val="35000"/>
            </a:spcAft>
          </a:pPr>
          <a:r>
            <a:rPr lang="en-US" sz="1400" kern="1200" dirty="0" smtClean="0"/>
            <a:t>Allows time to standardize and to identify/modify non-scheduling processes</a:t>
          </a:r>
        </a:p>
        <a:p>
          <a:pPr lvl="0" algn="l" defTabSz="622300">
            <a:lnSpc>
              <a:spcPct val="90000"/>
            </a:lnSpc>
            <a:spcBef>
              <a:spcPct val="0"/>
            </a:spcBef>
            <a:spcAft>
              <a:spcPct val="35000"/>
            </a:spcAft>
          </a:pPr>
          <a:r>
            <a:rPr lang="en-US" sz="1400" kern="1200" dirty="0" smtClean="0"/>
            <a:t>Faster path to VHA operational improvements</a:t>
          </a:r>
        </a:p>
      </dsp:txBody>
      <dsp:txXfrm>
        <a:off x="3161658" y="1992249"/>
        <a:ext cx="1677683" cy="2376718"/>
      </dsp:txXfrm>
    </dsp:sp>
    <dsp:sp modelId="{747010BD-00BE-4A2D-8F9C-ACC5A2601CE2}">
      <dsp:nvSpPr>
        <dsp:cNvPr id="0" name=""/>
        <dsp:cNvSpPr/>
      </dsp:nvSpPr>
      <dsp:spPr>
        <a:xfrm>
          <a:off x="4926721" y="1105348"/>
          <a:ext cx="454372" cy="4543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AE7D29-6FED-42B9-A233-0CDA84078825}">
      <dsp:nvSpPr>
        <dsp:cNvPr id="0" name=""/>
        <dsp:cNvSpPr/>
      </dsp:nvSpPr>
      <dsp:spPr>
        <a:xfrm>
          <a:off x="5153907" y="1332535"/>
          <a:ext cx="1677683" cy="3036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763" tIns="0" rIns="0" bIns="0" numCol="1" spcCol="1270" anchor="t" anchorCtr="0">
          <a:noAutofit/>
        </a:bodyPr>
        <a:lstStyle/>
        <a:p>
          <a:pPr lvl="0" algn="l" defTabSz="622300">
            <a:lnSpc>
              <a:spcPct val="90000"/>
            </a:lnSpc>
            <a:spcBef>
              <a:spcPct val="0"/>
            </a:spcBef>
            <a:spcAft>
              <a:spcPct val="35000"/>
            </a:spcAft>
          </a:pPr>
          <a:r>
            <a:rPr lang="en-US" sz="1400" kern="1200" dirty="0" smtClean="0"/>
            <a:t>Leverages 1b solution, integrated with national data sources</a:t>
          </a:r>
        </a:p>
        <a:p>
          <a:pPr lvl="0" algn="l" defTabSz="622300">
            <a:lnSpc>
              <a:spcPct val="90000"/>
            </a:lnSpc>
            <a:spcBef>
              <a:spcPct val="0"/>
            </a:spcBef>
            <a:spcAft>
              <a:spcPct val="35000"/>
            </a:spcAft>
          </a:pPr>
          <a:r>
            <a:rPr lang="en-US" sz="1400" kern="1200" dirty="0" smtClean="0"/>
            <a:t>Integrates with Vista4/Vista Evolution</a:t>
          </a:r>
        </a:p>
        <a:p>
          <a:pPr lvl="0" algn="l" defTabSz="622300">
            <a:lnSpc>
              <a:spcPct val="90000"/>
            </a:lnSpc>
            <a:spcBef>
              <a:spcPct val="0"/>
            </a:spcBef>
            <a:spcAft>
              <a:spcPct val="35000"/>
            </a:spcAft>
          </a:pPr>
          <a:r>
            <a:rPr lang="en-US" sz="1400" kern="1200" dirty="0" smtClean="0"/>
            <a:t>Nationally standard data and processes</a:t>
          </a:r>
        </a:p>
      </dsp:txBody>
      <dsp:txXfrm>
        <a:off x="5153907" y="1332535"/>
        <a:ext cx="1677683" cy="303643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4A682B-60B7-244F-AF8C-16AA5F067F6C}" type="datetimeFigureOut">
              <a:rPr lang="en-US" smtClean="0"/>
              <a:pPr/>
              <a:t>6/19/2014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285591-F2ED-7B4B-AAEB-54F8DF9914E5}" type="slidenum">
              <a:rPr lang="en-US" smtClean="0"/>
              <a:pPr/>
              <a:t>‹#›</a:t>
            </a:fld>
            <a:endParaRPr lang="en-US"/>
          </a:p>
        </p:txBody>
      </p:sp>
    </p:spTree>
    <p:extLst>
      <p:ext uri="{BB962C8B-B14F-4D97-AF65-F5344CB8AC3E}">
        <p14:creationId xmlns:p14="http://schemas.microsoft.com/office/powerpoint/2010/main" val="19199291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C0177D-0B34-354A-A985-A7708375935C}" type="datetimeFigureOut">
              <a:rPr lang="en-US" smtClean="0"/>
              <a:pPr/>
              <a:t>6/19/2014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D3E557-29CA-2942-B5B0-BBAE067F5736}" type="slidenum">
              <a:rPr lang="en-US" smtClean="0"/>
              <a:pPr/>
              <a:t>‹#›</a:t>
            </a:fld>
            <a:endParaRPr lang="en-US"/>
          </a:p>
        </p:txBody>
      </p:sp>
    </p:spTree>
    <p:extLst>
      <p:ext uri="{BB962C8B-B14F-4D97-AF65-F5344CB8AC3E}">
        <p14:creationId xmlns:p14="http://schemas.microsoft.com/office/powerpoint/2010/main" val="5251619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purpose of this presentation</a:t>
            </a:r>
            <a:r>
              <a:rPr lang="en-US" baseline="0" dirty="0" smtClean="0"/>
              <a:t> is </a:t>
            </a:r>
            <a:r>
              <a:rPr lang="en-US" dirty="0" smtClean="0"/>
              <a:t>to convey</a:t>
            </a:r>
            <a:r>
              <a:rPr lang="en-US" baseline="0" dirty="0" smtClean="0"/>
              <a:t> the Medical Appointment Scheduling System’s implementation effort size and scope to prospective bidders.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D3E557-29CA-2942-B5B0-BBAE067F5736}" type="slidenum">
              <a:rPr lang="en-US" smtClean="0"/>
              <a:pPr/>
              <a:t>0</a:t>
            </a:fld>
            <a:endParaRPr lang="en-US"/>
          </a:p>
        </p:txBody>
      </p:sp>
    </p:spTree>
    <p:extLst>
      <p:ext uri="{BB962C8B-B14F-4D97-AF65-F5344CB8AC3E}">
        <p14:creationId xmlns:p14="http://schemas.microsoft.com/office/powerpoint/2010/main" val="4153015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apply as many Agile SDLC principles and methodologies</a:t>
            </a:r>
            <a:r>
              <a:rPr lang="en-US" baseline="0" dirty="0" smtClean="0"/>
              <a:t> to this implementation effort as possible.   Anticipate requirements will be collected and elaborated using agile process.  Infrastructure development will use agile development methodology.  COTS integration will use agile methods as appropriate and as determined by the government.</a:t>
            </a:r>
          </a:p>
          <a:p>
            <a:endParaRPr lang="en-US" baseline="0" dirty="0" smtClean="0"/>
          </a:p>
          <a:p>
            <a:r>
              <a:rPr lang="en-US" baseline="0" dirty="0" smtClean="0"/>
              <a:t>We will, of course, follow PMAS processes.</a:t>
            </a:r>
          </a:p>
          <a:p>
            <a:endParaRPr lang="en-US" baseline="0" dirty="0" smtClean="0"/>
          </a:p>
          <a:p>
            <a:r>
              <a:rPr lang="en-US" baseline="0" dirty="0" smtClean="0"/>
              <a:t>We would like your regarding industry best practices.</a:t>
            </a:r>
          </a:p>
        </p:txBody>
      </p:sp>
      <p:sp>
        <p:nvSpPr>
          <p:cNvPr id="4" name="Slide Number Placeholder 3"/>
          <p:cNvSpPr>
            <a:spLocks noGrp="1"/>
          </p:cNvSpPr>
          <p:nvPr>
            <p:ph type="sldNum" sz="quarter" idx="10"/>
          </p:nvPr>
        </p:nvSpPr>
        <p:spPr/>
        <p:txBody>
          <a:bodyPr/>
          <a:lstStyle/>
          <a:p>
            <a:fld id="{DFD3E557-29CA-2942-B5B0-BBAE067F5736}" type="slidenum">
              <a:rPr lang="en-US" smtClean="0"/>
              <a:pPr/>
              <a:t>13</a:t>
            </a:fld>
            <a:endParaRPr lang="en-US"/>
          </a:p>
        </p:txBody>
      </p:sp>
    </p:spTree>
    <p:extLst>
      <p:ext uri="{BB962C8B-B14F-4D97-AF65-F5344CB8AC3E}">
        <p14:creationId xmlns:p14="http://schemas.microsoft.com/office/powerpoint/2010/main" val="817415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FD3E557-29CA-2942-B5B0-BBAE067F5736}" type="slidenum">
              <a:rPr lang="en-US" smtClean="0"/>
              <a:pPr/>
              <a:t>14</a:t>
            </a:fld>
            <a:endParaRPr lang="en-US"/>
          </a:p>
        </p:txBody>
      </p:sp>
    </p:spTree>
    <p:extLst>
      <p:ext uri="{BB962C8B-B14F-4D97-AF65-F5344CB8AC3E}">
        <p14:creationId xmlns:p14="http://schemas.microsoft.com/office/powerpoint/2010/main" val="4048751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gives a high-level summary</a:t>
            </a:r>
            <a:r>
              <a:rPr lang="en-US" baseline="0" dirty="0" smtClean="0"/>
              <a:t> of testing for the COTS AND ESS infrastructure.   Load testing will be of as high priority as UAT.</a:t>
            </a:r>
          </a:p>
          <a:p>
            <a:endParaRPr lang="en-US" baseline="0" dirty="0" smtClean="0"/>
          </a:p>
        </p:txBody>
      </p:sp>
      <p:sp>
        <p:nvSpPr>
          <p:cNvPr id="4" name="Slide Number Placeholder 3"/>
          <p:cNvSpPr>
            <a:spLocks noGrp="1"/>
          </p:cNvSpPr>
          <p:nvPr>
            <p:ph type="sldNum" sz="quarter" idx="10"/>
          </p:nvPr>
        </p:nvSpPr>
        <p:spPr/>
        <p:txBody>
          <a:bodyPr/>
          <a:lstStyle/>
          <a:p>
            <a:fld id="{DFD3E557-29CA-2942-B5B0-BBAE067F5736}" type="slidenum">
              <a:rPr lang="en-US" smtClean="0"/>
              <a:pPr/>
              <a:t>15</a:t>
            </a:fld>
            <a:endParaRPr lang="en-US"/>
          </a:p>
        </p:txBody>
      </p:sp>
    </p:spTree>
    <p:extLst>
      <p:ext uri="{BB962C8B-B14F-4D97-AF65-F5344CB8AC3E}">
        <p14:creationId xmlns:p14="http://schemas.microsoft.com/office/powerpoint/2010/main" val="26780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ESS</a:t>
            </a:r>
            <a:r>
              <a:rPr lang="en-US" baseline="0" dirty="0" smtClean="0"/>
              <a:t> infrastructure must be tested and deployed first.   Note that because ESS are based in single instances, typically, at an enterprise level, the testing regimen is different from the testing with a COTS at a medical center or outpatient clinic.</a:t>
            </a:r>
            <a:endParaRPr lang="en-US" dirty="0"/>
          </a:p>
        </p:txBody>
      </p:sp>
      <p:sp>
        <p:nvSpPr>
          <p:cNvPr id="4" name="Slide Number Placeholder 3"/>
          <p:cNvSpPr>
            <a:spLocks noGrp="1"/>
          </p:cNvSpPr>
          <p:nvPr>
            <p:ph type="sldNum" sz="quarter" idx="10"/>
          </p:nvPr>
        </p:nvSpPr>
        <p:spPr/>
        <p:txBody>
          <a:bodyPr/>
          <a:lstStyle/>
          <a:p>
            <a:fld id="{DFD3E557-29CA-2942-B5B0-BBAE067F5736}" type="slidenum">
              <a:rPr lang="en-US" smtClean="0"/>
              <a:pPr/>
              <a:t>16</a:t>
            </a:fld>
            <a:endParaRPr lang="en-US"/>
          </a:p>
        </p:txBody>
      </p:sp>
    </p:spTree>
    <p:extLst>
      <p:ext uri="{BB962C8B-B14F-4D97-AF65-F5344CB8AC3E}">
        <p14:creationId xmlns:p14="http://schemas.microsoft.com/office/powerpoint/2010/main" val="280640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MASS is an enterprise system that will schedule medical appointments</a:t>
            </a:r>
            <a:r>
              <a:rPr lang="en-US" baseline="0" dirty="0" smtClean="0"/>
              <a:t> for outpatients.  Inpatient scheduling is not in scope at this time.   Please note that OPT scheduling is the larger effort of the two.</a:t>
            </a:r>
          </a:p>
          <a:p>
            <a:pPr marL="171450" indent="-171450">
              <a:buFont typeface="Arial" panose="020B0604020202020204" pitchFamily="34" charset="0"/>
              <a:buChar char="•"/>
            </a:pPr>
            <a:r>
              <a:rPr lang="en-US" baseline="0" dirty="0" smtClean="0"/>
              <a:t>MASS, as an enterprise system, is, by definition, a system of systems.  What MASS will implement is the core outpatient medical appointment scheduling function that many systems will use to perform outpatient scheduling.</a:t>
            </a:r>
          </a:p>
          <a:p>
            <a:pPr marL="171450" indent="-171450">
              <a:buFont typeface="Arial" panose="020B0604020202020204" pitchFamily="34" charset="0"/>
              <a:buChar char="•"/>
            </a:pPr>
            <a:r>
              <a:rPr lang="en-US" baseline="0" dirty="0" smtClean="0"/>
              <a:t>The users come from many disciplines.   They include:</a:t>
            </a:r>
          </a:p>
          <a:p>
            <a:pPr marL="628650" lvl="1" indent="-171450">
              <a:buFont typeface="Arial" panose="020B0604020202020204" pitchFamily="34" charset="0"/>
              <a:buChar char="•"/>
            </a:pPr>
            <a:r>
              <a:rPr lang="en-US" baseline="0" dirty="0" smtClean="0"/>
              <a:t>Clerks who make appointment as part of their duties in clinics.</a:t>
            </a:r>
          </a:p>
          <a:p>
            <a:pPr marL="628650" lvl="1" indent="-171450">
              <a:buFont typeface="Arial" panose="020B0604020202020204" pitchFamily="34" charset="0"/>
              <a:buChar char="•"/>
            </a:pPr>
            <a:r>
              <a:rPr lang="en-US" baseline="0" dirty="0" smtClean="0"/>
              <a:t>Call center operators</a:t>
            </a:r>
          </a:p>
          <a:p>
            <a:pPr marL="628650" lvl="1" indent="-171450">
              <a:buFont typeface="Arial" panose="020B0604020202020204" pitchFamily="34" charset="0"/>
              <a:buChar char="•"/>
            </a:pPr>
            <a:r>
              <a:rPr lang="en-US" baseline="0" dirty="0" smtClean="0"/>
              <a:t>clinicians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Health care administrators and analysts, clinical utilization reviewers, quality assurance, auditors, financial analysts.</a:t>
            </a:r>
          </a:p>
          <a:p>
            <a:pPr marL="628650" lvl="1" indent="-171450">
              <a:buFont typeface="Arial" panose="020B0604020202020204" pitchFamily="34" charset="0"/>
              <a:buChar char="•"/>
            </a:pPr>
            <a:r>
              <a:rPr lang="en-US" baseline="0" dirty="0" smtClean="0"/>
              <a:t>Veterans themselves, who we anticipate will use the system for requesting, making, cancelling, rescheduling, and modifying appointments via mobile applications, kiosks, and potentially third parties such as loved-ones, caregivers, and veteran service organization representatives.</a:t>
            </a:r>
          </a:p>
          <a:p>
            <a:pPr marL="628650" lvl="1" indent="-171450">
              <a:buFont typeface="Arial" panose="020B0604020202020204" pitchFamily="34" charset="0"/>
              <a:buChar char="•"/>
            </a:pPr>
            <a:r>
              <a:rPr lang="en-US" baseline="0" dirty="0" smtClean="0"/>
              <a:t>auditors and investigators performing post-mortems or other investigations</a:t>
            </a:r>
          </a:p>
          <a:p>
            <a:pPr marL="628650" lvl="1" indent="-171450">
              <a:buFont typeface="Arial" panose="020B0604020202020204" pitchFamily="34" charset="0"/>
              <a:buChar char="•"/>
            </a:pPr>
            <a:r>
              <a:rPr lang="en-US" baseline="0" dirty="0" smtClean="0"/>
              <a:t>Potentially external systems users.   </a:t>
            </a:r>
            <a:endParaRPr lang="en-US" i="0" baseline="0" dirty="0" smtClean="0"/>
          </a:p>
          <a:p>
            <a:pPr marL="171450" lvl="0" indent="-171450">
              <a:buFont typeface="Arial" panose="020B0604020202020204" pitchFamily="34" charset="0"/>
              <a:buChar char="•"/>
            </a:pPr>
            <a:r>
              <a:rPr lang="en-US" baseline="0" dirty="0" smtClean="0"/>
              <a:t>We anticipate that the COTS will include an </a:t>
            </a:r>
            <a:r>
              <a:rPr lang="en-US" baseline="0" dirty="0" err="1" smtClean="0"/>
              <a:t>intutitive</a:t>
            </a:r>
            <a:r>
              <a:rPr lang="en-US" baseline="0" dirty="0" smtClean="0"/>
              <a:t> graphical user interface, business rules and workflow engines as essential requirements.</a:t>
            </a:r>
          </a:p>
          <a:p>
            <a:pPr marL="171450" lvl="0" indent="-171450">
              <a:buFont typeface="Arial" panose="020B0604020202020204" pitchFamily="34" charset="0"/>
              <a:buChar char="•"/>
            </a:pPr>
            <a:r>
              <a:rPr lang="en-US" baseline="0" dirty="0" smtClean="0"/>
              <a:t>other systems will be users, therefore an additional essential requirement is the ability for MASS to not only support individual users, but also consuming and producing systems.</a:t>
            </a:r>
          </a:p>
          <a:p>
            <a:pPr marL="171450" lvl="0" indent="-171450">
              <a:buFont typeface="Arial" panose="020B0604020202020204" pitchFamily="34" charset="0"/>
              <a:buChar char="•"/>
            </a:pPr>
            <a:r>
              <a:rPr lang="en-US" baseline="0" dirty="0" smtClean="0"/>
              <a:t>Other systems also include enterprise level systems that provide critical and essential infrastructure services.</a:t>
            </a:r>
            <a:endParaRPr lang="en-US" dirty="0" smtClean="0"/>
          </a:p>
          <a:p>
            <a:endParaRPr lang="en-US" dirty="0"/>
          </a:p>
        </p:txBody>
      </p:sp>
      <p:sp>
        <p:nvSpPr>
          <p:cNvPr id="4" name="Slide Number Placeholder 3"/>
          <p:cNvSpPr>
            <a:spLocks noGrp="1"/>
          </p:cNvSpPr>
          <p:nvPr>
            <p:ph type="sldNum" sz="quarter" idx="10"/>
          </p:nvPr>
        </p:nvSpPr>
        <p:spPr/>
        <p:txBody>
          <a:bodyPr/>
          <a:lstStyle/>
          <a:p>
            <a:fld id="{DFD3E557-29CA-2942-B5B0-BBAE067F5736}" type="slidenum">
              <a:rPr lang="en-US" smtClean="0"/>
              <a:pPr/>
              <a:t>2</a:t>
            </a:fld>
            <a:endParaRPr lang="en-US"/>
          </a:p>
        </p:txBody>
      </p:sp>
    </p:spTree>
    <p:extLst>
      <p:ext uri="{BB962C8B-B14F-4D97-AF65-F5344CB8AC3E}">
        <p14:creationId xmlns:p14="http://schemas.microsoft.com/office/powerpoint/2010/main" val="1138440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the technical</a:t>
            </a:r>
            <a:r>
              <a:rPr lang="en-US" baseline="0" dirty="0" smtClean="0"/>
              <a:t> implementation goes</a:t>
            </a:r>
            <a:endParaRPr lang="en-US"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2840993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alluded to implementation phasing</a:t>
            </a:r>
            <a:r>
              <a:rPr lang="en-US" baseline="0" dirty="0" smtClean="0"/>
              <a:t> before, and this slide provides more detail.   For reference, you may be aware of </a:t>
            </a:r>
            <a:r>
              <a:rPr lang="en-US" baseline="0" dirty="0" err="1" smtClean="0"/>
              <a:t>VistA</a:t>
            </a:r>
            <a:r>
              <a:rPr lang="en-US" baseline="0" dirty="0" smtClean="0"/>
              <a:t> Scheduling Enhancements, or VSE.   VSE is outside of MASS’s scope.  </a:t>
            </a:r>
          </a:p>
          <a:p>
            <a:endParaRPr lang="en-US" baseline="0" dirty="0" smtClean="0"/>
          </a:p>
          <a:p>
            <a:r>
              <a:rPr lang="en-US" baseline="0" dirty="0" smtClean="0"/>
              <a:t>1b – local resource scheduling is where MASS starts.  Management tools are critical to its implementation.   We can anticipate that partner integration – whether a partner such as those associated with e-health exchange, or such as other agencies like </a:t>
            </a:r>
            <a:r>
              <a:rPr lang="en-US" baseline="0" dirty="0" err="1" smtClean="0"/>
              <a:t>DoD</a:t>
            </a:r>
            <a:r>
              <a:rPr lang="en-US" baseline="0" dirty="0" smtClean="0"/>
              <a:t> – will be part of the initial roll-out.   </a:t>
            </a:r>
          </a:p>
          <a:p>
            <a:endParaRPr lang="en-US" baseline="0" dirty="0" smtClean="0"/>
          </a:p>
          <a:p>
            <a:r>
              <a:rPr lang="en-US" baseline="0" dirty="0" smtClean="0"/>
              <a:t>National resource scheduling will be rolled-out after local scheduling is implemented.</a:t>
            </a:r>
          </a:p>
          <a:p>
            <a:endParaRPr lang="en-US" baseline="0" dirty="0" smtClean="0"/>
          </a:p>
          <a:p>
            <a:r>
              <a:rPr lang="en-US" baseline="0" dirty="0" smtClean="0"/>
              <a:t>In the long-term, after the initial implementation of a resource-based front-end to </a:t>
            </a:r>
            <a:r>
              <a:rPr lang="en-US" baseline="0" dirty="0" err="1" smtClean="0"/>
              <a:t>VistA</a:t>
            </a:r>
            <a:r>
              <a:rPr lang="en-US" baseline="0" dirty="0" smtClean="0"/>
              <a:t> scheduling is completely implemented, then we anticipate moving systems dependent upon </a:t>
            </a:r>
            <a:r>
              <a:rPr lang="en-US" baseline="0" dirty="0" err="1" smtClean="0"/>
              <a:t>VistA</a:t>
            </a:r>
            <a:r>
              <a:rPr lang="en-US" baseline="0" dirty="0" smtClean="0"/>
              <a:t> scheduling features to point towards MASS.   MASS must be capable of extending itself to support that migration, but that will not occur for several years given the complex interdependency of existing systems and </a:t>
            </a:r>
            <a:r>
              <a:rPr lang="en-US" baseline="0" dirty="0" err="1" smtClean="0"/>
              <a:t>VistA</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D3E557-29CA-2942-B5B0-BBAE067F5736}" type="slidenum">
              <a:rPr lang="en-US" smtClean="0"/>
              <a:pPr/>
              <a:t>6</a:t>
            </a:fld>
            <a:endParaRPr lang="en-US"/>
          </a:p>
        </p:txBody>
      </p:sp>
    </p:spTree>
    <p:extLst>
      <p:ext uri="{BB962C8B-B14F-4D97-AF65-F5344CB8AC3E}">
        <p14:creationId xmlns:p14="http://schemas.microsoft.com/office/powerpoint/2010/main" val="2733481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Before we can integrate the COTS </a:t>
            </a:r>
            <a:r>
              <a:rPr lang="en-US" baseline="0" dirty="0" smtClean="0"/>
              <a:t>we must have the foundational enterprise services in place, tested, and in production. Open source code and tools support our drive for economy, speed, open standards, and transparency.  As mentioned on the other slide, and I will mention several more times to emphasize, code re-use through as-is employment or modification is our default ESS development pathway.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Please take particular note of our expectation regarding </a:t>
            </a:r>
            <a:r>
              <a:rPr lang="en-US" baseline="0" dirty="0" err="1" smtClean="0"/>
              <a:t>RESTful</a:t>
            </a:r>
            <a:r>
              <a:rPr lang="en-US" baseline="0" dirty="0" smtClean="0"/>
              <a:t> services and our enterprise architectural proscription against node proliferation.   We will not approve direct calls to </a:t>
            </a:r>
            <a:r>
              <a:rPr lang="en-US" baseline="0" dirty="0" err="1" smtClean="0"/>
              <a:t>VistA</a:t>
            </a:r>
            <a:r>
              <a:rPr lang="en-US" baseline="0" dirty="0" smtClean="0"/>
              <a:t>.   Also, note that all server to server communications must be secure and data encrypted in transit.</a:t>
            </a:r>
          </a:p>
          <a:p>
            <a:endParaRPr lang="en-US" dirty="0"/>
          </a:p>
        </p:txBody>
      </p:sp>
      <p:sp>
        <p:nvSpPr>
          <p:cNvPr id="4" name="Slide Number Placeholder 3"/>
          <p:cNvSpPr>
            <a:spLocks noGrp="1"/>
          </p:cNvSpPr>
          <p:nvPr>
            <p:ph type="sldNum" sz="quarter" idx="10"/>
          </p:nvPr>
        </p:nvSpPr>
        <p:spPr/>
        <p:txBody>
          <a:bodyPr/>
          <a:lstStyle/>
          <a:p>
            <a:fld id="{DFD3E557-29CA-2942-B5B0-BBAE067F5736}" type="slidenum">
              <a:rPr lang="en-US" smtClean="0"/>
              <a:pPr/>
              <a:t>8</a:t>
            </a:fld>
            <a:endParaRPr lang="en-US"/>
          </a:p>
        </p:txBody>
      </p:sp>
    </p:spTree>
    <p:extLst>
      <p:ext uri="{BB962C8B-B14F-4D97-AF65-F5344CB8AC3E}">
        <p14:creationId xmlns:p14="http://schemas.microsoft.com/office/powerpoint/2010/main" val="2902646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Roll-out</a:t>
            </a:r>
            <a:r>
              <a:rPr lang="en-US" baseline="0" dirty="0" smtClean="0"/>
              <a:t> will be a major endeavor in itself.   As analogies, MASS is similar to large system roll-outs such as CPRS, Imaging, and DSS.  VISNs control roll-out schedules.   We work w/ 11 N and VISNs to schedule, but they expect some variability within the structure above.   Variability occurs because of local conditions such as joint commission accreditation visits, for example.</a:t>
            </a:r>
          </a:p>
          <a:p>
            <a:endParaRPr lang="en-US" baseline="0" dirty="0" smtClean="0"/>
          </a:p>
          <a:p>
            <a:r>
              <a:rPr lang="en-US" baseline="0" dirty="0" smtClean="0"/>
              <a:t>Please do not forget that MASS will be used in Puerto Rico, Alaska, Hawaii, and the </a:t>
            </a:r>
            <a:r>
              <a:rPr lang="en-US" baseline="0" dirty="0" err="1" smtClean="0"/>
              <a:t>Phillipines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FD3E557-29CA-2942-B5B0-BBAE067F5736}" type="slidenum">
              <a:rPr lang="en-US" smtClean="0"/>
              <a:pPr/>
              <a:t>9</a:t>
            </a:fld>
            <a:endParaRPr lang="en-US"/>
          </a:p>
        </p:txBody>
      </p:sp>
    </p:spTree>
    <p:extLst>
      <p:ext uri="{BB962C8B-B14F-4D97-AF65-F5344CB8AC3E}">
        <p14:creationId xmlns:p14="http://schemas.microsoft.com/office/powerpoint/2010/main" val="3277434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and after </a:t>
            </a:r>
            <a:r>
              <a:rPr lang="en-US" dirty="0" smtClean="0"/>
              <a:t>roll-out, we will expect comprehensive</a:t>
            </a:r>
            <a:r>
              <a:rPr lang="en-US" baseline="0" dirty="0" smtClean="0"/>
              <a:t> system support as summarized on this slide.   We are interested in suggestions for support processes.</a:t>
            </a:r>
          </a:p>
          <a:p>
            <a:endParaRPr lang="en-US" baseline="0" dirty="0" smtClean="0"/>
          </a:p>
          <a:p>
            <a:r>
              <a:rPr lang="en-US" baseline="0" dirty="0" smtClean="0"/>
              <a:t>Nominally, </a:t>
            </a:r>
          </a:p>
          <a:p>
            <a:endParaRPr lang="en-US" baseline="0" dirty="0" smtClean="0"/>
          </a:p>
          <a:p>
            <a:pPr marL="228600" indent="-228600">
              <a:buFont typeface="Arial" panose="020B0604020202020204" pitchFamily="34" charset="0"/>
              <a:buChar char="•"/>
            </a:pPr>
            <a:r>
              <a:rPr lang="en-US" dirty="0" smtClean="0"/>
              <a:t>VA already has a three-tier National Support Desk.</a:t>
            </a:r>
          </a:p>
          <a:p>
            <a:pPr marL="228600" indent="-228600">
              <a:buFont typeface="Arial" panose="020B0604020202020204" pitchFamily="34" charset="0"/>
              <a:buChar char="•"/>
            </a:pPr>
            <a:r>
              <a:rPr lang="en-US" dirty="0" smtClean="0"/>
              <a:t>Tier I amounts to triage:  figuring out which system is entailed</a:t>
            </a:r>
            <a:r>
              <a:rPr lang="en-US" baseline="0" dirty="0" smtClean="0"/>
              <a:t> in a trouble report and addressing easy problems immediately.</a:t>
            </a:r>
          </a:p>
          <a:p>
            <a:pPr marL="228600" indent="-228600">
              <a:buFont typeface="Arial" panose="020B0604020202020204" pitchFamily="34" charset="0"/>
              <a:buChar char="•"/>
            </a:pPr>
            <a:r>
              <a:rPr lang="en-US" baseline="0" dirty="0" smtClean="0"/>
              <a:t>Tier II refers a problem to specialists in the affected software.</a:t>
            </a:r>
          </a:p>
          <a:p>
            <a:pPr marL="228600" indent="-228600">
              <a:buFont typeface="Arial" panose="020B0604020202020204" pitchFamily="34" charset="0"/>
              <a:buChar char="•"/>
            </a:pPr>
            <a:r>
              <a:rPr lang="en-US" baseline="0" dirty="0" smtClean="0"/>
              <a:t>Tier III refers a problem to technical specialists whose detailed understanding of the software is needed to diagnose unusual or subtle errors and, if necessary, revise the software code to fix them.</a:t>
            </a:r>
          </a:p>
          <a:p>
            <a:pPr marL="228600" indent="-228600">
              <a:buFont typeface="Arial" panose="020B0604020202020204" pitchFamily="34" charset="0"/>
              <a:buChar char="•"/>
            </a:pPr>
            <a:r>
              <a:rPr lang="en-US" baseline="0" dirty="0" smtClean="0"/>
              <a:t>The vendor is expected to provide Tier II and Tier III support 24 hours a day, seven days a week, year in and year out.</a:t>
            </a:r>
          </a:p>
          <a:p>
            <a:pPr marL="228600" indent="-228600">
              <a:buFont typeface="Arial" panose="020B0604020202020204" pitchFamily="34" charset="0"/>
              <a:buChar char="•"/>
            </a:pPr>
            <a:r>
              <a:rPr lang="en-US" baseline="0" dirty="0" smtClean="0"/>
              <a:t>A single 800-number will be used by all users to get access to the help-desk system.  The vendor’s support staff will appear to be part of the integrated whole.  Tier I personnel will refer calls to the vendor’s Tier II support staff whenever necessary, and this needs to be transparent to the affected user.  The vendor’s Tier II personnel will make their own determination of when it is necessary to refer a tricky problem to the vendor’s own Tier III support staff.</a:t>
            </a:r>
          </a:p>
          <a:p>
            <a:pPr marL="228600" indent="-228600">
              <a:buFont typeface="Arial" panose="020B0604020202020204" pitchFamily="34" charset="0"/>
              <a:buChar char="•"/>
            </a:pPr>
            <a:r>
              <a:rPr lang="en-US" baseline="0" dirty="0" smtClean="0"/>
              <a:t>Because many problems can be resolved without such personnel interaction, the vendor’s own support web site should be easily accessible and should cover all the most frequently encountered problems.  This will have two beneficial effects:  reducing the number of calls the Help Desk staff need to respond to, and reducing the waiting time before affected users can resolve their problems.</a:t>
            </a:r>
            <a:endParaRPr lang="en-US" dirty="0" smtClean="0"/>
          </a:p>
          <a:p>
            <a:endParaRPr lang="en-US" dirty="0"/>
          </a:p>
        </p:txBody>
      </p:sp>
      <p:sp>
        <p:nvSpPr>
          <p:cNvPr id="4" name="Slide Number Placeholder 3"/>
          <p:cNvSpPr>
            <a:spLocks noGrp="1"/>
          </p:cNvSpPr>
          <p:nvPr>
            <p:ph type="sldNum" sz="quarter" idx="10"/>
          </p:nvPr>
        </p:nvSpPr>
        <p:spPr/>
        <p:txBody>
          <a:bodyPr/>
          <a:lstStyle/>
          <a:p>
            <a:fld id="{DFD3E557-29CA-2942-B5B0-BBAE067F5736}" type="slidenum">
              <a:rPr lang="en-US" smtClean="0"/>
              <a:pPr/>
              <a:t>10</a:t>
            </a:fld>
            <a:endParaRPr lang="en-US"/>
          </a:p>
        </p:txBody>
      </p:sp>
    </p:spTree>
    <p:extLst>
      <p:ext uri="{BB962C8B-B14F-4D97-AF65-F5344CB8AC3E}">
        <p14:creationId xmlns:p14="http://schemas.microsoft.com/office/powerpoint/2010/main" val="2671402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MASS</a:t>
            </a:r>
            <a:r>
              <a:rPr lang="en-US" baseline="0" dirty="0" smtClean="0"/>
              <a:t> will require investments in hardware and network infrastructure.   The COTS could be hosted outside or inside the VA firewall.   We are interested in proposals regarding which would be the least cost from a lifecycle perspective.</a:t>
            </a:r>
            <a:endParaRPr lang="en-US" dirty="0"/>
          </a:p>
        </p:txBody>
      </p:sp>
      <p:sp>
        <p:nvSpPr>
          <p:cNvPr id="4" name="Slide Number Placeholder 3"/>
          <p:cNvSpPr>
            <a:spLocks noGrp="1"/>
          </p:cNvSpPr>
          <p:nvPr>
            <p:ph type="sldNum" sz="quarter" idx="10"/>
          </p:nvPr>
        </p:nvSpPr>
        <p:spPr/>
        <p:txBody>
          <a:bodyPr/>
          <a:lstStyle/>
          <a:p>
            <a:fld id="{DFD3E557-29CA-2942-B5B0-BBAE067F5736}" type="slidenum">
              <a:rPr lang="en-US" smtClean="0"/>
              <a:pPr/>
              <a:t>11</a:t>
            </a:fld>
            <a:endParaRPr lang="en-US"/>
          </a:p>
        </p:txBody>
      </p:sp>
    </p:spTree>
    <p:extLst>
      <p:ext uri="{BB962C8B-B14F-4D97-AF65-F5344CB8AC3E}">
        <p14:creationId xmlns:p14="http://schemas.microsoft.com/office/powerpoint/2010/main" val="2991590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and the last in my presentation, summarizes key training considerations.   Please</a:t>
            </a:r>
            <a:r>
              <a:rPr lang="en-US" baseline="0" dirty="0" smtClean="0"/>
              <a:t> note that training is critical to user acceptance, and that as the largest integrated healthcare provider in the country, we span time zones from the Atlantic to the far Pacific.   Also note that </a:t>
            </a:r>
            <a:r>
              <a:rPr lang="en-US" baseline="0" smtClean="0"/>
              <a:t>after-hours hands-on training </a:t>
            </a:r>
            <a:r>
              <a:rPr lang="en-US" baseline="0" dirty="0" smtClean="0"/>
              <a:t>can be anticipated.  </a:t>
            </a:r>
            <a:endParaRPr lang="en-US" dirty="0"/>
          </a:p>
        </p:txBody>
      </p:sp>
      <p:sp>
        <p:nvSpPr>
          <p:cNvPr id="4" name="Slide Number Placeholder 3"/>
          <p:cNvSpPr>
            <a:spLocks noGrp="1"/>
          </p:cNvSpPr>
          <p:nvPr>
            <p:ph type="sldNum" sz="quarter" idx="10"/>
          </p:nvPr>
        </p:nvSpPr>
        <p:spPr/>
        <p:txBody>
          <a:bodyPr/>
          <a:lstStyle/>
          <a:p>
            <a:fld id="{DFD3E557-29CA-2942-B5B0-BBAE067F5736}" type="slidenum">
              <a:rPr lang="en-US" smtClean="0"/>
              <a:pPr/>
              <a:t>12</a:t>
            </a:fld>
            <a:endParaRPr lang="en-US"/>
          </a:p>
        </p:txBody>
      </p:sp>
    </p:spTree>
    <p:extLst>
      <p:ext uri="{BB962C8B-B14F-4D97-AF65-F5344CB8AC3E}">
        <p14:creationId xmlns:p14="http://schemas.microsoft.com/office/powerpoint/2010/main" val="12004098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descr="OIT branded simple cover art"/>
          <p:cNvGrpSpPr/>
          <p:nvPr userDrawn="1"/>
        </p:nvGrpSpPr>
        <p:grpSpPr>
          <a:xfrm>
            <a:off x="-1" y="0"/>
            <a:ext cx="9144001" cy="3972357"/>
            <a:chOff x="-57733" y="6466"/>
            <a:chExt cx="9242968" cy="3965891"/>
          </a:xfrm>
        </p:grpSpPr>
        <p:pic>
          <p:nvPicPr>
            <p:cNvPr id="4" name="Picture 3" descr="Color_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31" y="6466"/>
              <a:ext cx="9242966" cy="3879734"/>
            </a:xfrm>
            <a:prstGeom prst="rect">
              <a:avLst/>
            </a:prstGeom>
          </p:spPr>
        </p:pic>
        <p:sp>
          <p:nvSpPr>
            <p:cNvPr id="8" name="Rectangle 7"/>
            <p:cNvSpPr/>
            <p:nvPr userDrawn="1"/>
          </p:nvSpPr>
          <p:spPr>
            <a:xfrm>
              <a:off x="-57733" y="3876793"/>
              <a:ext cx="9242968" cy="95564"/>
            </a:xfrm>
            <a:prstGeom prst="rect">
              <a:avLst/>
            </a:prstGeom>
            <a:solidFill>
              <a:srgbClr val="183C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userDrawn="1">
            <p:ph type="ctrTitle" hasCustomPrompt="1"/>
          </p:nvPr>
        </p:nvSpPr>
        <p:spPr>
          <a:xfrm>
            <a:off x="1371600" y="914400"/>
            <a:ext cx="7086600" cy="2514600"/>
          </a:xfrm>
        </p:spPr>
        <p:txBody>
          <a:bodyPr lIns="0" tIns="0" rIns="0" bIns="0" anchor="b" anchorCtr="0">
            <a:normAutofit/>
          </a:bodyPr>
          <a:lstStyle>
            <a:lvl1pPr algn="l">
              <a:defRPr sz="2800" b="1" baseline="0">
                <a:solidFill>
                  <a:srgbClr val="262729"/>
                </a:solidFill>
                <a:latin typeface="Calibri"/>
                <a:cs typeface="Calibri"/>
              </a:defRPr>
            </a:lvl1pPr>
          </a:lstStyle>
          <a:p>
            <a:r>
              <a:rPr lang="en-US" dirty="0" smtClean="0"/>
              <a:t>OFFICE OF INFORMATION AND TECHNOLOGY</a:t>
            </a:r>
            <a:endParaRPr lang="en-US" dirty="0"/>
          </a:p>
        </p:txBody>
      </p:sp>
      <p:sp>
        <p:nvSpPr>
          <p:cNvPr id="3" name="Subtitle 2"/>
          <p:cNvSpPr>
            <a:spLocks noGrp="1"/>
          </p:cNvSpPr>
          <p:nvPr userDrawn="1">
            <p:ph type="subTitle" idx="1"/>
          </p:nvPr>
        </p:nvSpPr>
        <p:spPr>
          <a:xfrm>
            <a:off x="1371600" y="3886200"/>
            <a:ext cx="7086600" cy="2344819"/>
          </a:xfrm>
        </p:spPr>
        <p:txBody>
          <a:bodyPr lIns="0" tIns="457200" rIns="0">
            <a:noAutofit/>
          </a:bodyPr>
          <a:lstStyle>
            <a:lvl1pPr marL="0" indent="0" algn="l">
              <a:buNone/>
              <a:defRPr sz="2000">
                <a:solidFill>
                  <a:srgbClr val="262729"/>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VA Seal of U.S. Department of Veterans Affairs, Office of Information and Technolog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3600" y="5715000"/>
            <a:ext cx="2514600" cy="526884"/>
          </a:xfrm>
          <a:prstGeom prst="rect">
            <a:avLst/>
          </a:prstGeom>
        </p:spPr>
      </p:pic>
    </p:spTree>
    <p:extLst>
      <p:ext uri="{BB962C8B-B14F-4D97-AF65-F5344CB8AC3E}">
        <p14:creationId xmlns:p14="http://schemas.microsoft.com/office/powerpoint/2010/main" val="30090235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66957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background cover.pd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38880" y="3178162"/>
            <a:ext cx="7772400" cy="730127"/>
          </a:xfrm>
        </p:spPr>
        <p:txBody>
          <a:bodyPr>
            <a:normAutofit/>
          </a:bodyPr>
          <a:lstStyle>
            <a:lvl1pPr algn="l">
              <a:defRPr sz="2000" b="1">
                <a:latin typeface="Calibri"/>
                <a:cs typeface="Calibri"/>
              </a:defRPr>
            </a:lvl1pPr>
          </a:lstStyle>
          <a:p>
            <a:r>
              <a:rPr lang="en-US" smtClean="0"/>
              <a:t>Click to edit Master title style</a:t>
            </a:r>
            <a:endParaRPr lang="en-US" dirty="0"/>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16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43858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35650"/>
            <a:ext cx="8229600" cy="4190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C32E41BC-F3C7-4440-964A-79A2B9AB8CF4}" type="slidenum">
              <a:rPr lang="en-US"/>
              <a:pPr>
                <a:defRPr/>
              </a:pPr>
              <a:t>‹#›</a:t>
            </a:fld>
            <a:endParaRPr lang="en-US" dirty="0"/>
          </a:p>
        </p:txBody>
      </p:sp>
    </p:spTree>
    <p:extLst>
      <p:ext uri="{BB962C8B-B14F-4D97-AF65-F5344CB8AC3E}">
        <p14:creationId xmlns:p14="http://schemas.microsoft.com/office/powerpoint/2010/main" val="3942898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13" name="Straight Connector 12"/>
          <p:cNvCxnSpPr/>
          <p:nvPr userDrawn="1"/>
        </p:nvCxnSpPr>
        <p:spPr>
          <a:xfrm flipV="1">
            <a:off x="3291632" y="5510156"/>
            <a:ext cx="0" cy="714276"/>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225629" y="5556978"/>
            <a:ext cx="3268070" cy="6930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fontAlgn="base">
              <a:spcBef>
                <a:spcPct val="0"/>
              </a:spcBef>
              <a:spcAft>
                <a:spcPct val="0"/>
              </a:spcAft>
            </a:pPr>
            <a:r>
              <a:rPr lang="en-US" sz="1200" dirty="0" smtClean="0">
                <a:solidFill>
                  <a:prstClr val="black"/>
                </a:solidFill>
              </a:rPr>
              <a:t>USER</a:t>
            </a:r>
          </a:p>
          <a:p>
            <a:pPr fontAlgn="base">
              <a:spcBef>
                <a:spcPct val="0"/>
              </a:spcBef>
              <a:spcAft>
                <a:spcPct val="0"/>
              </a:spcAft>
            </a:pPr>
            <a:r>
              <a:rPr lang="en-US" sz="1200" dirty="0" smtClean="0">
                <a:solidFill>
                  <a:prstClr val="black"/>
                </a:solidFill>
              </a:rPr>
              <a:t>ROLES</a:t>
            </a:r>
            <a:endParaRPr lang="en-US" sz="1200" dirty="0">
              <a:solidFill>
                <a:prstClr val="black"/>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C32E41BC-F3C7-4440-964A-79A2B9AB8CF4}" type="slidenum">
              <a:rPr lang="en-US"/>
              <a:pPr>
                <a:defRPr/>
              </a:pPr>
              <a:t>‹#›</a:t>
            </a:fld>
            <a:endParaRPr lang="en-US" dirty="0"/>
          </a:p>
        </p:txBody>
      </p:sp>
      <p:sp>
        <p:nvSpPr>
          <p:cNvPr id="5" name="Rectangle 4"/>
          <p:cNvSpPr/>
          <p:nvPr userDrawn="1"/>
        </p:nvSpPr>
        <p:spPr>
          <a:xfrm>
            <a:off x="225631" y="1660276"/>
            <a:ext cx="8668987" cy="572288"/>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6200000" scaled="1"/>
            <a:tileRect/>
          </a:gra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fontAlgn="base">
              <a:spcBef>
                <a:spcPct val="0"/>
              </a:spcBef>
              <a:spcAft>
                <a:spcPct val="0"/>
              </a:spcAft>
            </a:pPr>
            <a:r>
              <a:rPr lang="en-US" sz="1200" dirty="0" smtClean="0">
                <a:solidFill>
                  <a:prstClr val="black"/>
                </a:solidFill>
              </a:rPr>
              <a:t>INTERFACES</a:t>
            </a:r>
            <a:endParaRPr lang="en-US" sz="1200" dirty="0">
              <a:solidFill>
                <a:prstClr val="black"/>
              </a:solidFill>
            </a:endParaRPr>
          </a:p>
        </p:txBody>
      </p:sp>
      <p:cxnSp>
        <p:nvCxnSpPr>
          <p:cNvPr id="8" name="Straight Connector 7"/>
          <p:cNvCxnSpPr/>
          <p:nvPr userDrawn="1"/>
        </p:nvCxnSpPr>
        <p:spPr>
          <a:xfrm>
            <a:off x="225629" y="5510156"/>
            <a:ext cx="8668987"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25631" y="2232564"/>
            <a:ext cx="8668987"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3291632" y="5549918"/>
            <a:ext cx="1531918" cy="693010"/>
          </a:xfrm>
          <a:prstGeom prst="rect">
            <a:avLst/>
          </a:prstGeom>
          <a:noFill/>
        </p:spPr>
        <p:txBody>
          <a:bodyPr wrap="square" rtlCol="0">
            <a:noAutofit/>
          </a:bodyPr>
          <a:lstStyle/>
          <a:p>
            <a:pPr fontAlgn="base">
              <a:spcBef>
                <a:spcPct val="0"/>
              </a:spcBef>
              <a:spcAft>
                <a:spcPct val="0"/>
              </a:spcAft>
            </a:pPr>
            <a:r>
              <a:rPr lang="en-US" sz="1200" dirty="0" smtClean="0">
                <a:solidFill>
                  <a:prstClr val="black"/>
                </a:solidFill>
              </a:rPr>
              <a:t>KEY</a:t>
            </a:r>
            <a:endParaRPr lang="en-US" sz="1200" dirty="0">
              <a:solidFill>
                <a:prstClr val="black"/>
              </a:solidFill>
            </a:endParaRPr>
          </a:p>
        </p:txBody>
      </p:sp>
      <p:cxnSp>
        <p:nvCxnSpPr>
          <p:cNvPr id="10" name="Straight Connector 9"/>
          <p:cNvCxnSpPr/>
          <p:nvPr userDrawn="1"/>
        </p:nvCxnSpPr>
        <p:spPr>
          <a:xfrm>
            <a:off x="237506" y="6259887"/>
            <a:ext cx="8668987"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8953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solidFill>
                  <a:srgbClr val="00206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45324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61ECAB98-9D83-492E-8368-C7175A3158D5}" type="slidenum">
              <a:rPr lang="en-US"/>
              <a:pPr>
                <a:defRPr/>
              </a:pPr>
              <a:t>‹#›</a:t>
            </a:fld>
            <a:endParaRPr lang="en-US" dirty="0"/>
          </a:p>
        </p:txBody>
      </p:sp>
    </p:spTree>
    <p:extLst>
      <p:ext uri="{BB962C8B-B14F-4D97-AF65-F5344CB8AC3E}">
        <p14:creationId xmlns:p14="http://schemas.microsoft.com/office/powerpoint/2010/main" val="189130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323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21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7323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721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5"/>
          <p:cNvSpPr>
            <a:spLocks noGrp="1"/>
          </p:cNvSpPr>
          <p:nvPr>
            <p:ph type="sldNum" sz="quarter" idx="10"/>
          </p:nvPr>
        </p:nvSpPr>
        <p:spPr/>
        <p:txBody>
          <a:bodyPr/>
          <a:lstStyle>
            <a:lvl1pPr>
              <a:defRPr/>
            </a:lvl1pPr>
          </a:lstStyle>
          <a:p>
            <a:pPr>
              <a:defRPr/>
            </a:pPr>
            <a:fld id="{F89C8036-696E-4188-A6AA-7FE09813FD3C}" type="slidenum">
              <a:rPr lang="en-US"/>
              <a:pPr>
                <a:defRPr/>
              </a:pPr>
              <a:t>‹#›</a:t>
            </a:fld>
            <a:endParaRPr lang="en-US" dirty="0"/>
          </a:p>
        </p:txBody>
      </p:sp>
    </p:spTree>
    <p:extLst>
      <p:ext uri="{BB962C8B-B14F-4D97-AF65-F5344CB8AC3E}">
        <p14:creationId xmlns:p14="http://schemas.microsoft.com/office/powerpoint/2010/main" val="3462683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5B1AF43B-DC5F-4813-A4DA-17F2F6C1393F}" type="slidenum">
              <a:rPr lang="en-US"/>
              <a:pPr>
                <a:defRPr/>
              </a:pPr>
              <a:t>‹#›</a:t>
            </a:fld>
            <a:endParaRPr lang="en-US" dirty="0"/>
          </a:p>
        </p:txBody>
      </p:sp>
    </p:spTree>
    <p:extLst>
      <p:ext uri="{BB962C8B-B14F-4D97-AF65-F5344CB8AC3E}">
        <p14:creationId xmlns:p14="http://schemas.microsoft.com/office/powerpoint/2010/main" val="4282249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6370341D-E8BE-4F86-965D-1FB71959D2E4}" type="slidenum">
              <a:rPr lang="en-US"/>
              <a:pPr>
                <a:defRPr/>
              </a:pPr>
              <a:t>‹#›</a:t>
            </a:fld>
            <a:endParaRPr lang="en-US" dirty="0"/>
          </a:p>
        </p:txBody>
      </p:sp>
    </p:spTree>
    <p:extLst>
      <p:ext uri="{BB962C8B-B14F-4D97-AF65-F5344CB8AC3E}">
        <p14:creationId xmlns:p14="http://schemas.microsoft.com/office/powerpoint/2010/main" val="2377969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0"/>
          </p:nvPr>
        </p:nvSpPr>
        <p:spPr/>
        <p:txBody>
          <a:bodyPr/>
          <a:lstStyle>
            <a:lvl1pPr>
              <a:defRPr/>
            </a:lvl1pPr>
          </a:lstStyle>
          <a:p>
            <a:pPr>
              <a:defRPr/>
            </a:pPr>
            <a:fld id="{66C7BBB8-63D5-4F68-8BFB-EAA674B48DC9}" type="slidenum">
              <a:rPr lang="en-US"/>
              <a:pPr>
                <a:defRPr/>
              </a:pPr>
              <a:t>‹#›</a:t>
            </a:fld>
            <a:endParaRPr lang="en-US" dirty="0"/>
          </a:p>
        </p:txBody>
      </p:sp>
    </p:spTree>
    <p:extLst>
      <p:ext uri="{BB962C8B-B14F-4D97-AF65-F5344CB8AC3E}">
        <p14:creationId xmlns:p14="http://schemas.microsoft.com/office/powerpoint/2010/main" val="2057281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7882"/>
            <a:ext cx="7194176" cy="45293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597026"/>
            <a:ext cx="8229600" cy="4529138"/>
          </a:xfrm>
        </p:spPr>
        <p:txBody>
          <a:bodyPr/>
          <a:lstStyle>
            <a:lvl1pPr>
              <a:defRPr>
                <a:solidFill>
                  <a:srgbClr val="262729"/>
                </a:solidFill>
              </a:defRPr>
            </a:lvl1pPr>
            <a:lvl2pPr>
              <a:defRPr>
                <a:solidFill>
                  <a:srgbClr val="262729"/>
                </a:solidFill>
              </a:defRPr>
            </a:lvl2pPr>
            <a:lvl3pPr>
              <a:defRPr>
                <a:solidFill>
                  <a:srgbClr val="262729"/>
                </a:solidFill>
              </a:defRPr>
            </a:lvl3pPr>
            <a:lvl4pPr>
              <a:defRPr>
                <a:solidFill>
                  <a:srgbClr val="262729"/>
                </a:solidFill>
              </a:defRPr>
            </a:lvl4pPr>
            <a:lvl5pPr marL="1144588" indent="-225425">
              <a:defRPr sz="1400">
                <a:solidFill>
                  <a:srgbClr val="26272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p:txBody>
          <a:body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222987741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0"/>
          </p:nvPr>
        </p:nvSpPr>
        <p:spPr/>
        <p:txBody>
          <a:bodyPr/>
          <a:lstStyle>
            <a:lvl1pPr>
              <a:defRPr/>
            </a:lvl1pPr>
          </a:lstStyle>
          <a:p>
            <a:pPr>
              <a:defRPr/>
            </a:pPr>
            <a:fld id="{A17788A4-D08F-4E06-9EB3-D565824E40CB}" type="slidenum">
              <a:rPr lang="en-US"/>
              <a:pPr>
                <a:defRPr/>
              </a:pPr>
              <a:t>‹#›</a:t>
            </a:fld>
            <a:endParaRPr lang="en-US" dirty="0"/>
          </a:p>
        </p:txBody>
      </p:sp>
    </p:spTree>
    <p:extLst>
      <p:ext uri="{BB962C8B-B14F-4D97-AF65-F5344CB8AC3E}">
        <p14:creationId xmlns:p14="http://schemas.microsoft.com/office/powerpoint/2010/main" val="184651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E1760D5-4C07-408F-A1D5-FBE4E348B26D}" type="slidenum">
              <a:rPr lang="en-US"/>
              <a:pPr>
                <a:defRPr/>
              </a:pPr>
              <a:t>‹#›</a:t>
            </a:fld>
            <a:endParaRPr lang="en-US" dirty="0"/>
          </a:p>
        </p:txBody>
      </p:sp>
    </p:spTree>
    <p:extLst>
      <p:ext uri="{BB962C8B-B14F-4D97-AF65-F5344CB8AC3E}">
        <p14:creationId xmlns:p14="http://schemas.microsoft.com/office/powerpoint/2010/main" val="3004210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2534" y="2760397"/>
            <a:ext cx="6798733" cy="1125803"/>
          </a:xfrm>
          <a:prstGeom prst="rect">
            <a:avLst/>
          </a:prstGeom>
        </p:spPr>
        <p:txBody>
          <a:bodyPr>
            <a:normAutofit/>
          </a:bodyPr>
          <a:lstStyle>
            <a:lvl1pPr algn="l">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42533" y="3886200"/>
            <a:ext cx="6798733" cy="142240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1643063" y="5308600"/>
            <a:ext cx="6797675" cy="804863"/>
          </a:xfrm>
          <a:prstGeom prst="rect">
            <a:avLst/>
          </a:prstGeom>
        </p:spPr>
        <p:txBody>
          <a:bodyPr/>
          <a:lstStyle>
            <a:lvl1pPr>
              <a:buNone/>
              <a:defRPr sz="14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410434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7593" y="4406900"/>
            <a:ext cx="7772400" cy="1362075"/>
          </a:xfrm>
        </p:spPr>
        <p:txBody>
          <a:bodyPr anchor="t">
            <a:normAutofit/>
          </a:bodyPr>
          <a:lstStyle>
            <a:lvl1pPr algn="l">
              <a:defRPr sz="2800" b="0" cap="none">
                <a:solidFill>
                  <a:srgbClr val="262729"/>
                </a:solidFill>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537593" y="2906713"/>
            <a:ext cx="7772400" cy="1500187"/>
          </a:xfrm>
        </p:spPr>
        <p:txBody>
          <a:bodyPr anchor="b"/>
          <a:lstStyle>
            <a:lvl1pPr marL="0" indent="0">
              <a:buNone/>
              <a:defRPr sz="2000">
                <a:solidFill>
                  <a:schemeClr val="tx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8562252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3322"/>
            <a:ext cx="4038600" cy="4202841"/>
          </a:xfrm>
        </p:spPr>
        <p:txBody>
          <a:bodyPr>
            <a:normAutofit/>
          </a:bodyPr>
          <a:lstStyle>
            <a:lvl1pPr>
              <a:defRPr sz="1600"/>
            </a:lvl1pPr>
            <a:lvl2pPr>
              <a:defRPr sz="1600"/>
            </a:lvl2pPr>
            <a:lvl3pPr marL="684213" indent="-225425">
              <a:defRPr sz="1600"/>
            </a:lvl3pPr>
            <a:lvl4pPr marL="919163" indent="-234950">
              <a:defRPr sz="1600"/>
            </a:lvl4pPr>
            <a:lvl5pPr marL="1144588" indent="-225425">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23322"/>
            <a:ext cx="4038600" cy="4202841"/>
          </a:xfrm>
        </p:spPr>
        <p:txBody>
          <a:bodyPr>
            <a:normAutofit/>
          </a:bodyPr>
          <a:lstStyle>
            <a:lvl1pPr>
              <a:defRPr sz="1600"/>
            </a:lvl1pPr>
            <a:lvl2pPr>
              <a:defRPr sz="1600"/>
            </a:lvl2pPr>
            <a:lvl3pPr>
              <a:defRPr sz="1600"/>
            </a:lvl3pPr>
            <a:lvl4pPr>
              <a:defRPr sz="1600"/>
            </a:lvl4pPr>
            <a:lvl5pPr marL="1144588" indent="-225425">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9B27D237-6C0D-5549-BE11-2040A22CBC71}" type="slidenum">
              <a:rPr lang="en-US" smtClean="0"/>
              <a:pPr/>
              <a:t>‹#›</a:t>
            </a:fld>
            <a:endParaRPr lang="en-US"/>
          </a:p>
        </p:txBody>
      </p:sp>
    </p:spTree>
    <p:extLst>
      <p:ext uri="{BB962C8B-B14F-4D97-AF65-F5344CB8AC3E}">
        <p14:creationId xmlns:p14="http://schemas.microsoft.com/office/powerpoint/2010/main" val="15082987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323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721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7323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3721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Slide Number Placeholder 8"/>
          <p:cNvSpPr>
            <a:spLocks noGrp="1"/>
          </p:cNvSpPr>
          <p:nvPr>
            <p:ph type="sldNum" sz="quarter" idx="12"/>
          </p:nvPr>
        </p:nvSpPr>
        <p:spPr/>
        <p:txBody>
          <a:bodyPr/>
          <a:lstStyle/>
          <a:p>
            <a:fld id="{9B27D237-6C0D-5549-BE11-2040A22CBC71}" type="slidenum">
              <a:rPr lang="en-US" smtClean="0"/>
              <a:pPr/>
              <a:t>‹#›</a:t>
            </a:fld>
            <a:endParaRPr lang="en-US"/>
          </a:p>
        </p:txBody>
      </p:sp>
    </p:spTree>
    <p:extLst>
      <p:ext uri="{BB962C8B-B14F-4D97-AF65-F5344CB8AC3E}">
        <p14:creationId xmlns:p14="http://schemas.microsoft.com/office/powerpoint/2010/main" val="18623343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B27D237-6C0D-5549-BE11-2040A22CBC71}" type="slidenum">
              <a:rPr lang="en-US" smtClean="0"/>
              <a:pPr/>
              <a:t>‹#›</a:t>
            </a:fld>
            <a:endParaRPr lang="en-US"/>
          </a:p>
        </p:txBody>
      </p:sp>
    </p:spTree>
    <p:extLst>
      <p:ext uri="{BB962C8B-B14F-4D97-AF65-F5344CB8AC3E}">
        <p14:creationId xmlns:p14="http://schemas.microsoft.com/office/powerpoint/2010/main" val="38061732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27D237-6C0D-5549-BE11-2040A22CBC71}" type="slidenum">
              <a:rPr lang="en-US" smtClean="0"/>
              <a:pPr/>
              <a:t>‹#›</a:t>
            </a:fld>
            <a:endParaRPr lang="en-US"/>
          </a:p>
        </p:txBody>
      </p:sp>
    </p:spTree>
    <p:extLst>
      <p:ext uri="{BB962C8B-B14F-4D97-AF65-F5344CB8AC3E}">
        <p14:creationId xmlns:p14="http://schemas.microsoft.com/office/powerpoint/2010/main" val="26142541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9B27D237-6C0D-5549-BE11-2040A22CBC71}"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891502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3" name="Picture Placeholder 2"/>
          <p:cNvSpPr>
            <a:spLocks noGrp="1"/>
          </p:cNvSpPr>
          <p:nvPr>
            <p:ph type="pic" idx="1"/>
          </p:nvPr>
        </p:nvSpPr>
        <p:spPr>
          <a:xfrm>
            <a:off x="1792288" y="2391824"/>
            <a:ext cx="5486400" cy="27240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9B27D237-6C0D-5549-BE11-2040A22CBC71}" type="slidenum">
              <a:rPr lang="en-US" smtClean="0"/>
              <a:pPr/>
              <a:t>‹#›</a:t>
            </a:fld>
            <a:endParaRPr lang="en-US"/>
          </a:p>
        </p:txBody>
      </p:sp>
    </p:spTree>
    <p:extLst>
      <p:ext uri="{BB962C8B-B14F-4D97-AF65-F5344CB8AC3E}">
        <p14:creationId xmlns:p14="http://schemas.microsoft.com/office/powerpoint/2010/main" val="8476748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5.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3" descr="OIT branded slide page header art&#10;"/>
          <p:cNvGrpSpPr/>
          <p:nvPr userDrawn="1"/>
        </p:nvGrpSpPr>
        <p:grpSpPr>
          <a:xfrm>
            <a:off x="0" y="0"/>
            <a:ext cx="9144000" cy="1354938"/>
            <a:chOff x="-2" y="54"/>
            <a:chExt cx="9144002" cy="1354884"/>
          </a:xfrm>
        </p:grpSpPr>
        <p:pic>
          <p:nvPicPr>
            <p:cNvPr id="7" name="Picture 6" descr="Color_header.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54"/>
              <a:ext cx="9144000" cy="1289304"/>
            </a:xfrm>
            <a:prstGeom prst="rect">
              <a:avLst/>
            </a:prstGeom>
          </p:spPr>
        </p:pic>
        <p:sp>
          <p:nvSpPr>
            <p:cNvPr id="8" name="Rectangle 7"/>
            <p:cNvSpPr/>
            <p:nvPr userDrawn="1"/>
          </p:nvSpPr>
          <p:spPr>
            <a:xfrm>
              <a:off x="-2" y="1259374"/>
              <a:ext cx="9144002" cy="95564"/>
            </a:xfrm>
            <a:prstGeom prst="rect">
              <a:avLst/>
            </a:prstGeom>
            <a:solidFill>
              <a:srgbClr val="183C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457200" y="180148"/>
            <a:ext cx="8229600" cy="810665"/>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597024"/>
            <a:ext cx="8229600" cy="452913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4"/>
          </p:nvPr>
        </p:nvSpPr>
        <p:spPr>
          <a:xfrm>
            <a:off x="8247906" y="6366948"/>
            <a:ext cx="490750" cy="365125"/>
          </a:xfrm>
          <a:prstGeom prst="rect">
            <a:avLst/>
          </a:prstGeom>
        </p:spPr>
        <p:txBody>
          <a:bodyPr vert="horz" lIns="0" tIns="0" rIns="0" bIns="0" rtlCol="0" anchor="ctr"/>
          <a:lstStyle>
            <a:lvl1pPr algn="r">
              <a:defRPr sz="1000">
                <a:solidFill>
                  <a:schemeClr val="tx1">
                    <a:tint val="75000"/>
                  </a:schemeClr>
                </a:solidFill>
                <a:latin typeface="Georgia"/>
                <a:cs typeface="Georgia"/>
              </a:defRPr>
            </a:lvl1pPr>
          </a:lstStyle>
          <a:p>
            <a:fld id="{9B27D237-6C0D-5549-BE11-2040A22CBC71}" type="slidenum">
              <a:rPr lang="en-US" smtClean="0"/>
              <a:pPr/>
              <a:t>‹#›</a:t>
            </a:fld>
            <a:endParaRPr lang="en-US" dirty="0"/>
          </a:p>
        </p:txBody>
      </p:sp>
      <p:sp>
        <p:nvSpPr>
          <p:cNvPr id="5" name="TextBox 4"/>
          <p:cNvSpPr txBox="1"/>
          <p:nvPr userDrawn="1"/>
        </p:nvSpPr>
        <p:spPr>
          <a:xfrm>
            <a:off x="457200" y="6401585"/>
            <a:ext cx="4311073" cy="276999"/>
          </a:xfrm>
          <a:prstGeom prst="rect">
            <a:avLst/>
          </a:prstGeom>
          <a:noFill/>
        </p:spPr>
        <p:txBody>
          <a:bodyPr wrap="square" rtlCol="0">
            <a:spAutoFit/>
          </a:bodyPr>
          <a:lstStyle/>
          <a:p>
            <a:r>
              <a:rPr lang="en-US" sz="1200" spc="100" dirty="0" smtClean="0">
                <a:solidFill>
                  <a:schemeClr val="bg1">
                    <a:lumMod val="65000"/>
                  </a:schemeClr>
                </a:solidFill>
              </a:rPr>
              <a:t>OFFICE OF INFORMATION AND</a:t>
            </a:r>
            <a:r>
              <a:rPr lang="en-US" sz="1200" spc="100" baseline="0" dirty="0" smtClean="0">
                <a:solidFill>
                  <a:schemeClr val="bg1">
                    <a:lumMod val="65000"/>
                  </a:schemeClr>
                </a:solidFill>
              </a:rPr>
              <a:t> TECHNOLOGY</a:t>
            </a:r>
            <a:endParaRPr lang="en-US" sz="1200" spc="100" dirty="0">
              <a:solidFill>
                <a:schemeClr val="bg1">
                  <a:lumMod val="65000"/>
                </a:schemeClr>
              </a:solidFill>
            </a:endParaRPr>
          </a:p>
        </p:txBody>
      </p:sp>
    </p:spTree>
    <p:extLst>
      <p:ext uri="{BB962C8B-B14F-4D97-AF65-F5344CB8AC3E}">
        <p14:creationId xmlns:p14="http://schemas.microsoft.com/office/powerpoint/2010/main" val="1229106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hf hdr="0" ftr="0" dt="0"/>
  <p:txStyles>
    <p:titleStyle>
      <a:lvl1pPr algn="l" defTabSz="457200" rtl="0" eaLnBrk="1" latinLnBrk="0" hangingPunct="1">
        <a:spcBef>
          <a:spcPct val="0"/>
        </a:spcBef>
        <a:buNone/>
        <a:defRPr sz="2400" kern="1200">
          <a:solidFill>
            <a:schemeClr val="tx1">
              <a:lumMod val="50000"/>
            </a:schemeClr>
          </a:solidFill>
          <a:latin typeface="Georgia"/>
          <a:ea typeface="+mj-ea"/>
          <a:cs typeface="Georgia"/>
        </a:defRPr>
      </a:lvl1pPr>
    </p:titleStyle>
    <p:bodyStyle>
      <a:lvl1pPr marL="225425" indent="-225425" algn="l" defTabSz="457200" rtl="0" eaLnBrk="1" latinLnBrk="0" hangingPunct="1">
        <a:spcBef>
          <a:spcPct val="20000"/>
        </a:spcBef>
        <a:buFont typeface="Arial"/>
        <a:buChar char="•"/>
        <a:defRPr sz="2000" kern="1200">
          <a:solidFill>
            <a:srgbClr val="262729"/>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rgbClr val="262729"/>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rgbClr val="262729"/>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rgbClr val="262729"/>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background interior.pdf"/>
          <p:cNvPicPr>
            <a:picLocks noChangeAspect="1"/>
          </p:cNvPicPr>
          <p:nvPr/>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4"/>
          </p:nvPr>
        </p:nvSpPr>
        <p:spPr>
          <a:xfrm>
            <a:off x="8583613"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fontAlgn="base">
              <a:spcBef>
                <a:spcPct val="0"/>
              </a:spcBef>
              <a:spcAft>
                <a:spcPct val="0"/>
              </a:spcAft>
              <a:defRPr/>
            </a:pPr>
            <a:fld id="{4452FDFF-9483-4A82-A0D2-0EFD9C982FB8}" type="slidenum">
              <a:rPr lang="en-US">
                <a:ea typeface="ＭＳ Ｐゴシック" charset="-128"/>
              </a:rPr>
              <a:pPr fontAlgn="base">
                <a:spcBef>
                  <a:spcPct val="0"/>
                </a:spcBef>
                <a:spcAft>
                  <a:spcPct val="0"/>
                </a:spcAft>
                <a:defRPr/>
              </a:pPr>
              <a:t>‹#›</a:t>
            </a:fld>
            <a:endParaRPr lang="en-US" dirty="0">
              <a:ea typeface="ＭＳ Ｐゴシック" charset="-128"/>
            </a:endParaRPr>
          </a:p>
        </p:txBody>
      </p:sp>
      <p:pic>
        <p:nvPicPr>
          <p:cNvPr id="1030" name="Picture 4" descr="Department of Veterans Affairs, Veterans Health Administration, Office of Health Information"/>
          <p:cNvPicPr>
            <a:picLocks noChangeAspect="1" noChangeArrowheads="1"/>
          </p:cNvPicPr>
          <p:nvPr/>
        </p:nvPicPr>
        <p:blipFill>
          <a:blip r:embed="rId15"/>
          <a:srcRect/>
          <a:stretch>
            <a:fillRect/>
          </a:stretch>
        </p:blipFill>
        <p:spPr bwMode="auto">
          <a:xfrm>
            <a:off x="911225" y="495300"/>
            <a:ext cx="165100" cy="165100"/>
          </a:xfrm>
          <a:prstGeom prst="rect">
            <a:avLst/>
          </a:prstGeom>
          <a:noFill/>
          <a:ln w="9525">
            <a:noFill/>
            <a:miter lim="800000"/>
            <a:headEnd/>
            <a:tailEnd/>
          </a:ln>
        </p:spPr>
      </p:pic>
      <p:sp>
        <p:nvSpPr>
          <p:cNvPr id="7" name="TextBox 6"/>
          <p:cNvSpPr txBox="1"/>
          <p:nvPr/>
        </p:nvSpPr>
        <p:spPr>
          <a:xfrm>
            <a:off x="457200" y="6284913"/>
            <a:ext cx="4311650" cy="276225"/>
          </a:xfrm>
          <a:prstGeom prst="rect">
            <a:avLst/>
          </a:prstGeom>
          <a:noFill/>
        </p:spPr>
        <p:txBody>
          <a:bodyPr>
            <a:spAutoFit/>
          </a:bodyPr>
          <a:lstStyle/>
          <a:p>
            <a:pPr fontAlgn="base">
              <a:spcBef>
                <a:spcPct val="0"/>
              </a:spcBef>
              <a:spcAft>
                <a:spcPct val="0"/>
              </a:spcAft>
              <a:defRPr/>
            </a:pPr>
            <a:r>
              <a:rPr lang="en-US" sz="1200" spc="100" dirty="0">
                <a:solidFill>
                  <a:prstClr val="white">
                    <a:lumMod val="65000"/>
                  </a:prstClr>
                </a:solidFill>
                <a:latin typeface="Arial" charset="0"/>
                <a:ea typeface="ＭＳ Ｐゴシック" charset="0"/>
                <a:cs typeface="ＭＳ Ｐゴシック" charset="0"/>
              </a:rPr>
              <a:t>VETERANS HEALTH ADMINISTRATION</a:t>
            </a:r>
          </a:p>
        </p:txBody>
      </p:sp>
    </p:spTree>
    <p:extLst>
      <p:ext uri="{BB962C8B-B14F-4D97-AF65-F5344CB8AC3E}">
        <p14:creationId xmlns:p14="http://schemas.microsoft.com/office/powerpoint/2010/main" val="209009770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dt="0"/>
  <p:txStyles>
    <p:titleStyle>
      <a:lvl1pPr algn="l" defTabSz="457200" rtl="0" eaLnBrk="0" fontAlgn="base" hangingPunct="0">
        <a:spcBef>
          <a:spcPct val="0"/>
        </a:spcBef>
        <a:spcAft>
          <a:spcPct val="0"/>
        </a:spcAft>
        <a:defRPr sz="2400" kern="1200">
          <a:solidFill>
            <a:schemeClr val="bg1"/>
          </a:solidFill>
          <a:latin typeface="Georgia"/>
          <a:ea typeface="ＭＳ Ｐゴシック" charset="0"/>
          <a:cs typeface="Georgia"/>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OFFICE OF INFORMATION AND TECHNOLOGY</a:t>
            </a:r>
            <a:endParaRPr lang="en-US" dirty="0"/>
          </a:p>
        </p:txBody>
      </p:sp>
      <p:sp>
        <p:nvSpPr>
          <p:cNvPr id="7" name="Subtitle 6"/>
          <p:cNvSpPr>
            <a:spLocks noGrp="1"/>
          </p:cNvSpPr>
          <p:nvPr>
            <p:ph type="subTitle" idx="1"/>
          </p:nvPr>
        </p:nvSpPr>
        <p:spPr/>
        <p:txBody>
          <a:bodyPr/>
          <a:lstStyle/>
          <a:p>
            <a:r>
              <a:rPr lang="en-US" dirty="0" smtClean="0"/>
              <a:t>Medical Appointment Scheduling System (MASS)</a:t>
            </a:r>
          </a:p>
          <a:p>
            <a:r>
              <a:rPr lang="en-US" i="1" dirty="0" smtClean="0"/>
              <a:t>MASS Target Implementation</a:t>
            </a:r>
          </a:p>
          <a:p>
            <a:r>
              <a:rPr lang="en-US" i="1" dirty="0" smtClean="0"/>
              <a:t>Presented by:  Steven Green, MSW</a:t>
            </a:r>
            <a:endParaRPr lang="en-US" i="1" dirty="0"/>
          </a:p>
        </p:txBody>
      </p:sp>
      <p:sp>
        <p:nvSpPr>
          <p:cNvPr id="4" name="TextBox 3"/>
          <p:cNvSpPr txBox="1"/>
          <p:nvPr/>
        </p:nvSpPr>
        <p:spPr>
          <a:xfrm>
            <a:off x="1371600" y="5832462"/>
            <a:ext cx="3574549" cy="307777"/>
          </a:xfrm>
          <a:prstGeom prst="rect">
            <a:avLst/>
          </a:prstGeom>
          <a:noFill/>
        </p:spPr>
        <p:txBody>
          <a:bodyPr wrap="square" lIns="0" rIns="0" rtlCol="0" anchor="ctr" anchorCtr="0">
            <a:spAutoFit/>
          </a:bodyPr>
          <a:lstStyle/>
          <a:p>
            <a:r>
              <a:rPr lang="en-US" sz="1400" b="1" dirty="0" smtClean="0">
                <a:solidFill>
                  <a:srgbClr val="262729"/>
                </a:solidFill>
              </a:rPr>
              <a:t>18 JUNE 2014</a:t>
            </a:r>
            <a:endParaRPr lang="en-US" sz="1400" b="1" dirty="0">
              <a:solidFill>
                <a:srgbClr val="262729"/>
              </a:solidFill>
            </a:endParaRPr>
          </a:p>
        </p:txBody>
      </p:sp>
      <p:sp>
        <p:nvSpPr>
          <p:cNvPr id="5" name="TextBox 2"/>
          <p:cNvSpPr txBox="1"/>
          <p:nvPr/>
        </p:nvSpPr>
        <p:spPr>
          <a:xfrm>
            <a:off x="5886623" y="5786295"/>
            <a:ext cx="2629246" cy="4001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noFill/>
              </a:rPr>
              <a:t>Seal of the U.S. Department of Veterans Affairs</a:t>
            </a:r>
          </a:p>
          <a:p>
            <a:r>
              <a:rPr lang="en-US" sz="1000" dirty="0">
                <a:noFill/>
              </a:rPr>
              <a:t>Office of Information and Technology</a:t>
            </a:r>
          </a:p>
        </p:txBody>
      </p:sp>
    </p:spTree>
    <p:extLst>
      <p:ext uri="{BB962C8B-B14F-4D97-AF65-F5344CB8AC3E}">
        <p14:creationId xmlns:p14="http://schemas.microsoft.com/office/powerpoint/2010/main" val="2576542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Deployment</a:t>
            </a:r>
            <a:endParaRPr lang="en-US" dirty="0"/>
          </a:p>
        </p:txBody>
      </p:sp>
      <p:sp>
        <p:nvSpPr>
          <p:cNvPr id="3" name="Content Placeholder 2"/>
          <p:cNvSpPr>
            <a:spLocks noGrp="1"/>
          </p:cNvSpPr>
          <p:nvPr>
            <p:ph idx="1"/>
          </p:nvPr>
        </p:nvSpPr>
        <p:spPr/>
        <p:txBody>
          <a:bodyPr>
            <a:normAutofit fontScale="92500" lnSpcReduction="20000"/>
          </a:bodyPr>
          <a:lstStyle/>
          <a:p>
            <a:pPr marL="342900" lvl="0" indent="-342900" defTabSz="914400" eaLnBrk="0" fontAlgn="base" hangingPunct="0">
              <a:spcAft>
                <a:spcPct val="0"/>
              </a:spcAft>
              <a:buClr>
                <a:srgbClr val="632523"/>
              </a:buClr>
              <a:buSzPct val="90000"/>
              <a:buFont typeface="Wingdings" pitchFamily="2" charset="2"/>
              <a:buChar char="§"/>
            </a:pPr>
            <a:r>
              <a:rPr lang="en-US" sz="3200" dirty="0">
                <a:solidFill>
                  <a:prstClr val="black"/>
                </a:solidFill>
              </a:rPr>
              <a:t>After field testing is complete</a:t>
            </a:r>
          </a:p>
          <a:p>
            <a:pPr marL="742950" lvl="1" indent="-285750" defTabSz="914400">
              <a:buClr>
                <a:srgbClr val="632523"/>
              </a:buClr>
              <a:buFont typeface="Arial" pitchFamily="34" charset="0"/>
              <a:buChar char="-"/>
            </a:pPr>
            <a:r>
              <a:rPr lang="en-US" sz="2800" dirty="0">
                <a:solidFill>
                  <a:prstClr val="black"/>
                </a:solidFill>
              </a:rPr>
              <a:t>Roll-out by implementation rounds</a:t>
            </a:r>
          </a:p>
          <a:p>
            <a:pPr marL="742950" lvl="1" indent="-285750" defTabSz="914400">
              <a:buClr>
                <a:srgbClr val="632523"/>
              </a:buClr>
              <a:buFont typeface="Arial" pitchFamily="34" charset="0"/>
              <a:buChar char="-"/>
            </a:pPr>
            <a:r>
              <a:rPr lang="en-US" sz="2800" dirty="0">
                <a:solidFill>
                  <a:prstClr val="black"/>
                </a:solidFill>
              </a:rPr>
              <a:t>For example:</a:t>
            </a:r>
          </a:p>
          <a:p>
            <a:pPr marL="1143000" lvl="2" indent="-228600" defTabSz="914400" eaLnBrk="0" fontAlgn="base" hangingPunct="0">
              <a:spcAft>
                <a:spcPct val="0"/>
              </a:spcAft>
              <a:buClr>
                <a:srgbClr val="632523"/>
              </a:buClr>
              <a:buFont typeface="Arial" charset="0"/>
              <a:buChar char="•"/>
            </a:pPr>
            <a:r>
              <a:rPr lang="en-US" sz="2000" dirty="0">
                <a:solidFill>
                  <a:prstClr val="black"/>
                </a:solidFill>
              </a:rPr>
              <a:t>Six rounds</a:t>
            </a:r>
          </a:p>
          <a:p>
            <a:pPr marL="1143000" lvl="2" indent="-228600" defTabSz="914400" eaLnBrk="0" fontAlgn="base" hangingPunct="0">
              <a:spcAft>
                <a:spcPct val="0"/>
              </a:spcAft>
              <a:buClr>
                <a:srgbClr val="632523"/>
              </a:buClr>
              <a:buFont typeface="Arial" charset="0"/>
              <a:buChar char="•"/>
            </a:pPr>
            <a:r>
              <a:rPr lang="en-US" sz="2000" dirty="0">
                <a:solidFill>
                  <a:prstClr val="black"/>
                </a:solidFill>
              </a:rPr>
              <a:t>Round 1 includes one to two VISNS</a:t>
            </a:r>
          </a:p>
          <a:p>
            <a:pPr marL="1143000" lvl="2" indent="-228600" defTabSz="914400" eaLnBrk="0" fontAlgn="base" hangingPunct="0">
              <a:spcAft>
                <a:spcPct val="0"/>
              </a:spcAft>
              <a:buClr>
                <a:srgbClr val="632523"/>
              </a:buClr>
              <a:buFont typeface="Arial" charset="0"/>
              <a:buChar char="•"/>
            </a:pPr>
            <a:r>
              <a:rPr lang="en-US" sz="2000" dirty="0">
                <a:solidFill>
                  <a:prstClr val="black"/>
                </a:solidFill>
              </a:rPr>
              <a:t>Round 2 includes four to five VISNS</a:t>
            </a:r>
          </a:p>
          <a:p>
            <a:pPr marL="1143000" lvl="2" indent="-228600" defTabSz="914400" eaLnBrk="0" fontAlgn="base" hangingPunct="0">
              <a:spcAft>
                <a:spcPct val="0"/>
              </a:spcAft>
              <a:buClr>
                <a:srgbClr val="632523"/>
              </a:buClr>
              <a:buFont typeface="Arial" charset="0"/>
              <a:buChar char="•"/>
            </a:pPr>
            <a:r>
              <a:rPr lang="en-US" sz="2000" dirty="0">
                <a:solidFill>
                  <a:prstClr val="black"/>
                </a:solidFill>
              </a:rPr>
              <a:t>Round 3 includes four to five VISNS</a:t>
            </a:r>
          </a:p>
          <a:p>
            <a:pPr marL="1143000" lvl="2" indent="-228600" defTabSz="914400" eaLnBrk="0" fontAlgn="base" hangingPunct="0">
              <a:spcAft>
                <a:spcPct val="0"/>
              </a:spcAft>
              <a:buClr>
                <a:srgbClr val="632523"/>
              </a:buClr>
              <a:buFont typeface="Arial" charset="0"/>
              <a:buChar char="•"/>
            </a:pPr>
            <a:r>
              <a:rPr lang="en-US" sz="2000" dirty="0">
                <a:solidFill>
                  <a:prstClr val="black"/>
                </a:solidFill>
              </a:rPr>
              <a:t>Round 4 includes four to five VISNS</a:t>
            </a:r>
          </a:p>
          <a:p>
            <a:pPr marL="1143000" lvl="2" indent="-228600" defTabSz="914400" eaLnBrk="0" fontAlgn="base" hangingPunct="0">
              <a:spcAft>
                <a:spcPct val="0"/>
              </a:spcAft>
              <a:buClr>
                <a:srgbClr val="632523"/>
              </a:buClr>
              <a:buFont typeface="Arial" charset="0"/>
              <a:buChar char="•"/>
            </a:pPr>
            <a:r>
              <a:rPr lang="en-US" sz="2000" dirty="0">
                <a:solidFill>
                  <a:prstClr val="black"/>
                </a:solidFill>
              </a:rPr>
              <a:t>Round 5 includes remaining</a:t>
            </a:r>
          </a:p>
          <a:p>
            <a:pPr marL="1143000" lvl="2" indent="-228600" defTabSz="914400" eaLnBrk="0" fontAlgn="base" hangingPunct="0">
              <a:spcAft>
                <a:spcPct val="0"/>
              </a:spcAft>
              <a:buClr>
                <a:srgbClr val="632523"/>
              </a:buClr>
              <a:buFont typeface="Arial" charset="0"/>
              <a:buChar char="•"/>
            </a:pPr>
            <a:r>
              <a:rPr lang="en-US" sz="2000" dirty="0">
                <a:solidFill>
                  <a:prstClr val="black"/>
                </a:solidFill>
              </a:rPr>
              <a:t>Round 6 includes reschedules at VISN / medical center level</a:t>
            </a:r>
          </a:p>
          <a:p>
            <a:pPr marL="742950" lvl="1" indent="-285750" defTabSz="914400">
              <a:buClr>
                <a:srgbClr val="632523"/>
              </a:buClr>
              <a:buFont typeface="Arial" pitchFamily="34" charset="0"/>
              <a:buChar char="-"/>
            </a:pPr>
            <a:r>
              <a:rPr lang="en-US" sz="2800" dirty="0">
                <a:solidFill>
                  <a:prstClr val="black"/>
                </a:solidFill>
              </a:rPr>
              <a:t>Number of roll-outs are determined by the number of clinical areas</a:t>
            </a:r>
          </a:p>
          <a:p>
            <a:pPr marL="742950" lvl="1" indent="-285750" defTabSz="914400">
              <a:buClr>
                <a:srgbClr val="632523"/>
              </a:buClr>
              <a:buFont typeface="Arial" pitchFamily="34" charset="0"/>
              <a:buChar char="-"/>
            </a:pPr>
            <a:r>
              <a:rPr lang="en-US" sz="2800" dirty="0">
                <a:solidFill>
                  <a:prstClr val="black"/>
                </a:solidFill>
              </a:rPr>
              <a:t>Concurrent / overlapping</a:t>
            </a:r>
          </a:p>
          <a:p>
            <a:endParaRPr lang="en-US" dirty="0"/>
          </a:p>
        </p:txBody>
      </p:sp>
      <p:sp>
        <p:nvSpPr>
          <p:cNvPr id="4" name="Slide Number Placeholder 3"/>
          <p:cNvSpPr>
            <a:spLocks noGrp="1"/>
          </p:cNvSpPr>
          <p:nvPr>
            <p:ph type="sldNum" sz="quarter" idx="10"/>
          </p:nvPr>
        </p:nvSpPr>
        <p:spPr/>
        <p:txBody>
          <a:bodyPr/>
          <a:lstStyle/>
          <a:p>
            <a:fld id="{9B27D237-6C0D-5549-BE11-2040A22CBC71}" type="slidenum">
              <a:rPr lang="en-US" smtClean="0"/>
              <a:pPr/>
              <a:t>9</a:t>
            </a:fld>
            <a:endParaRPr lang="en-US" dirty="0"/>
          </a:p>
        </p:txBody>
      </p:sp>
    </p:spTree>
    <p:extLst>
      <p:ext uri="{BB962C8B-B14F-4D97-AF65-F5344CB8AC3E}">
        <p14:creationId xmlns:p14="http://schemas.microsoft.com/office/powerpoint/2010/main" val="2896748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Vendor</a:t>
            </a:r>
            <a:r>
              <a:rPr lang="en-US" baseline="0" dirty="0" smtClean="0"/>
              <a:t> Support</a:t>
            </a:r>
            <a:endParaRPr lang="en-US" dirty="0"/>
          </a:p>
        </p:txBody>
      </p:sp>
      <p:sp>
        <p:nvSpPr>
          <p:cNvPr id="3" name="Content Placeholder 2"/>
          <p:cNvSpPr>
            <a:spLocks noGrp="1"/>
          </p:cNvSpPr>
          <p:nvPr>
            <p:ph idx="1"/>
          </p:nvPr>
        </p:nvSpPr>
        <p:spPr/>
        <p:txBody>
          <a:bodyPr/>
          <a:lstStyle/>
          <a:p>
            <a:pPr marL="742950" lvl="1" indent="-285750" defTabSz="914400">
              <a:buClr>
                <a:srgbClr val="632523"/>
              </a:buClr>
              <a:buFont typeface="Arial" pitchFamily="34" charset="0"/>
              <a:buChar char="-"/>
            </a:pPr>
            <a:r>
              <a:rPr lang="en-US" sz="2800" dirty="0" smtClean="0">
                <a:solidFill>
                  <a:prstClr val="black"/>
                </a:solidFill>
              </a:rPr>
              <a:t>Warranty</a:t>
            </a:r>
            <a:endParaRPr lang="en-US" sz="2800" dirty="0">
              <a:solidFill>
                <a:prstClr val="black"/>
              </a:solidFill>
            </a:endParaRPr>
          </a:p>
          <a:p>
            <a:pPr marL="742950" lvl="1" indent="-285750" defTabSz="914400">
              <a:buClr>
                <a:srgbClr val="632523"/>
              </a:buClr>
              <a:buFont typeface="Arial" pitchFamily="34" charset="0"/>
              <a:buChar char="-"/>
            </a:pPr>
            <a:r>
              <a:rPr lang="en-US" sz="2800" dirty="0">
                <a:solidFill>
                  <a:prstClr val="black"/>
                </a:solidFill>
              </a:rPr>
              <a:t>24 / 7</a:t>
            </a:r>
          </a:p>
          <a:p>
            <a:pPr marL="742950" lvl="1" indent="-285750" defTabSz="914400">
              <a:buClr>
                <a:srgbClr val="632523"/>
              </a:buClr>
              <a:buFont typeface="Arial" pitchFamily="34" charset="0"/>
              <a:buChar char="-"/>
            </a:pPr>
            <a:r>
              <a:rPr lang="en-US" sz="2800" dirty="0">
                <a:solidFill>
                  <a:prstClr val="black"/>
                </a:solidFill>
              </a:rPr>
              <a:t>Call desk (800 number)</a:t>
            </a:r>
          </a:p>
          <a:p>
            <a:pPr marL="742950" lvl="1" indent="-285750" defTabSz="914400">
              <a:buClr>
                <a:srgbClr val="632523"/>
              </a:buClr>
              <a:buFont typeface="Arial" pitchFamily="34" charset="0"/>
              <a:buChar char="-"/>
            </a:pPr>
            <a:r>
              <a:rPr lang="en-US" sz="2800" dirty="0">
                <a:solidFill>
                  <a:prstClr val="black"/>
                </a:solidFill>
              </a:rPr>
              <a:t>Website</a:t>
            </a:r>
          </a:p>
          <a:p>
            <a:pPr marL="742950" lvl="1" indent="-285750" defTabSz="914400">
              <a:buClr>
                <a:srgbClr val="632523"/>
              </a:buClr>
              <a:buFont typeface="Arial" pitchFamily="34" charset="0"/>
              <a:buChar char="-"/>
            </a:pPr>
            <a:r>
              <a:rPr lang="en-US" sz="2800" dirty="0">
                <a:solidFill>
                  <a:prstClr val="black"/>
                </a:solidFill>
              </a:rPr>
              <a:t>Response times</a:t>
            </a:r>
          </a:p>
          <a:p>
            <a:pPr marL="742950" lvl="1" indent="-285750" defTabSz="914400">
              <a:buClr>
                <a:srgbClr val="632523"/>
              </a:buClr>
              <a:buFont typeface="Arial" pitchFamily="34" charset="0"/>
              <a:buChar char="-"/>
            </a:pPr>
            <a:r>
              <a:rPr lang="en-US" sz="2800" dirty="0">
                <a:solidFill>
                  <a:prstClr val="black"/>
                </a:solidFill>
              </a:rPr>
              <a:t>Triage</a:t>
            </a:r>
          </a:p>
          <a:p>
            <a:pPr marL="742950" lvl="1" indent="-285750" defTabSz="914400">
              <a:buClr>
                <a:srgbClr val="632523"/>
              </a:buClr>
              <a:buFont typeface="Arial" pitchFamily="34" charset="0"/>
              <a:buChar char="-"/>
            </a:pPr>
            <a:r>
              <a:rPr lang="en-US" sz="2800" dirty="0">
                <a:solidFill>
                  <a:prstClr val="black"/>
                </a:solidFill>
              </a:rPr>
              <a:t>Integration w/ VA REMEDY &amp; National Help Desk</a:t>
            </a:r>
          </a:p>
          <a:p>
            <a:pPr marL="742950" lvl="1" indent="-285750" defTabSz="914400">
              <a:buClr>
                <a:srgbClr val="632523"/>
              </a:buClr>
              <a:buFont typeface="Arial" pitchFamily="34" charset="0"/>
              <a:buChar char="-"/>
            </a:pPr>
            <a:endParaRPr lang="en-US" sz="2800"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9B27D237-6C0D-5549-BE11-2040A22CBC71}" type="slidenum">
              <a:rPr lang="en-US" smtClean="0"/>
              <a:pPr/>
              <a:t>10</a:t>
            </a:fld>
            <a:endParaRPr lang="en-US" dirty="0"/>
          </a:p>
        </p:txBody>
      </p:sp>
    </p:spTree>
    <p:extLst>
      <p:ext uri="{BB962C8B-B14F-4D97-AF65-F5344CB8AC3E}">
        <p14:creationId xmlns:p14="http://schemas.microsoft.com/office/powerpoint/2010/main" val="1646664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Infrastructure </a:t>
            </a:r>
            <a:endParaRPr lang="en-US" dirty="0"/>
          </a:p>
        </p:txBody>
      </p:sp>
      <p:sp>
        <p:nvSpPr>
          <p:cNvPr id="3" name="Content Placeholder 2"/>
          <p:cNvSpPr>
            <a:spLocks noGrp="1"/>
          </p:cNvSpPr>
          <p:nvPr>
            <p:ph idx="1"/>
          </p:nvPr>
        </p:nvSpPr>
        <p:spPr/>
        <p:txBody>
          <a:bodyPr/>
          <a:lstStyle/>
          <a:p>
            <a:pPr marL="342900" lvl="0" indent="-342900" defTabSz="914400" eaLnBrk="0" fontAlgn="base" hangingPunct="0">
              <a:spcAft>
                <a:spcPct val="0"/>
              </a:spcAft>
              <a:buClr>
                <a:srgbClr val="632523"/>
              </a:buClr>
              <a:buSzPct val="90000"/>
              <a:buFont typeface="Wingdings" pitchFamily="2" charset="2"/>
              <a:buChar char="§"/>
            </a:pPr>
            <a:r>
              <a:rPr lang="en-US" sz="3200" dirty="0">
                <a:solidFill>
                  <a:prstClr val="black"/>
                </a:solidFill>
              </a:rPr>
              <a:t>Hardware / Networking / Hosting </a:t>
            </a:r>
          </a:p>
          <a:p>
            <a:pPr marL="742950" lvl="1" indent="-285750" defTabSz="914400">
              <a:buClr>
                <a:srgbClr val="632523"/>
              </a:buClr>
              <a:buFont typeface="Arial" pitchFamily="34" charset="0"/>
              <a:buChar char="-"/>
            </a:pPr>
            <a:r>
              <a:rPr lang="en-US" sz="2800" dirty="0">
                <a:solidFill>
                  <a:prstClr val="black"/>
                </a:solidFill>
              </a:rPr>
              <a:t>MASS COTS</a:t>
            </a:r>
          </a:p>
          <a:p>
            <a:pPr marL="1143000" lvl="2" indent="-228600" defTabSz="914400" eaLnBrk="0" fontAlgn="base" hangingPunct="0">
              <a:spcAft>
                <a:spcPct val="0"/>
              </a:spcAft>
              <a:buClr>
                <a:srgbClr val="632523"/>
              </a:buClr>
              <a:buFont typeface="Arial" charset="0"/>
              <a:buChar char="•"/>
            </a:pPr>
            <a:r>
              <a:rPr lang="en-US" sz="2000" dirty="0">
                <a:solidFill>
                  <a:prstClr val="black"/>
                </a:solidFill>
              </a:rPr>
              <a:t>External </a:t>
            </a:r>
          </a:p>
          <a:p>
            <a:pPr marL="1143000" lvl="2" indent="-228600" defTabSz="914400" eaLnBrk="0" fontAlgn="base" hangingPunct="0">
              <a:spcAft>
                <a:spcPct val="0"/>
              </a:spcAft>
              <a:buClr>
                <a:srgbClr val="632523"/>
              </a:buClr>
              <a:buFont typeface="Arial" charset="0"/>
              <a:buChar char="•"/>
            </a:pPr>
            <a:r>
              <a:rPr lang="en-US" sz="2000" dirty="0">
                <a:solidFill>
                  <a:prstClr val="black"/>
                </a:solidFill>
              </a:rPr>
              <a:t>Internal </a:t>
            </a:r>
          </a:p>
          <a:p>
            <a:pPr marL="742950" lvl="1" indent="-285750" defTabSz="914400">
              <a:buClr>
                <a:srgbClr val="632523"/>
              </a:buClr>
              <a:buFont typeface="Arial" pitchFamily="34" charset="0"/>
              <a:buChar char="-"/>
            </a:pPr>
            <a:r>
              <a:rPr lang="en-US" sz="2800" dirty="0" smtClean="0">
                <a:solidFill>
                  <a:prstClr val="black"/>
                </a:solidFill>
              </a:rPr>
              <a:t>Enterprise Shared Services (ESS)</a:t>
            </a:r>
            <a:endParaRPr lang="en-US" sz="2800" dirty="0">
              <a:solidFill>
                <a:prstClr val="black"/>
              </a:solidFill>
            </a:endParaRPr>
          </a:p>
          <a:p>
            <a:pPr marL="1143000" lvl="2" indent="-228600" defTabSz="914400" eaLnBrk="0" fontAlgn="base" hangingPunct="0">
              <a:spcAft>
                <a:spcPct val="0"/>
              </a:spcAft>
              <a:buClr>
                <a:srgbClr val="632523"/>
              </a:buClr>
              <a:buFont typeface="Arial" charset="0"/>
              <a:buChar char="•"/>
            </a:pPr>
            <a:r>
              <a:rPr lang="en-US" sz="2000" dirty="0">
                <a:solidFill>
                  <a:prstClr val="black"/>
                </a:solidFill>
              </a:rPr>
              <a:t>Internal</a:t>
            </a:r>
          </a:p>
          <a:p>
            <a:endParaRPr lang="en-US" dirty="0"/>
          </a:p>
        </p:txBody>
      </p:sp>
      <p:sp>
        <p:nvSpPr>
          <p:cNvPr id="4" name="Slide Number Placeholder 3"/>
          <p:cNvSpPr>
            <a:spLocks noGrp="1"/>
          </p:cNvSpPr>
          <p:nvPr>
            <p:ph type="sldNum" sz="quarter" idx="10"/>
          </p:nvPr>
        </p:nvSpPr>
        <p:spPr/>
        <p:txBody>
          <a:bodyPr/>
          <a:lstStyle/>
          <a:p>
            <a:fld id="{9B27D237-6C0D-5549-BE11-2040A22CBC71}" type="slidenum">
              <a:rPr lang="en-US" smtClean="0"/>
              <a:pPr/>
              <a:t>11</a:t>
            </a:fld>
            <a:endParaRPr lang="en-US" dirty="0"/>
          </a:p>
        </p:txBody>
      </p:sp>
    </p:spTree>
    <p:extLst>
      <p:ext uri="{BB962C8B-B14F-4D97-AF65-F5344CB8AC3E}">
        <p14:creationId xmlns:p14="http://schemas.microsoft.com/office/powerpoint/2010/main" val="3387720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Training</a:t>
            </a:r>
            <a:endParaRPr lang="en-US" dirty="0"/>
          </a:p>
        </p:txBody>
      </p:sp>
      <p:sp>
        <p:nvSpPr>
          <p:cNvPr id="3" name="Content Placeholder 2"/>
          <p:cNvSpPr>
            <a:spLocks noGrp="1"/>
          </p:cNvSpPr>
          <p:nvPr>
            <p:ph idx="1"/>
          </p:nvPr>
        </p:nvSpPr>
        <p:spPr/>
        <p:txBody>
          <a:bodyPr>
            <a:normAutofit fontScale="92500" lnSpcReduction="20000"/>
          </a:bodyPr>
          <a:lstStyle/>
          <a:p>
            <a:pPr marL="509587" indent="-285750" defTabSz="914400">
              <a:buClr>
                <a:srgbClr val="632523"/>
              </a:buClr>
              <a:buFont typeface="Arial" pitchFamily="34" charset="0"/>
              <a:buChar char="-"/>
            </a:pPr>
            <a:r>
              <a:rPr lang="en-US" sz="3000" dirty="0" smtClean="0">
                <a:solidFill>
                  <a:prstClr val="black"/>
                </a:solidFill>
              </a:rPr>
              <a:t>Examples</a:t>
            </a:r>
            <a:endParaRPr lang="en-US" sz="3000" dirty="0">
              <a:solidFill>
                <a:prstClr val="black"/>
              </a:solidFill>
            </a:endParaRPr>
          </a:p>
          <a:p>
            <a:pPr marL="917575" lvl="1" indent="-228600" defTabSz="914400" eaLnBrk="0" fontAlgn="base" hangingPunct="0">
              <a:spcAft>
                <a:spcPct val="0"/>
              </a:spcAft>
              <a:buClr>
                <a:srgbClr val="632523"/>
              </a:buClr>
              <a:buFont typeface="Arial" charset="0"/>
              <a:buChar char="•"/>
            </a:pPr>
            <a:r>
              <a:rPr lang="en-US" sz="2200" dirty="0">
                <a:solidFill>
                  <a:prstClr val="black"/>
                </a:solidFill>
              </a:rPr>
              <a:t>Train the trainer</a:t>
            </a:r>
          </a:p>
          <a:p>
            <a:pPr marL="917575" lvl="1" indent="-228600" defTabSz="914400" eaLnBrk="0" fontAlgn="base" hangingPunct="0">
              <a:spcAft>
                <a:spcPct val="0"/>
              </a:spcAft>
              <a:buClr>
                <a:srgbClr val="632523"/>
              </a:buClr>
              <a:buFont typeface="Arial" charset="0"/>
              <a:buChar char="•"/>
            </a:pPr>
            <a:r>
              <a:rPr lang="en-US" sz="2200" dirty="0">
                <a:solidFill>
                  <a:prstClr val="black"/>
                </a:solidFill>
              </a:rPr>
              <a:t>On-site</a:t>
            </a:r>
          </a:p>
          <a:p>
            <a:pPr marL="917575" lvl="1" indent="-228600" defTabSz="914400" eaLnBrk="0" fontAlgn="base" hangingPunct="0">
              <a:spcAft>
                <a:spcPct val="0"/>
              </a:spcAft>
              <a:buClr>
                <a:srgbClr val="632523"/>
              </a:buClr>
              <a:buFont typeface="Arial" charset="0"/>
              <a:buChar char="•"/>
            </a:pPr>
            <a:r>
              <a:rPr lang="en-US" sz="2200" dirty="0">
                <a:solidFill>
                  <a:prstClr val="black"/>
                </a:solidFill>
              </a:rPr>
              <a:t>VISN level</a:t>
            </a:r>
          </a:p>
          <a:p>
            <a:pPr marL="917575" lvl="1" indent="-228600" defTabSz="914400" eaLnBrk="0" fontAlgn="base" hangingPunct="0">
              <a:spcAft>
                <a:spcPct val="0"/>
              </a:spcAft>
              <a:buClr>
                <a:srgbClr val="632523"/>
              </a:buClr>
              <a:buFont typeface="Arial" charset="0"/>
              <a:buChar char="•"/>
            </a:pPr>
            <a:r>
              <a:rPr lang="en-US" sz="2200" dirty="0">
                <a:solidFill>
                  <a:prstClr val="black"/>
                </a:solidFill>
              </a:rPr>
              <a:t>Web instruction</a:t>
            </a:r>
          </a:p>
          <a:p>
            <a:pPr marL="917575" lvl="1" indent="-228600" defTabSz="914400" eaLnBrk="0" fontAlgn="base" hangingPunct="0">
              <a:spcAft>
                <a:spcPct val="0"/>
              </a:spcAft>
              <a:buClr>
                <a:srgbClr val="632523"/>
              </a:buClr>
              <a:buFont typeface="Arial" charset="0"/>
              <a:buChar char="•"/>
            </a:pPr>
            <a:r>
              <a:rPr lang="en-US" sz="2200" dirty="0">
                <a:solidFill>
                  <a:prstClr val="black"/>
                </a:solidFill>
              </a:rPr>
              <a:t>After normal business hours</a:t>
            </a:r>
          </a:p>
          <a:p>
            <a:pPr marL="917575" lvl="1" indent="-228600" defTabSz="914400" eaLnBrk="0" fontAlgn="base" hangingPunct="0">
              <a:spcAft>
                <a:spcPct val="0"/>
              </a:spcAft>
              <a:buClr>
                <a:srgbClr val="632523"/>
              </a:buClr>
              <a:buFont typeface="Arial" charset="0"/>
              <a:buChar char="•"/>
            </a:pPr>
            <a:r>
              <a:rPr lang="en-US" sz="2200" dirty="0">
                <a:solidFill>
                  <a:prstClr val="black"/>
                </a:solidFill>
              </a:rPr>
              <a:t>Clinical service-area specific / Administrative area specific</a:t>
            </a:r>
          </a:p>
          <a:p>
            <a:pPr marL="917575" lvl="1" indent="-228600" defTabSz="914400" eaLnBrk="0" fontAlgn="base" hangingPunct="0">
              <a:spcAft>
                <a:spcPct val="0"/>
              </a:spcAft>
              <a:buClr>
                <a:srgbClr val="632523"/>
              </a:buClr>
              <a:buFont typeface="Arial" charset="0"/>
              <a:buChar char="•"/>
            </a:pPr>
            <a:r>
              <a:rPr lang="en-US" sz="2200" dirty="0">
                <a:solidFill>
                  <a:prstClr val="black"/>
                </a:solidFill>
              </a:rPr>
              <a:t>Different user levels</a:t>
            </a:r>
          </a:p>
          <a:p>
            <a:pPr marL="509587" indent="-285750" defTabSz="914400">
              <a:buClr>
                <a:srgbClr val="632523"/>
              </a:buClr>
              <a:buFont typeface="Arial" pitchFamily="34" charset="0"/>
              <a:buChar char="-"/>
            </a:pPr>
            <a:r>
              <a:rPr lang="en-US" sz="3000" dirty="0">
                <a:solidFill>
                  <a:prstClr val="black"/>
                </a:solidFill>
              </a:rPr>
              <a:t>Potential trainees</a:t>
            </a:r>
          </a:p>
          <a:p>
            <a:pPr marL="917575" lvl="1" indent="-228600" defTabSz="914400" eaLnBrk="0" fontAlgn="base" hangingPunct="0">
              <a:spcAft>
                <a:spcPct val="0"/>
              </a:spcAft>
              <a:buClr>
                <a:srgbClr val="632523"/>
              </a:buClr>
              <a:buFont typeface="Arial" charset="0"/>
              <a:buChar char="•"/>
            </a:pPr>
            <a:r>
              <a:rPr lang="en-US" sz="2200" dirty="0">
                <a:solidFill>
                  <a:prstClr val="black"/>
                </a:solidFill>
              </a:rPr>
              <a:t>Clinicians</a:t>
            </a:r>
          </a:p>
          <a:p>
            <a:pPr marL="917575" lvl="1" indent="-228600" defTabSz="914400" eaLnBrk="0" fontAlgn="base" hangingPunct="0">
              <a:spcAft>
                <a:spcPct val="0"/>
              </a:spcAft>
              <a:buClr>
                <a:srgbClr val="632523"/>
              </a:buClr>
              <a:buFont typeface="Arial" charset="0"/>
              <a:buChar char="•"/>
            </a:pPr>
            <a:r>
              <a:rPr lang="en-US" sz="2200" dirty="0">
                <a:solidFill>
                  <a:prstClr val="black"/>
                </a:solidFill>
              </a:rPr>
              <a:t>Administrative staff members</a:t>
            </a:r>
          </a:p>
          <a:p>
            <a:pPr marL="917575" lvl="1" indent="-228600" defTabSz="914400" eaLnBrk="0" fontAlgn="base" hangingPunct="0">
              <a:spcAft>
                <a:spcPct val="0"/>
              </a:spcAft>
              <a:buClr>
                <a:srgbClr val="632523"/>
              </a:buClr>
              <a:buFont typeface="Arial" charset="0"/>
              <a:buChar char="•"/>
            </a:pPr>
            <a:r>
              <a:rPr lang="en-US" sz="2200" dirty="0">
                <a:solidFill>
                  <a:prstClr val="black"/>
                </a:solidFill>
              </a:rPr>
              <a:t>IT support  - help desk; product support; clinical applications coordinators; network admin; DBA; sys admin; etc.</a:t>
            </a:r>
          </a:p>
          <a:p>
            <a:pPr marL="917575" lvl="1" indent="-228600" defTabSz="914400" eaLnBrk="0" fontAlgn="base" hangingPunct="0">
              <a:spcAft>
                <a:spcPct val="0"/>
              </a:spcAft>
              <a:buClr>
                <a:srgbClr val="632523"/>
              </a:buClr>
              <a:buFont typeface="Arial" charset="0"/>
              <a:buChar char="•"/>
            </a:pPr>
            <a:endParaRPr lang="en-US" sz="2200" dirty="0">
              <a:solidFill>
                <a:prstClr val="black"/>
              </a:solidFill>
            </a:endParaRPr>
          </a:p>
        </p:txBody>
      </p:sp>
      <p:sp>
        <p:nvSpPr>
          <p:cNvPr id="4" name="Slide Number Placeholder 3"/>
          <p:cNvSpPr>
            <a:spLocks noGrp="1"/>
          </p:cNvSpPr>
          <p:nvPr>
            <p:ph type="sldNum" sz="quarter" idx="10"/>
          </p:nvPr>
        </p:nvSpPr>
        <p:spPr/>
        <p:txBody>
          <a:bodyPr/>
          <a:lstStyle/>
          <a:p>
            <a:fld id="{9B27D237-6C0D-5549-BE11-2040A22CBC71}" type="slidenum">
              <a:rPr lang="en-US" smtClean="0"/>
              <a:pPr/>
              <a:t>12</a:t>
            </a:fld>
            <a:endParaRPr lang="en-US" dirty="0"/>
          </a:p>
        </p:txBody>
      </p:sp>
    </p:spTree>
    <p:extLst>
      <p:ext uri="{BB962C8B-B14F-4D97-AF65-F5344CB8AC3E}">
        <p14:creationId xmlns:p14="http://schemas.microsoft.com/office/powerpoint/2010/main" val="2428080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 Management</a:t>
            </a:r>
            <a:endParaRPr lang="en-US" dirty="0"/>
          </a:p>
        </p:txBody>
      </p:sp>
      <p:sp>
        <p:nvSpPr>
          <p:cNvPr id="3" name="Content Placeholder 2"/>
          <p:cNvSpPr>
            <a:spLocks noGrp="1"/>
          </p:cNvSpPr>
          <p:nvPr>
            <p:ph idx="1"/>
          </p:nvPr>
        </p:nvSpPr>
        <p:spPr/>
        <p:txBody>
          <a:bodyPr>
            <a:normAutofit/>
          </a:bodyPr>
          <a:lstStyle/>
          <a:p>
            <a:pPr marL="342900" lvl="0" indent="-342900" defTabSz="914400" eaLnBrk="0" fontAlgn="base" hangingPunct="0">
              <a:spcAft>
                <a:spcPct val="0"/>
              </a:spcAft>
              <a:buClr>
                <a:srgbClr val="632523"/>
              </a:buClr>
              <a:buSzPct val="90000"/>
              <a:buFont typeface="Wingdings" pitchFamily="2" charset="2"/>
              <a:buChar char="§"/>
            </a:pPr>
            <a:r>
              <a:rPr lang="en-US" sz="3000" dirty="0">
                <a:solidFill>
                  <a:prstClr val="black"/>
                </a:solidFill>
              </a:rPr>
              <a:t>Agile </a:t>
            </a:r>
            <a:r>
              <a:rPr lang="en-US" sz="3000" dirty="0" smtClean="0">
                <a:solidFill>
                  <a:prstClr val="black"/>
                </a:solidFill>
              </a:rPr>
              <a:t>SDLC</a:t>
            </a:r>
          </a:p>
          <a:p>
            <a:pPr marL="576263" lvl="1" indent="-342900" defTabSz="914400" eaLnBrk="0" fontAlgn="base" hangingPunct="0">
              <a:spcAft>
                <a:spcPct val="0"/>
              </a:spcAft>
              <a:buClr>
                <a:srgbClr val="632523"/>
              </a:buClr>
              <a:buSzPct val="90000"/>
              <a:buFont typeface="Wingdings" pitchFamily="2" charset="2"/>
              <a:buChar char="§"/>
            </a:pPr>
            <a:r>
              <a:rPr lang="en-US" sz="2800" dirty="0" smtClean="0">
                <a:solidFill>
                  <a:prstClr val="black"/>
                </a:solidFill>
              </a:rPr>
              <a:t>Requirements, development implementation</a:t>
            </a:r>
            <a:endParaRPr lang="en-US" sz="2800" dirty="0">
              <a:solidFill>
                <a:prstClr val="black"/>
              </a:solidFill>
            </a:endParaRPr>
          </a:p>
          <a:p>
            <a:pPr marL="342900" lvl="0" indent="-342900" defTabSz="914400" eaLnBrk="0" fontAlgn="base" hangingPunct="0">
              <a:spcAft>
                <a:spcPct val="0"/>
              </a:spcAft>
              <a:buClr>
                <a:srgbClr val="632523"/>
              </a:buClr>
              <a:buSzPct val="90000"/>
              <a:buFont typeface="Wingdings" pitchFamily="2" charset="2"/>
              <a:buChar char="§"/>
            </a:pPr>
            <a:r>
              <a:rPr lang="en-US" sz="3000" dirty="0" smtClean="0">
                <a:solidFill>
                  <a:prstClr val="black"/>
                </a:solidFill>
              </a:rPr>
              <a:t>PMAS</a:t>
            </a:r>
          </a:p>
          <a:p>
            <a:pPr marL="576263" lvl="1" indent="-342900" defTabSz="914400" eaLnBrk="0" fontAlgn="base" hangingPunct="0">
              <a:spcAft>
                <a:spcPct val="0"/>
              </a:spcAft>
              <a:buClr>
                <a:srgbClr val="632523"/>
              </a:buClr>
              <a:buSzPct val="90000"/>
              <a:buFont typeface="Wingdings" pitchFamily="2" charset="2"/>
              <a:buChar char="§"/>
            </a:pPr>
            <a:r>
              <a:rPr lang="en-US" sz="2400" dirty="0" smtClean="0">
                <a:solidFill>
                  <a:prstClr val="black"/>
                </a:solidFill>
              </a:rPr>
              <a:t>PMO contract will cover PMAS milestone requirements</a:t>
            </a:r>
          </a:p>
          <a:p>
            <a:pPr marL="576263" lvl="1" indent="-342900" defTabSz="914400" eaLnBrk="0" fontAlgn="base" hangingPunct="0">
              <a:spcAft>
                <a:spcPct val="0"/>
              </a:spcAft>
              <a:buClr>
                <a:srgbClr val="632523"/>
              </a:buClr>
              <a:buSzPct val="90000"/>
              <a:buFont typeface="Wingdings" pitchFamily="2" charset="2"/>
              <a:buChar char="§"/>
            </a:pPr>
            <a:r>
              <a:rPr lang="en-US" sz="2400" dirty="0" smtClean="0">
                <a:solidFill>
                  <a:prstClr val="black"/>
                </a:solidFill>
              </a:rPr>
              <a:t>Product delivery required to comply </a:t>
            </a:r>
            <a:r>
              <a:rPr lang="en-US" sz="2400" dirty="0">
                <a:solidFill>
                  <a:prstClr val="black"/>
                </a:solidFill>
              </a:rPr>
              <a:t>with PMAS six month increments or less</a:t>
            </a:r>
          </a:p>
          <a:p>
            <a:pPr marL="342900" indent="-342900" defTabSz="914400" eaLnBrk="0" fontAlgn="base" hangingPunct="0">
              <a:spcAft>
                <a:spcPct val="0"/>
              </a:spcAft>
              <a:buClr>
                <a:srgbClr val="632523"/>
              </a:buClr>
              <a:buSzPct val="90000"/>
              <a:buFont typeface="Wingdings" pitchFamily="2" charset="2"/>
              <a:buChar char="§"/>
            </a:pPr>
            <a:r>
              <a:rPr lang="en-US" sz="2400" dirty="0" smtClean="0">
                <a:solidFill>
                  <a:prstClr val="black"/>
                </a:solidFill>
              </a:rPr>
              <a:t>Interested industry best practices with COTS integration</a:t>
            </a:r>
          </a:p>
          <a:p>
            <a:endParaRPr lang="en-US" dirty="0"/>
          </a:p>
        </p:txBody>
      </p:sp>
      <p:sp>
        <p:nvSpPr>
          <p:cNvPr id="4" name="Slide Number Placeholder 3"/>
          <p:cNvSpPr>
            <a:spLocks noGrp="1"/>
          </p:cNvSpPr>
          <p:nvPr>
            <p:ph type="sldNum" sz="quarter" idx="10"/>
          </p:nvPr>
        </p:nvSpPr>
        <p:spPr/>
        <p:txBody>
          <a:bodyPr/>
          <a:lstStyle/>
          <a:p>
            <a:fld id="{9B27D237-6C0D-5549-BE11-2040A22CBC71}" type="slidenum">
              <a:rPr lang="en-US" smtClean="0"/>
              <a:pPr/>
              <a:t>13</a:t>
            </a:fld>
            <a:endParaRPr lang="en-US" dirty="0"/>
          </a:p>
        </p:txBody>
      </p:sp>
    </p:spTree>
    <p:extLst>
      <p:ext uri="{BB962C8B-B14F-4D97-AF65-F5344CB8AC3E}">
        <p14:creationId xmlns:p14="http://schemas.microsoft.com/office/powerpoint/2010/main" val="4194187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Performance</a:t>
            </a:r>
            <a:endParaRPr lang="en-US" dirty="0"/>
          </a:p>
        </p:txBody>
      </p:sp>
      <p:sp>
        <p:nvSpPr>
          <p:cNvPr id="3" name="Content Placeholder 2"/>
          <p:cNvSpPr>
            <a:spLocks noGrp="1"/>
          </p:cNvSpPr>
          <p:nvPr>
            <p:ph idx="1"/>
          </p:nvPr>
        </p:nvSpPr>
        <p:spPr/>
        <p:txBody>
          <a:bodyPr>
            <a:normAutofit/>
          </a:bodyPr>
          <a:lstStyle/>
          <a:p>
            <a:r>
              <a:rPr lang="en-US" sz="3200" dirty="0" smtClean="0"/>
              <a:t>85 million appointments per year</a:t>
            </a:r>
          </a:p>
          <a:p>
            <a:r>
              <a:rPr lang="en-US" sz="3200" dirty="0" smtClean="0"/>
              <a:t>8 appointments per second</a:t>
            </a:r>
          </a:p>
          <a:p>
            <a:r>
              <a:rPr lang="en-US" sz="3200" dirty="0" smtClean="0"/>
              <a:t>Does not include look-ups</a:t>
            </a:r>
          </a:p>
          <a:p>
            <a:r>
              <a:rPr lang="en-US" sz="3200" dirty="0" smtClean="0"/>
              <a:t>Can be expected to grow</a:t>
            </a:r>
          </a:p>
        </p:txBody>
      </p:sp>
      <p:sp>
        <p:nvSpPr>
          <p:cNvPr id="4" name="Slide Number Placeholder 3"/>
          <p:cNvSpPr>
            <a:spLocks noGrp="1"/>
          </p:cNvSpPr>
          <p:nvPr>
            <p:ph type="sldNum" sz="quarter" idx="10"/>
          </p:nvPr>
        </p:nvSpPr>
        <p:spPr/>
        <p:txBody>
          <a:bodyPr/>
          <a:lstStyle/>
          <a:p>
            <a:fld id="{9B27D237-6C0D-5549-BE11-2040A22CBC71}" type="slidenum">
              <a:rPr lang="en-US" smtClean="0"/>
              <a:pPr/>
              <a:t>14</a:t>
            </a:fld>
            <a:endParaRPr lang="en-US" dirty="0"/>
          </a:p>
        </p:txBody>
      </p:sp>
    </p:spTree>
    <p:extLst>
      <p:ext uri="{BB962C8B-B14F-4D97-AF65-F5344CB8AC3E}">
        <p14:creationId xmlns:p14="http://schemas.microsoft.com/office/powerpoint/2010/main" val="2732824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Testing at VA Medical</a:t>
            </a:r>
            <a:r>
              <a:rPr lang="en-US" baseline="0" dirty="0" smtClean="0"/>
              <a:t> Centers</a:t>
            </a:r>
            <a:endParaRPr lang="en-US" dirty="0"/>
          </a:p>
        </p:txBody>
      </p:sp>
      <p:sp>
        <p:nvSpPr>
          <p:cNvPr id="3" name="Content Placeholder 2"/>
          <p:cNvSpPr>
            <a:spLocks noGrp="1"/>
          </p:cNvSpPr>
          <p:nvPr>
            <p:ph idx="1"/>
          </p:nvPr>
        </p:nvSpPr>
        <p:spPr/>
        <p:txBody>
          <a:bodyPr>
            <a:normAutofit fontScale="92500" lnSpcReduction="20000"/>
          </a:bodyPr>
          <a:lstStyle/>
          <a:p>
            <a:pPr marL="342900" lvl="0" indent="-342900" defTabSz="914400" eaLnBrk="0" fontAlgn="base" hangingPunct="0">
              <a:spcAft>
                <a:spcPct val="0"/>
              </a:spcAft>
              <a:buClr>
                <a:srgbClr val="632523"/>
              </a:buClr>
              <a:buSzPct val="90000"/>
              <a:buFont typeface="Wingdings" pitchFamily="2" charset="2"/>
              <a:buChar char="§"/>
            </a:pPr>
            <a:r>
              <a:rPr lang="en-US" sz="3200" dirty="0">
                <a:solidFill>
                  <a:prstClr val="black"/>
                </a:solidFill>
              </a:rPr>
              <a:t>Field testing:</a:t>
            </a:r>
          </a:p>
          <a:p>
            <a:pPr marL="742950" lvl="1" indent="-285750" defTabSz="914400">
              <a:buClr>
                <a:srgbClr val="632523"/>
              </a:buClr>
              <a:buFont typeface="Arial" pitchFamily="34" charset="0"/>
              <a:buChar char="-"/>
            </a:pPr>
            <a:r>
              <a:rPr lang="en-US" sz="2800" dirty="0" smtClean="0">
                <a:solidFill>
                  <a:prstClr val="black"/>
                </a:solidFill>
              </a:rPr>
              <a:t>Alpha/Beta</a:t>
            </a:r>
            <a:endParaRPr lang="en-US" sz="2800" dirty="0">
              <a:solidFill>
                <a:prstClr val="black"/>
              </a:solidFill>
            </a:endParaRPr>
          </a:p>
          <a:p>
            <a:pPr marL="742950" lvl="1" indent="-285750" defTabSz="914400">
              <a:buClr>
                <a:srgbClr val="632523"/>
              </a:buClr>
              <a:buFont typeface="Arial" pitchFamily="34" charset="0"/>
              <a:buChar char="-"/>
            </a:pPr>
            <a:r>
              <a:rPr lang="en-US" sz="2800" dirty="0">
                <a:solidFill>
                  <a:prstClr val="black"/>
                </a:solidFill>
              </a:rPr>
              <a:t>Types of </a:t>
            </a:r>
            <a:r>
              <a:rPr lang="en-US" sz="2800" dirty="0" smtClean="0">
                <a:solidFill>
                  <a:prstClr val="black"/>
                </a:solidFill>
              </a:rPr>
              <a:t>sites </a:t>
            </a:r>
            <a:endParaRPr lang="en-US" sz="2800" dirty="0">
              <a:solidFill>
                <a:prstClr val="black"/>
              </a:solidFill>
            </a:endParaRPr>
          </a:p>
          <a:p>
            <a:pPr marL="1143000" lvl="2" indent="-228600" defTabSz="914400" eaLnBrk="0" fontAlgn="base" hangingPunct="0">
              <a:spcAft>
                <a:spcPct val="0"/>
              </a:spcAft>
              <a:buClr>
                <a:srgbClr val="632523"/>
              </a:buClr>
              <a:buFont typeface="Arial" charset="0"/>
              <a:buChar char="•"/>
            </a:pPr>
            <a:r>
              <a:rPr lang="en-US" sz="2000" dirty="0">
                <a:solidFill>
                  <a:prstClr val="black"/>
                </a:solidFill>
              </a:rPr>
              <a:t>Small; medium; large; large integrated; VISN 2</a:t>
            </a:r>
          </a:p>
          <a:p>
            <a:pPr marL="742950" lvl="1" indent="-285750" defTabSz="914400">
              <a:buClr>
                <a:srgbClr val="632523"/>
              </a:buClr>
              <a:buFont typeface="Arial" pitchFamily="34" charset="0"/>
              <a:buChar char="-"/>
            </a:pPr>
            <a:r>
              <a:rPr lang="en-US" sz="2800" dirty="0">
                <a:solidFill>
                  <a:prstClr val="black"/>
                </a:solidFill>
              </a:rPr>
              <a:t>Time zones</a:t>
            </a:r>
          </a:p>
          <a:p>
            <a:pPr marL="1143000" lvl="2" indent="-228600" defTabSz="914400" eaLnBrk="0" fontAlgn="base" hangingPunct="0">
              <a:spcAft>
                <a:spcPct val="0"/>
              </a:spcAft>
              <a:buClr>
                <a:srgbClr val="632523"/>
              </a:buClr>
              <a:buFont typeface="Arial" charset="0"/>
              <a:buChar char="•"/>
            </a:pPr>
            <a:r>
              <a:rPr lang="en-US" sz="2000" dirty="0">
                <a:solidFill>
                  <a:prstClr val="black"/>
                </a:solidFill>
              </a:rPr>
              <a:t>Eastern; Central; Mountain; Pacific; potentially Atlantic</a:t>
            </a:r>
          </a:p>
          <a:p>
            <a:pPr marL="742950" lvl="1" indent="-285750" defTabSz="914400">
              <a:buClr>
                <a:srgbClr val="632523"/>
              </a:buClr>
              <a:buFont typeface="Arial" pitchFamily="34" charset="0"/>
              <a:buChar char="-"/>
            </a:pPr>
            <a:r>
              <a:rPr lang="en-US" sz="2800" dirty="0">
                <a:solidFill>
                  <a:prstClr val="black"/>
                </a:solidFill>
              </a:rPr>
              <a:t>Local test account &gt; production w/ ZZ test &gt; production</a:t>
            </a:r>
          </a:p>
          <a:p>
            <a:pPr marL="742950" lvl="1" indent="-285750" defTabSz="914400">
              <a:buClr>
                <a:srgbClr val="632523"/>
              </a:buClr>
              <a:buFont typeface="Arial" pitchFamily="34" charset="0"/>
              <a:buChar char="-"/>
            </a:pPr>
            <a:r>
              <a:rPr lang="en-US" sz="2800" dirty="0">
                <a:solidFill>
                  <a:prstClr val="black"/>
                </a:solidFill>
              </a:rPr>
              <a:t>Test scripts</a:t>
            </a:r>
          </a:p>
          <a:p>
            <a:pPr marL="742950" lvl="1" indent="-285750" defTabSz="914400">
              <a:buClr>
                <a:srgbClr val="632523"/>
              </a:buClr>
              <a:buFont typeface="Arial" pitchFamily="34" charset="0"/>
              <a:buChar char="-"/>
            </a:pPr>
            <a:r>
              <a:rPr lang="en-US" sz="2800" dirty="0">
                <a:solidFill>
                  <a:prstClr val="black"/>
                </a:solidFill>
              </a:rPr>
              <a:t>Concurrent / overlapping by clinical area &amp; release </a:t>
            </a:r>
            <a:r>
              <a:rPr lang="en-US" sz="2800" dirty="0" smtClean="0">
                <a:solidFill>
                  <a:prstClr val="black"/>
                </a:solidFill>
              </a:rPr>
              <a:t>set</a:t>
            </a:r>
          </a:p>
          <a:p>
            <a:pPr marL="742950" lvl="1" indent="-285750" defTabSz="914400">
              <a:buClr>
                <a:srgbClr val="632523"/>
              </a:buClr>
              <a:buFont typeface="Arial" pitchFamily="34" charset="0"/>
              <a:buChar char="-"/>
            </a:pPr>
            <a:r>
              <a:rPr lang="en-US" sz="2800" dirty="0" smtClean="0">
                <a:solidFill>
                  <a:prstClr val="black"/>
                </a:solidFill>
              </a:rPr>
              <a:t>Load testing</a:t>
            </a:r>
            <a:endParaRPr lang="en-US" sz="2800"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9B27D237-6C0D-5549-BE11-2040A22CBC71}" type="slidenum">
              <a:rPr lang="en-US" smtClean="0"/>
              <a:pPr/>
              <a:t>15</a:t>
            </a:fld>
            <a:endParaRPr lang="en-US" dirty="0"/>
          </a:p>
        </p:txBody>
      </p:sp>
    </p:spTree>
    <p:extLst>
      <p:ext uri="{BB962C8B-B14F-4D97-AF65-F5344CB8AC3E}">
        <p14:creationId xmlns:p14="http://schemas.microsoft.com/office/powerpoint/2010/main" val="2759053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Shared Service Testing </a:t>
            </a:r>
            <a:endParaRPr lang="en-US" dirty="0"/>
          </a:p>
        </p:txBody>
      </p:sp>
      <p:sp>
        <p:nvSpPr>
          <p:cNvPr id="3" name="Content Placeholder 2"/>
          <p:cNvSpPr>
            <a:spLocks noGrp="1"/>
          </p:cNvSpPr>
          <p:nvPr>
            <p:ph idx="1"/>
          </p:nvPr>
        </p:nvSpPr>
        <p:spPr/>
        <p:txBody>
          <a:bodyPr>
            <a:normAutofit fontScale="92500" lnSpcReduction="10000"/>
          </a:bodyPr>
          <a:lstStyle/>
          <a:p>
            <a:pPr marL="742950" lvl="1" indent="-285750" defTabSz="914400">
              <a:buClr>
                <a:srgbClr val="632523"/>
              </a:buClr>
              <a:buFont typeface="Arial" pitchFamily="34" charset="0"/>
              <a:buChar char="-"/>
            </a:pPr>
            <a:r>
              <a:rPr lang="en-US" sz="2800" dirty="0" smtClean="0">
                <a:solidFill>
                  <a:prstClr val="black"/>
                </a:solidFill>
              </a:rPr>
              <a:t>System </a:t>
            </a:r>
            <a:r>
              <a:rPr lang="en-US" sz="2800" dirty="0">
                <a:solidFill>
                  <a:prstClr val="black"/>
                </a:solidFill>
              </a:rPr>
              <a:t>to </a:t>
            </a:r>
            <a:r>
              <a:rPr lang="en-US" sz="2800" dirty="0" smtClean="0">
                <a:solidFill>
                  <a:prstClr val="black"/>
                </a:solidFill>
              </a:rPr>
              <a:t>system; load testing</a:t>
            </a:r>
            <a:endParaRPr lang="en-US" sz="2800" dirty="0">
              <a:solidFill>
                <a:prstClr val="black"/>
              </a:solidFill>
            </a:endParaRPr>
          </a:p>
          <a:p>
            <a:pPr marL="742950" lvl="1" indent="-285750" defTabSz="914400">
              <a:buClr>
                <a:srgbClr val="632523"/>
              </a:buClr>
              <a:buFont typeface="Arial" pitchFamily="34" charset="0"/>
              <a:buChar char="-"/>
            </a:pPr>
            <a:r>
              <a:rPr lang="en-US" sz="2800" dirty="0">
                <a:solidFill>
                  <a:prstClr val="black"/>
                </a:solidFill>
              </a:rPr>
              <a:t>ESS are based in data centers</a:t>
            </a:r>
          </a:p>
          <a:p>
            <a:pPr marL="742950" lvl="1" indent="-285750" defTabSz="914400">
              <a:buClr>
                <a:srgbClr val="632523"/>
              </a:buClr>
              <a:buFont typeface="Arial" pitchFamily="34" charset="0"/>
              <a:buChar char="-"/>
            </a:pPr>
            <a:r>
              <a:rPr lang="en-US" sz="2800" dirty="0">
                <a:solidFill>
                  <a:prstClr val="black"/>
                </a:solidFill>
              </a:rPr>
              <a:t>Integration &gt; system &gt; UAT (if needed) &gt; Pre-prod</a:t>
            </a:r>
          </a:p>
          <a:p>
            <a:pPr marL="742950" lvl="1" indent="-285750" defTabSz="914400">
              <a:buClr>
                <a:srgbClr val="632523"/>
              </a:buClr>
              <a:buFont typeface="Arial" pitchFamily="34" charset="0"/>
              <a:buChar char="-"/>
            </a:pPr>
            <a:r>
              <a:rPr lang="en-US" sz="2800" dirty="0">
                <a:solidFill>
                  <a:prstClr val="black"/>
                </a:solidFill>
              </a:rPr>
              <a:t>Vendor test account &gt; ESS test account &gt; consumer test account</a:t>
            </a:r>
          </a:p>
          <a:p>
            <a:pPr marL="742950" lvl="1" indent="-285750" defTabSz="914400">
              <a:buClr>
                <a:srgbClr val="632523"/>
              </a:buClr>
              <a:buFont typeface="Arial" pitchFamily="34" charset="0"/>
              <a:buChar char="-"/>
            </a:pPr>
            <a:r>
              <a:rPr lang="en-US" sz="2800" dirty="0">
                <a:solidFill>
                  <a:prstClr val="black"/>
                </a:solidFill>
              </a:rPr>
              <a:t>Test scripts</a:t>
            </a:r>
          </a:p>
          <a:p>
            <a:pPr marL="742950" lvl="1" indent="-285750" defTabSz="914400">
              <a:buClr>
                <a:srgbClr val="632523"/>
              </a:buClr>
              <a:buFont typeface="Arial" pitchFamily="34" charset="0"/>
              <a:buChar char="-"/>
            </a:pPr>
            <a:r>
              <a:rPr lang="en-US" sz="2800" dirty="0">
                <a:solidFill>
                  <a:prstClr val="black"/>
                </a:solidFill>
              </a:rPr>
              <a:t>SOAP UI projects</a:t>
            </a:r>
          </a:p>
          <a:p>
            <a:pPr marL="742950" lvl="1" indent="-285750" defTabSz="914400">
              <a:buClr>
                <a:srgbClr val="632523"/>
              </a:buClr>
              <a:buFont typeface="Arial" pitchFamily="34" charset="0"/>
              <a:buChar char="-"/>
            </a:pPr>
            <a:r>
              <a:rPr lang="en-US" sz="2800" dirty="0">
                <a:solidFill>
                  <a:prstClr val="black"/>
                </a:solidFill>
              </a:rPr>
              <a:t>Automated testing</a:t>
            </a:r>
          </a:p>
          <a:p>
            <a:pPr marL="742950" lvl="1" indent="-285750" defTabSz="914400">
              <a:buClr>
                <a:srgbClr val="632523"/>
              </a:buClr>
              <a:buFont typeface="Arial" pitchFamily="34" charset="0"/>
              <a:buChar char="-"/>
            </a:pPr>
            <a:r>
              <a:rPr lang="en-US" sz="2800" dirty="0">
                <a:solidFill>
                  <a:prstClr val="black"/>
                </a:solidFill>
              </a:rPr>
              <a:t>2-way SSL</a:t>
            </a:r>
          </a:p>
          <a:p>
            <a:pPr marL="1143000" lvl="2" indent="-228600" defTabSz="914400" eaLnBrk="0" fontAlgn="base" hangingPunct="0">
              <a:spcAft>
                <a:spcPct val="0"/>
              </a:spcAft>
              <a:buClr>
                <a:srgbClr val="632523"/>
              </a:buClr>
              <a:buFont typeface="Arial" charset="0"/>
              <a:buChar char="•"/>
            </a:pPr>
            <a:r>
              <a:rPr lang="en-US" sz="2000" dirty="0">
                <a:solidFill>
                  <a:prstClr val="black"/>
                </a:solidFill>
              </a:rPr>
              <a:t>Internal and external connections</a:t>
            </a:r>
          </a:p>
          <a:p>
            <a:pPr marL="742950" lvl="1" indent="-285750" defTabSz="914400">
              <a:buClr>
                <a:srgbClr val="632523"/>
              </a:buClr>
              <a:buFont typeface="Arial" pitchFamily="34" charset="0"/>
              <a:buChar char="-"/>
            </a:pPr>
            <a:endParaRPr lang="en-US" sz="2800" dirty="0">
              <a:solidFill>
                <a:prstClr val="black"/>
              </a:solidFill>
            </a:endParaRPr>
          </a:p>
        </p:txBody>
      </p:sp>
      <p:sp>
        <p:nvSpPr>
          <p:cNvPr id="4" name="Slide Number Placeholder 3"/>
          <p:cNvSpPr>
            <a:spLocks noGrp="1"/>
          </p:cNvSpPr>
          <p:nvPr>
            <p:ph type="sldNum" sz="quarter" idx="10"/>
          </p:nvPr>
        </p:nvSpPr>
        <p:spPr/>
        <p:txBody>
          <a:bodyPr/>
          <a:lstStyle/>
          <a:p>
            <a:fld id="{9B27D237-6C0D-5549-BE11-2040A22CBC71}" type="slidenum">
              <a:rPr lang="en-US" smtClean="0"/>
              <a:pPr/>
              <a:t>16</a:t>
            </a:fld>
            <a:endParaRPr lang="en-US" dirty="0"/>
          </a:p>
        </p:txBody>
      </p:sp>
    </p:spTree>
    <p:extLst>
      <p:ext uri="{BB962C8B-B14F-4D97-AF65-F5344CB8AC3E}">
        <p14:creationId xmlns:p14="http://schemas.microsoft.com/office/powerpoint/2010/main" val="3242126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eaLnBrk="1" latinLnBrk="0" hangingPunct="1"/>
            <a:r>
              <a:rPr lang="en-US" sz="2400" kern="1200" baseline="0" dirty="0" smtClean="0">
                <a:solidFill>
                  <a:schemeClr val="tx1">
                    <a:lumMod val="50000"/>
                  </a:schemeClr>
                </a:solidFill>
                <a:effectLst/>
                <a:latin typeface="Georgia"/>
                <a:ea typeface="+mj-ea"/>
                <a:cs typeface="Georgia"/>
              </a:rPr>
              <a:t>Innovation</a:t>
            </a:r>
            <a:endParaRPr lang="en-US" sz="2400" dirty="0">
              <a:effectLst/>
            </a:endParaRPr>
          </a:p>
        </p:txBody>
      </p:sp>
      <p:sp>
        <p:nvSpPr>
          <p:cNvPr id="3" name="Content Placeholder 2"/>
          <p:cNvSpPr>
            <a:spLocks noGrp="1"/>
          </p:cNvSpPr>
          <p:nvPr>
            <p:ph idx="1"/>
          </p:nvPr>
        </p:nvSpPr>
        <p:spPr/>
        <p:txBody>
          <a:bodyPr/>
          <a:lstStyle/>
          <a:p>
            <a:r>
              <a:rPr lang="en-US" dirty="0">
                <a:solidFill>
                  <a:schemeClr val="tx1">
                    <a:lumMod val="50000"/>
                  </a:schemeClr>
                </a:solidFill>
                <a:latin typeface="Georgia"/>
              </a:rPr>
              <a:t>Innovative Approaches to </a:t>
            </a:r>
            <a:r>
              <a:rPr lang="en-US" dirty="0" smtClean="0">
                <a:solidFill>
                  <a:schemeClr val="tx1">
                    <a:lumMod val="50000"/>
                  </a:schemeClr>
                </a:solidFill>
                <a:latin typeface="Georgia"/>
              </a:rPr>
              <a:t>Expedite Development and Deployment</a:t>
            </a:r>
          </a:p>
          <a:p>
            <a:r>
              <a:rPr lang="en-US" dirty="0"/>
              <a:t>Innovative Approaches to Scheduling with Non-VA </a:t>
            </a:r>
            <a:r>
              <a:rPr lang="en-US" dirty="0" smtClean="0"/>
              <a:t>Providers</a:t>
            </a:r>
          </a:p>
          <a:p>
            <a:endParaRPr lang="en-US" dirty="0" smtClean="0"/>
          </a:p>
          <a:p>
            <a:endParaRPr lang="en-US" dirty="0"/>
          </a:p>
          <a:p>
            <a:r>
              <a:rPr lang="en-US" dirty="0" smtClean="0"/>
              <a:t>Looking for additional suggestions</a:t>
            </a:r>
          </a:p>
          <a:p>
            <a:endParaRPr lang="en-US" dirty="0"/>
          </a:p>
        </p:txBody>
      </p:sp>
      <p:sp>
        <p:nvSpPr>
          <p:cNvPr id="4" name="Slide Number Placeholder 3"/>
          <p:cNvSpPr>
            <a:spLocks noGrp="1"/>
          </p:cNvSpPr>
          <p:nvPr>
            <p:ph type="sldNum" sz="quarter" idx="10"/>
          </p:nvPr>
        </p:nvSpPr>
        <p:spPr/>
        <p:txBody>
          <a:bodyPr/>
          <a:lstStyle/>
          <a:p>
            <a:fld id="{9B27D237-6C0D-5549-BE11-2040A22CBC71}" type="slidenum">
              <a:rPr lang="en-US" smtClean="0"/>
              <a:pPr/>
              <a:t>17</a:t>
            </a:fld>
            <a:endParaRPr lang="en-US" dirty="0"/>
          </a:p>
        </p:txBody>
      </p:sp>
    </p:spTree>
    <p:extLst>
      <p:ext uri="{BB962C8B-B14F-4D97-AF65-F5344CB8AC3E}">
        <p14:creationId xmlns:p14="http://schemas.microsoft.com/office/powerpoint/2010/main" val="1383443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Industry Day Objectives</a:t>
            </a:r>
            <a:endParaRPr lang="en-US" dirty="0"/>
          </a:p>
        </p:txBody>
      </p:sp>
      <p:sp>
        <p:nvSpPr>
          <p:cNvPr id="3" name="Content Placeholder 2"/>
          <p:cNvSpPr>
            <a:spLocks noGrp="1"/>
          </p:cNvSpPr>
          <p:nvPr>
            <p:ph idx="1"/>
          </p:nvPr>
        </p:nvSpPr>
        <p:spPr/>
        <p:txBody>
          <a:bodyPr/>
          <a:lstStyle/>
          <a:p>
            <a:r>
              <a:rPr lang="en-US" baseline="0" dirty="0" smtClean="0"/>
              <a:t>To convey the size, scope and complexity</a:t>
            </a:r>
            <a:endParaRPr lang="en-US" dirty="0" smtClean="0"/>
          </a:p>
          <a:p>
            <a:r>
              <a:rPr lang="en-US" dirty="0" smtClean="0"/>
              <a:t>Request industry input on best practices</a:t>
            </a:r>
          </a:p>
        </p:txBody>
      </p:sp>
      <p:sp>
        <p:nvSpPr>
          <p:cNvPr id="4" name="Slide Number Placeholder 3"/>
          <p:cNvSpPr>
            <a:spLocks noGrp="1"/>
          </p:cNvSpPr>
          <p:nvPr>
            <p:ph type="sldNum" sz="quarter" idx="10"/>
          </p:nvPr>
        </p:nvSpPr>
        <p:spPr/>
        <p:txBody>
          <a:bodyPr/>
          <a:lstStyle/>
          <a:p>
            <a:fld id="{9B27D237-6C0D-5549-BE11-2040A22CBC71}" type="slidenum">
              <a:rPr lang="en-US" smtClean="0"/>
              <a:pPr/>
              <a:t>1</a:t>
            </a:fld>
            <a:endParaRPr lang="en-US" dirty="0"/>
          </a:p>
        </p:txBody>
      </p:sp>
    </p:spTree>
    <p:extLst>
      <p:ext uri="{BB962C8B-B14F-4D97-AF65-F5344CB8AC3E}">
        <p14:creationId xmlns:p14="http://schemas.microsoft.com/office/powerpoint/2010/main" val="1810854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MASS</a:t>
            </a:r>
            <a:endParaRPr lang="en-US" dirty="0"/>
          </a:p>
        </p:txBody>
      </p:sp>
      <p:sp>
        <p:nvSpPr>
          <p:cNvPr id="4" name="Slide Number Placeholder 3"/>
          <p:cNvSpPr>
            <a:spLocks noGrp="1"/>
          </p:cNvSpPr>
          <p:nvPr>
            <p:ph type="sldNum" sz="quarter" idx="10"/>
          </p:nvPr>
        </p:nvSpPr>
        <p:spPr/>
        <p:txBody>
          <a:bodyPr/>
          <a:lstStyle/>
          <a:p>
            <a:fld id="{9B27D237-6C0D-5549-BE11-2040A22CBC71}" type="slidenum">
              <a:rPr lang="en-US" smtClean="0"/>
              <a:pPr/>
              <a:t>2</a:t>
            </a:fld>
            <a:endParaRPr lang="en-US" dirty="0"/>
          </a:p>
        </p:txBody>
      </p:sp>
      <p:sp>
        <p:nvSpPr>
          <p:cNvPr id="3" name="Content Placeholder 2"/>
          <p:cNvSpPr>
            <a:spLocks noGrp="1"/>
          </p:cNvSpPr>
          <p:nvPr>
            <p:ph idx="1"/>
          </p:nvPr>
        </p:nvSpPr>
        <p:spPr/>
        <p:txBody>
          <a:bodyPr>
            <a:normAutofit/>
          </a:bodyPr>
          <a:lstStyle/>
          <a:p>
            <a:r>
              <a:rPr lang="en-US" sz="2800" dirty="0" smtClean="0"/>
              <a:t>Medical Appointment Scheduling System (MASS) is </a:t>
            </a:r>
            <a:r>
              <a:rPr lang="en-US" sz="2800" dirty="0"/>
              <a:t>an enterprise medical outpatient scheduling system</a:t>
            </a:r>
          </a:p>
          <a:p>
            <a:pPr lvl="1"/>
            <a:r>
              <a:rPr lang="en-US" sz="2400" dirty="0" smtClean="0"/>
              <a:t>Core component of patient access</a:t>
            </a:r>
          </a:p>
          <a:p>
            <a:pPr lvl="1"/>
            <a:r>
              <a:rPr lang="en-US" sz="2400" dirty="0" smtClean="0"/>
              <a:t>System </a:t>
            </a:r>
            <a:r>
              <a:rPr lang="en-US" sz="2400" dirty="0"/>
              <a:t>of systems with multi-disciplinary users</a:t>
            </a:r>
          </a:p>
          <a:p>
            <a:pPr lvl="1"/>
            <a:r>
              <a:rPr lang="en-US" sz="2400" dirty="0"/>
              <a:t>Many consumers and </a:t>
            </a:r>
            <a:r>
              <a:rPr lang="en-US" sz="2400" dirty="0" smtClean="0"/>
              <a:t>producers</a:t>
            </a:r>
            <a:endParaRPr lang="en-US" sz="1600" dirty="0" smtClean="0"/>
          </a:p>
          <a:p>
            <a:pPr lvl="1"/>
            <a:r>
              <a:rPr lang="en-US" sz="2400" dirty="0" smtClean="0"/>
              <a:t>Includes multiple Enterprise Shared Services (ESS) and enterprise repositories</a:t>
            </a:r>
            <a:endParaRPr lang="en-US" sz="1600" dirty="0"/>
          </a:p>
          <a:p>
            <a:endParaRPr lang="en-US" dirty="0"/>
          </a:p>
        </p:txBody>
      </p:sp>
    </p:spTree>
    <p:extLst>
      <p:ext uri="{BB962C8B-B14F-4D97-AF65-F5344CB8AC3E}">
        <p14:creationId xmlns:p14="http://schemas.microsoft.com/office/powerpoint/2010/main" val="1793838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a:t>
            </a:r>
            <a:r>
              <a:rPr lang="en-US" baseline="0" dirty="0" smtClean="0"/>
              <a:t> Needs</a:t>
            </a:r>
            <a:endParaRPr lang="en-US" dirty="0"/>
          </a:p>
        </p:txBody>
      </p:sp>
      <p:sp>
        <p:nvSpPr>
          <p:cNvPr id="3" name="Content Placeholder 2"/>
          <p:cNvSpPr>
            <a:spLocks noGrp="1"/>
          </p:cNvSpPr>
          <p:nvPr>
            <p:ph idx="1"/>
          </p:nvPr>
        </p:nvSpPr>
        <p:spPr/>
        <p:txBody>
          <a:bodyPr>
            <a:normAutofit/>
          </a:bodyPr>
          <a:lstStyle/>
          <a:p>
            <a:r>
              <a:rPr lang="en-US" sz="2400" baseline="0" dirty="0" smtClean="0"/>
              <a:t>Outpatient medical scheduling product</a:t>
            </a:r>
          </a:p>
          <a:p>
            <a:pPr marL="225425" marR="0" lvl="0" indent="-225425" algn="l" defTabSz="457200" rtl="0" eaLnBrk="1" fontAlgn="auto" latinLnBrk="0" hangingPunct="1">
              <a:lnSpc>
                <a:spcPct val="100000"/>
              </a:lnSpc>
              <a:spcBef>
                <a:spcPct val="20000"/>
              </a:spcBef>
              <a:spcAft>
                <a:spcPts val="0"/>
              </a:spcAft>
              <a:buClrTx/>
              <a:buSzTx/>
              <a:buFont typeface="Arial"/>
              <a:buChar char="•"/>
              <a:tabLst/>
              <a:defRPr/>
            </a:pPr>
            <a:r>
              <a:rPr lang="en-US" sz="2400" baseline="0" dirty="0" smtClean="0"/>
              <a:t>Integration </a:t>
            </a:r>
          </a:p>
          <a:p>
            <a:pPr marL="458788" marR="0" lvl="1" indent="-225425" algn="l" defTabSz="457200" rtl="0" eaLnBrk="1" fontAlgn="auto" latinLnBrk="0" hangingPunct="1">
              <a:lnSpc>
                <a:spcPct val="100000"/>
              </a:lnSpc>
              <a:spcBef>
                <a:spcPct val="20000"/>
              </a:spcBef>
              <a:spcAft>
                <a:spcPts val="0"/>
              </a:spcAft>
              <a:buClrTx/>
              <a:buSzTx/>
              <a:buFont typeface="Arial"/>
              <a:buChar char="•"/>
              <a:tabLst/>
              <a:defRPr/>
            </a:pPr>
            <a:r>
              <a:rPr lang="en-US" sz="2000" baseline="0" dirty="0" smtClean="0"/>
              <a:t> Interface with </a:t>
            </a:r>
            <a:r>
              <a:rPr lang="en-US" sz="2000" baseline="0" dirty="0" err="1" smtClean="0"/>
              <a:t>VistA</a:t>
            </a:r>
            <a:r>
              <a:rPr lang="en-US" sz="2000" baseline="0" dirty="0" smtClean="0"/>
              <a:t> and other existing systems</a:t>
            </a:r>
          </a:p>
          <a:p>
            <a:pPr lvl="0"/>
            <a:r>
              <a:rPr lang="en-US" sz="2400" baseline="0" dirty="0" smtClean="0"/>
              <a:t>Deployment, Operational Support post-deployment</a:t>
            </a:r>
            <a:endParaRPr lang="en-US" sz="2400" kern="1200" baseline="0" dirty="0" smtClean="0">
              <a:solidFill>
                <a:srgbClr val="262729"/>
              </a:solidFill>
              <a:effectLst/>
            </a:endParaRPr>
          </a:p>
          <a:p>
            <a:pPr marL="225425" marR="0" lvl="0" indent="-225425" algn="l" defTabSz="457200" rtl="0" eaLnBrk="1" fontAlgn="auto" latinLnBrk="0" hangingPunct="1">
              <a:lnSpc>
                <a:spcPct val="100000"/>
              </a:lnSpc>
              <a:spcBef>
                <a:spcPct val="20000"/>
              </a:spcBef>
              <a:spcAft>
                <a:spcPts val="0"/>
              </a:spcAft>
              <a:buClrTx/>
              <a:buSzTx/>
              <a:buFont typeface="Arial"/>
              <a:buChar char="•"/>
              <a:tabLst/>
              <a:defRPr/>
            </a:pPr>
            <a:r>
              <a:rPr lang="en-US" sz="2400" kern="1200" baseline="0" dirty="0" smtClean="0">
                <a:solidFill>
                  <a:srgbClr val="262729"/>
                </a:solidFill>
                <a:effectLst/>
              </a:rPr>
              <a:t>Infrastructure </a:t>
            </a:r>
            <a:endParaRPr lang="en-US" sz="2400" dirty="0" smtClean="0">
              <a:effectLst/>
            </a:endParaRPr>
          </a:p>
          <a:p>
            <a:pPr lvl="0"/>
            <a:r>
              <a:rPr lang="en-US" sz="2400" baseline="0" dirty="0" smtClean="0"/>
              <a:t>Training </a:t>
            </a:r>
          </a:p>
          <a:p>
            <a:pPr lvl="0"/>
            <a:r>
              <a:rPr lang="en-US" sz="2400" baseline="0" dirty="0" smtClean="0"/>
              <a:t>Innovative approaches to expedite deployment</a:t>
            </a:r>
          </a:p>
          <a:p>
            <a:pPr lvl="0"/>
            <a:endParaRPr lang="en-US" sz="2400" baseline="0" dirty="0" smtClean="0"/>
          </a:p>
        </p:txBody>
      </p:sp>
      <p:sp>
        <p:nvSpPr>
          <p:cNvPr id="4" name="Slide Number Placeholder 3"/>
          <p:cNvSpPr>
            <a:spLocks noGrp="1"/>
          </p:cNvSpPr>
          <p:nvPr>
            <p:ph type="sldNum" sz="quarter" idx="10"/>
          </p:nvPr>
        </p:nvSpPr>
        <p:spPr/>
        <p:txBody>
          <a:bodyPr/>
          <a:lstStyle/>
          <a:p>
            <a:fld id="{9B27D237-6C0D-5549-BE11-2040A22CBC71}" type="slidenum">
              <a:rPr lang="en-US" smtClean="0"/>
              <a:pPr/>
              <a:t>3</a:t>
            </a:fld>
            <a:endParaRPr lang="en-US" dirty="0"/>
          </a:p>
        </p:txBody>
      </p:sp>
    </p:spTree>
    <p:extLst>
      <p:ext uri="{BB962C8B-B14F-4D97-AF65-F5344CB8AC3E}">
        <p14:creationId xmlns:p14="http://schemas.microsoft.com/office/powerpoint/2010/main" val="1674510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Outpatient Medical Scheduling Product Features</a:t>
            </a:r>
            <a:endParaRPr lang="en-US" dirty="0"/>
          </a:p>
        </p:txBody>
      </p:sp>
      <p:sp>
        <p:nvSpPr>
          <p:cNvPr id="3" name="Content Placeholder 2"/>
          <p:cNvSpPr>
            <a:spLocks noGrp="1"/>
          </p:cNvSpPr>
          <p:nvPr>
            <p:ph idx="1"/>
          </p:nvPr>
        </p:nvSpPr>
        <p:spPr/>
        <p:txBody>
          <a:bodyPr/>
          <a:lstStyle/>
          <a:p>
            <a:r>
              <a:rPr lang="en-US" dirty="0" smtClean="0"/>
              <a:t>Configurable</a:t>
            </a:r>
            <a:r>
              <a:rPr lang="en-US" baseline="0" dirty="0" smtClean="0"/>
              <a:t> preferences</a:t>
            </a:r>
          </a:p>
          <a:p>
            <a:r>
              <a:rPr lang="en-US" baseline="0" dirty="0" smtClean="0"/>
              <a:t>Configurable Work flow</a:t>
            </a:r>
          </a:p>
          <a:p>
            <a:r>
              <a:rPr lang="en-US" baseline="0" dirty="0" smtClean="0"/>
              <a:t>Configurable Business rule engine</a:t>
            </a:r>
          </a:p>
          <a:p>
            <a:r>
              <a:rPr lang="en-US" baseline="0" dirty="0" smtClean="0"/>
              <a:t>Compliant with Business Process Modeling Notation such as BPM 2.0</a:t>
            </a:r>
          </a:p>
          <a:p>
            <a:r>
              <a:rPr lang="en-US" baseline="0" dirty="0" smtClean="0"/>
              <a:t>Management/Executive reporting </a:t>
            </a:r>
          </a:p>
          <a:p>
            <a:r>
              <a:rPr lang="en-US" baseline="0" dirty="0" smtClean="0"/>
              <a:t>Compliance with VA Standards such as 508 </a:t>
            </a:r>
          </a:p>
          <a:p>
            <a:r>
              <a:rPr lang="en-US" baseline="0" dirty="0" smtClean="0"/>
              <a:t>Patient self</a:t>
            </a:r>
            <a:r>
              <a:rPr lang="en-US" dirty="0" smtClean="0"/>
              <a:t> service portal/app</a:t>
            </a:r>
            <a:endParaRPr lang="en-US" baseline="0" dirty="0" smtClean="0"/>
          </a:p>
          <a:p>
            <a:r>
              <a:rPr lang="en-US" baseline="0" dirty="0" smtClean="0"/>
              <a:t>Open business services</a:t>
            </a:r>
          </a:p>
          <a:p>
            <a:r>
              <a:rPr lang="en-US" baseline="0" dirty="0" smtClean="0"/>
              <a:t>Auditing</a:t>
            </a:r>
          </a:p>
          <a:p>
            <a:endParaRPr lang="en-US" baseline="0" dirty="0" smtClean="0"/>
          </a:p>
        </p:txBody>
      </p:sp>
      <p:sp>
        <p:nvSpPr>
          <p:cNvPr id="4" name="Slide Number Placeholder 3"/>
          <p:cNvSpPr>
            <a:spLocks noGrp="1"/>
          </p:cNvSpPr>
          <p:nvPr>
            <p:ph type="sldNum" sz="quarter" idx="10"/>
          </p:nvPr>
        </p:nvSpPr>
        <p:spPr/>
        <p:txBody>
          <a:bodyPr/>
          <a:lstStyle/>
          <a:p>
            <a:fld id="{9B27D237-6C0D-5549-BE11-2040A22CBC71}" type="slidenum">
              <a:rPr lang="en-US" smtClean="0"/>
              <a:pPr/>
              <a:t>4</a:t>
            </a:fld>
            <a:endParaRPr lang="en-US" dirty="0"/>
          </a:p>
        </p:txBody>
      </p:sp>
    </p:spTree>
    <p:extLst>
      <p:ext uri="{BB962C8B-B14F-4D97-AF65-F5344CB8AC3E}">
        <p14:creationId xmlns:p14="http://schemas.microsoft.com/office/powerpoint/2010/main" val="4227554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Strategy – Near term and Long term solutions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4107529"/>
              </p:ext>
            </p:extLst>
          </p:nvPr>
        </p:nvGraphicFramePr>
        <p:xfrm>
          <a:off x="533400" y="1727031"/>
          <a:ext cx="8001000" cy="4368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625600" y="4556921"/>
            <a:ext cx="441146" cy="369332"/>
          </a:xfrm>
          <a:prstGeom prst="rect">
            <a:avLst/>
          </a:prstGeom>
          <a:noFill/>
        </p:spPr>
        <p:txBody>
          <a:bodyPr wrap="none" rtlCol="0">
            <a:spAutoFit/>
          </a:bodyPr>
          <a:lstStyle/>
          <a:p>
            <a:pPr fontAlgn="base">
              <a:spcBef>
                <a:spcPct val="0"/>
              </a:spcBef>
              <a:spcAft>
                <a:spcPct val="0"/>
              </a:spcAft>
            </a:pPr>
            <a:r>
              <a:rPr lang="en-US" dirty="0" smtClean="0">
                <a:solidFill>
                  <a:prstClr val="black"/>
                </a:solidFill>
                <a:latin typeface="Arial" pitchFamily="34" charset="0"/>
                <a:ea typeface="ＭＳ Ｐゴシック" charset="-128"/>
              </a:rPr>
              <a:t>1a</a:t>
            </a:r>
            <a:endParaRPr lang="en-US" dirty="0">
              <a:solidFill>
                <a:prstClr val="black"/>
              </a:solidFill>
              <a:latin typeface="Arial" pitchFamily="34" charset="0"/>
              <a:ea typeface="ＭＳ Ｐゴシック" charset="-128"/>
            </a:endParaRPr>
          </a:p>
        </p:txBody>
      </p:sp>
      <p:sp>
        <p:nvSpPr>
          <p:cNvPr id="6" name="TextBox 5"/>
          <p:cNvSpPr txBox="1"/>
          <p:nvPr/>
        </p:nvSpPr>
        <p:spPr>
          <a:xfrm>
            <a:off x="3487566" y="3528382"/>
            <a:ext cx="441146" cy="369332"/>
          </a:xfrm>
          <a:prstGeom prst="rect">
            <a:avLst/>
          </a:prstGeom>
          <a:noFill/>
        </p:spPr>
        <p:txBody>
          <a:bodyPr wrap="none" rtlCol="0">
            <a:spAutoFit/>
          </a:bodyPr>
          <a:lstStyle/>
          <a:p>
            <a:pPr fontAlgn="base">
              <a:spcBef>
                <a:spcPct val="0"/>
              </a:spcBef>
              <a:spcAft>
                <a:spcPct val="0"/>
              </a:spcAft>
            </a:pPr>
            <a:r>
              <a:rPr lang="en-US" dirty="0" smtClean="0">
                <a:solidFill>
                  <a:prstClr val="black"/>
                </a:solidFill>
                <a:latin typeface="Arial" pitchFamily="34" charset="0"/>
                <a:ea typeface="ＭＳ Ｐゴシック" charset="-128"/>
              </a:rPr>
              <a:t>1b</a:t>
            </a:r>
            <a:endParaRPr lang="en-US" dirty="0">
              <a:solidFill>
                <a:prstClr val="black"/>
              </a:solidFill>
              <a:latin typeface="Arial" pitchFamily="34" charset="0"/>
              <a:ea typeface="ＭＳ Ｐゴシック" charset="-128"/>
            </a:endParaRPr>
          </a:p>
        </p:txBody>
      </p:sp>
      <p:sp>
        <p:nvSpPr>
          <p:cNvPr id="7" name="TextBox 6"/>
          <p:cNvSpPr txBox="1"/>
          <p:nvPr/>
        </p:nvSpPr>
        <p:spPr>
          <a:xfrm>
            <a:off x="5526666" y="2862269"/>
            <a:ext cx="312906" cy="369332"/>
          </a:xfrm>
          <a:prstGeom prst="rect">
            <a:avLst/>
          </a:prstGeom>
          <a:noFill/>
        </p:spPr>
        <p:txBody>
          <a:bodyPr wrap="none" rtlCol="0">
            <a:spAutoFit/>
          </a:bodyPr>
          <a:lstStyle/>
          <a:p>
            <a:pPr fontAlgn="base">
              <a:spcBef>
                <a:spcPct val="0"/>
              </a:spcBef>
              <a:spcAft>
                <a:spcPct val="0"/>
              </a:spcAft>
            </a:pPr>
            <a:r>
              <a:rPr lang="en-US" dirty="0" smtClean="0">
                <a:solidFill>
                  <a:prstClr val="black"/>
                </a:solidFill>
                <a:latin typeface="Arial" pitchFamily="34" charset="0"/>
                <a:ea typeface="ＭＳ Ｐゴシック" charset="-128"/>
              </a:rPr>
              <a:t>2</a:t>
            </a:r>
            <a:endParaRPr lang="en-US" dirty="0">
              <a:solidFill>
                <a:prstClr val="black"/>
              </a:solidFill>
              <a:latin typeface="Arial" pitchFamily="34" charset="0"/>
              <a:ea typeface="ＭＳ Ｐゴシック" charset="-128"/>
            </a:endParaRPr>
          </a:p>
        </p:txBody>
      </p:sp>
      <p:sp>
        <p:nvSpPr>
          <p:cNvPr id="8" name="TextBox 7"/>
          <p:cNvSpPr txBox="1"/>
          <p:nvPr/>
        </p:nvSpPr>
        <p:spPr>
          <a:xfrm>
            <a:off x="378177" y="3680136"/>
            <a:ext cx="2048933" cy="1169551"/>
          </a:xfrm>
          <a:prstGeom prst="rect">
            <a:avLst/>
          </a:prstGeom>
          <a:noFill/>
        </p:spPr>
        <p:txBody>
          <a:bodyPr wrap="square" rtlCol="0">
            <a:spAutoFit/>
          </a:bodyPr>
          <a:lstStyle/>
          <a:p>
            <a:pPr fontAlgn="base">
              <a:spcBef>
                <a:spcPct val="0"/>
              </a:spcBef>
              <a:spcAft>
                <a:spcPct val="0"/>
              </a:spcAft>
            </a:pPr>
            <a:r>
              <a:rPr lang="en-US" sz="1400" dirty="0" smtClean="0">
                <a:solidFill>
                  <a:prstClr val="black"/>
                </a:solidFill>
                <a:latin typeface="Arial" pitchFamily="34" charset="0"/>
                <a:ea typeface="ＭＳ Ｐゴシック" charset="-128"/>
              </a:rPr>
              <a:t>Provide immediate, short term improvement to the local scheduling experience</a:t>
            </a:r>
            <a:endParaRPr lang="en-US" sz="1400" dirty="0">
              <a:solidFill>
                <a:prstClr val="black"/>
              </a:solidFill>
              <a:latin typeface="Arial" pitchFamily="34" charset="0"/>
              <a:ea typeface="ＭＳ Ｐゴシック" charset="-128"/>
            </a:endParaRPr>
          </a:p>
        </p:txBody>
      </p:sp>
      <p:sp>
        <p:nvSpPr>
          <p:cNvPr id="9" name="TextBox 8"/>
          <p:cNvSpPr txBox="1"/>
          <p:nvPr/>
        </p:nvSpPr>
        <p:spPr>
          <a:xfrm>
            <a:off x="2691802" y="2571731"/>
            <a:ext cx="1577700" cy="954107"/>
          </a:xfrm>
          <a:prstGeom prst="rect">
            <a:avLst/>
          </a:prstGeom>
          <a:noFill/>
        </p:spPr>
        <p:txBody>
          <a:bodyPr wrap="square" rtlCol="0">
            <a:spAutoFit/>
          </a:bodyPr>
          <a:lstStyle/>
          <a:p>
            <a:pPr fontAlgn="base">
              <a:spcBef>
                <a:spcPct val="0"/>
              </a:spcBef>
              <a:spcAft>
                <a:spcPct val="0"/>
              </a:spcAft>
            </a:pPr>
            <a:r>
              <a:rPr lang="en-US" sz="1400" dirty="0" smtClean="0">
                <a:solidFill>
                  <a:prstClr val="black"/>
                </a:solidFill>
                <a:latin typeface="Arial" pitchFamily="34" charset="0"/>
                <a:ea typeface="ＭＳ Ｐゴシック" charset="-128"/>
              </a:rPr>
              <a:t>COTS implemented at </a:t>
            </a:r>
            <a:r>
              <a:rPr lang="en-US" sz="1400" dirty="0" err="1" smtClean="0">
                <a:solidFill>
                  <a:prstClr val="black"/>
                </a:solidFill>
                <a:latin typeface="Arial" pitchFamily="34" charset="0"/>
                <a:ea typeface="ＭＳ Ｐゴシック" charset="-128"/>
              </a:rPr>
              <a:t>VistA</a:t>
            </a:r>
            <a:r>
              <a:rPr lang="en-US" sz="1400" dirty="0" smtClean="0">
                <a:solidFill>
                  <a:prstClr val="black"/>
                </a:solidFill>
                <a:latin typeface="Arial" pitchFamily="34" charset="0"/>
                <a:ea typeface="ＭＳ Ｐゴシック" charset="-128"/>
              </a:rPr>
              <a:t> instance level</a:t>
            </a:r>
            <a:endParaRPr lang="en-US" sz="1400" dirty="0">
              <a:solidFill>
                <a:prstClr val="black"/>
              </a:solidFill>
              <a:latin typeface="Arial" pitchFamily="34" charset="0"/>
              <a:ea typeface="ＭＳ Ｐゴシック" charset="-128"/>
            </a:endParaRPr>
          </a:p>
        </p:txBody>
      </p:sp>
      <p:sp>
        <p:nvSpPr>
          <p:cNvPr id="10" name="TextBox 9"/>
          <p:cNvSpPr txBox="1"/>
          <p:nvPr/>
        </p:nvSpPr>
        <p:spPr>
          <a:xfrm>
            <a:off x="4953000" y="1934985"/>
            <a:ext cx="1752600" cy="523220"/>
          </a:xfrm>
          <a:prstGeom prst="rect">
            <a:avLst/>
          </a:prstGeom>
          <a:noFill/>
        </p:spPr>
        <p:txBody>
          <a:bodyPr wrap="square" rtlCol="0">
            <a:spAutoFit/>
          </a:bodyPr>
          <a:lstStyle/>
          <a:p>
            <a:pPr fontAlgn="base">
              <a:spcBef>
                <a:spcPct val="0"/>
              </a:spcBef>
              <a:spcAft>
                <a:spcPct val="0"/>
              </a:spcAft>
            </a:pPr>
            <a:r>
              <a:rPr lang="en-US" sz="1400" dirty="0" smtClean="0">
                <a:solidFill>
                  <a:prstClr val="black"/>
                </a:solidFill>
                <a:latin typeface="Arial" pitchFamily="34" charset="0"/>
                <a:ea typeface="ＭＳ Ｐゴシック" charset="-128"/>
              </a:rPr>
              <a:t>COTS replacement of </a:t>
            </a:r>
            <a:r>
              <a:rPr lang="en-US" sz="1400" dirty="0" err="1" smtClean="0">
                <a:solidFill>
                  <a:prstClr val="black"/>
                </a:solidFill>
                <a:latin typeface="Arial" pitchFamily="34" charset="0"/>
                <a:ea typeface="ＭＳ Ｐゴシック" charset="-128"/>
              </a:rPr>
              <a:t>VistA</a:t>
            </a:r>
            <a:r>
              <a:rPr lang="en-US" sz="1400" dirty="0" smtClean="0">
                <a:solidFill>
                  <a:prstClr val="black"/>
                </a:solidFill>
                <a:latin typeface="Arial" pitchFamily="34" charset="0"/>
                <a:ea typeface="ＭＳ Ｐゴシック" charset="-128"/>
              </a:rPr>
              <a:t> scheduling </a:t>
            </a:r>
            <a:endParaRPr lang="en-US" sz="1400" dirty="0">
              <a:solidFill>
                <a:prstClr val="black"/>
              </a:solidFill>
              <a:latin typeface="Arial" pitchFamily="34" charset="0"/>
              <a:ea typeface="ＭＳ Ｐゴシック" charset="-128"/>
            </a:endParaRPr>
          </a:p>
        </p:txBody>
      </p:sp>
      <p:sp>
        <p:nvSpPr>
          <p:cNvPr id="3" name="Rectangle 2"/>
          <p:cNvSpPr/>
          <p:nvPr/>
        </p:nvSpPr>
        <p:spPr>
          <a:xfrm>
            <a:off x="3480652" y="3218062"/>
            <a:ext cx="2046014" cy="2731046"/>
          </a:xfrm>
          <a:prstGeom prst="rect">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800" dirty="0">
              <a:solidFill>
                <a:prstClr val="black"/>
              </a:solidFill>
            </a:endParaRPr>
          </a:p>
        </p:txBody>
      </p:sp>
    </p:spTree>
    <p:extLst>
      <p:ext uri="{BB962C8B-B14F-4D97-AF65-F5344CB8AC3E}">
        <p14:creationId xmlns:p14="http://schemas.microsoft.com/office/powerpoint/2010/main" val="876062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Integration</a:t>
            </a:r>
            <a:endParaRPr lang="en-US" dirty="0"/>
          </a:p>
        </p:txBody>
      </p:sp>
      <p:sp>
        <p:nvSpPr>
          <p:cNvPr id="3" name="Content Placeholder 2"/>
          <p:cNvSpPr>
            <a:spLocks noGrp="1"/>
          </p:cNvSpPr>
          <p:nvPr>
            <p:ph idx="1"/>
          </p:nvPr>
        </p:nvSpPr>
        <p:spPr/>
        <p:txBody>
          <a:bodyPr>
            <a:normAutofit lnSpcReduction="10000"/>
          </a:bodyPr>
          <a:lstStyle/>
          <a:p>
            <a:pPr marL="342900" marR="0" lvl="0" indent="-342900" algn="l" defTabSz="914400" rtl="0" eaLnBrk="0" fontAlgn="base" latinLnBrk="0" hangingPunct="0">
              <a:lnSpc>
                <a:spcPct val="100000"/>
              </a:lnSpc>
              <a:spcBef>
                <a:spcPct val="20000"/>
              </a:spcBef>
              <a:spcAft>
                <a:spcPct val="0"/>
              </a:spcAft>
              <a:buClr>
                <a:srgbClr val="632523"/>
              </a:buClr>
              <a:buSzPct val="90000"/>
              <a:buFont typeface="Wingdings" pitchFamily="2" charset="2"/>
              <a:buChar char="§"/>
              <a:tabLst/>
              <a:defRPr/>
            </a:pPr>
            <a:r>
              <a:rPr lang="en-US" kern="1200" dirty="0" smtClean="0">
                <a:solidFill>
                  <a:srgbClr val="262729"/>
                </a:solidFill>
                <a:effectLst/>
              </a:rPr>
              <a:t>Identified as major</a:t>
            </a:r>
            <a:r>
              <a:rPr lang="en-US" kern="1200" baseline="0" dirty="0" smtClean="0">
                <a:solidFill>
                  <a:srgbClr val="262729"/>
                </a:solidFill>
                <a:effectLst/>
              </a:rPr>
              <a:t> program risk</a:t>
            </a:r>
            <a:endParaRPr lang="en-US" dirty="0" smtClean="0">
              <a:solidFill>
                <a:prstClr val="black"/>
              </a:solidFill>
            </a:endParaRPr>
          </a:p>
          <a:p>
            <a:pPr marL="342900" lvl="0" indent="-342900" defTabSz="914400" eaLnBrk="0" fontAlgn="base" hangingPunct="0">
              <a:spcAft>
                <a:spcPct val="0"/>
              </a:spcAft>
              <a:buClr>
                <a:srgbClr val="632523"/>
              </a:buClr>
              <a:buSzPct val="90000"/>
              <a:buFont typeface="Wingdings" pitchFamily="2" charset="2"/>
              <a:buChar char="§"/>
            </a:pPr>
            <a:r>
              <a:rPr lang="en-US" dirty="0" smtClean="0">
                <a:solidFill>
                  <a:prstClr val="black"/>
                </a:solidFill>
              </a:rPr>
              <a:t>Phased </a:t>
            </a:r>
            <a:r>
              <a:rPr lang="en-US" dirty="0">
                <a:solidFill>
                  <a:prstClr val="black"/>
                </a:solidFill>
              </a:rPr>
              <a:t>Integration:</a:t>
            </a:r>
          </a:p>
          <a:p>
            <a:pPr marL="742950" lvl="1" indent="-285750" defTabSz="914400">
              <a:buClr>
                <a:srgbClr val="632523"/>
              </a:buClr>
              <a:buFont typeface="Arial" pitchFamily="34" charset="0"/>
              <a:buChar char="-"/>
            </a:pPr>
            <a:r>
              <a:rPr lang="en-US" sz="2000" dirty="0" smtClean="0">
                <a:solidFill>
                  <a:prstClr val="black"/>
                </a:solidFill>
              </a:rPr>
              <a:t>1b</a:t>
            </a:r>
            <a:r>
              <a:rPr lang="en-US" sz="2000" dirty="0">
                <a:solidFill>
                  <a:prstClr val="black"/>
                </a:solidFill>
              </a:rPr>
              <a:t>: local resource scheduling</a:t>
            </a:r>
          </a:p>
          <a:p>
            <a:pPr marL="1144588" marR="0" lvl="4" indent="-225425"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000" kern="1200" dirty="0" smtClean="0">
                <a:solidFill>
                  <a:srgbClr val="262729"/>
                </a:solidFill>
                <a:effectLst/>
                <a:latin typeface="+mn-lt"/>
              </a:rPr>
              <a:t>COTS synchronization </a:t>
            </a:r>
            <a:r>
              <a:rPr lang="en-US" sz="2000" kern="1200" dirty="0" err="1" smtClean="0">
                <a:solidFill>
                  <a:srgbClr val="262729"/>
                </a:solidFill>
                <a:effectLst/>
                <a:latin typeface="+mn-lt"/>
              </a:rPr>
              <a:t>VistA</a:t>
            </a:r>
            <a:r>
              <a:rPr lang="en-US" sz="2000" kern="1200" dirty="0" smtClean="0">
                <a:solidFill>
                  <a:srgbClr val="262729"/>
                </a:solidFill>
                <a:effectLst/>
                <a:latin typeface="+mn-lt"/>
              </a:rPr>
              <a:t> Scheduling</a:t>
            </a:r>
          </a:p>
          <a:p>
            <a:pPr marL="1144588" lvl="4" indent="-225425" rtl="0" eaLnBrk="1" latinLnBrk="0" hangingPunct="1">
              <a:buFont typeface="Arial" panose="020B0604020202020204" pitchFamily="34" charset="0"/>
              <a:buChar char="•"/>
            </a:pPr>
            <a:r>
              <a:rPr lang="en-US" sz="2000" kern="1200" dirty="0" smtClean="0">
                <a:solidFill>
                  <a:srgbClr val="262729"/>
                </a:solidFill>
                <a:effectLst/>
                <a:latin typeface="+mn-lt"/>
              </a:rPr>
              <a:t>Use of appropriate existing enterprise</a:t>
            </a:r>
            <a:r>
              <a:rPr lang="en-US" sz="2000" kern="1200" baseline="0" dirty="0" smtClean="0">
                <a:solidFill>
                  <a:srgbClr val="262729"/>
                </a:solidFill>
                <a:effectLst/>
                <a:latin typeface="+mn-lt"/>
              </a:rPr>
              <a:t> shared services</a:t>
            </a:r>
            <a:endParaRPr lang="en-US" sz="2000" dirty="0" smtClean="0">
              <a:effectLst/>
              <a:latin typeface="+mn-lt"/>
            </a:endParaRPr>
          </a:p>
          <a:p>
            <a:pPr marL="1144588" lvl="4" indent="-225425" rtl="0" eaLnBrk="1" latinLnBrk="0" hangingPunct="1">
              <a:buFont typeface="Arial" panose="020B0604020202020204" pitchFamily="34" charset="0"/>
              <a:buChar char="•"/>
            </a:pPr>
            <a:r>
              <a:rPr lang="en-US" sz="2000" kern="1200" dirty="0" smtClean="0">
                <a:solidFill>
                  <a:srgbClr val="262729"/>
                </a:solidFill>
                <a:effectLst/>
                <a:latin typeface="+mn-lt"/>
              </a:rPr>
              <a:t>Indianapolis deployment ten years in production provides an example</a:t>
            </a:r>
            <a:endParaRPr lang="en-US" sz="2000" dirty="0" smtClean="0">
              <a:solidFill>
                <a:prstClr val="black"/>
              </a:solidFill>
              <a:latin typeface="+mn-lt"/>
            </a:endParaRPr>
          </a:p>
          <a:p>
            <a:pPr marL="1143000" lvl="2" indent="-228600" defTabSz="914400" eaLnBrk="0" fontAlgn="base" hangingPunct="0">
              <a:spcAft>
                <a:spcPct val="0"/>
              </a:spcAft>
              <a:buClr>
                <a:srgbClr val="632523"/>
              </a:buClr>
              <a:buFont typeface="Arial" charset="0"/>
              <a:buChar char="•"/>
            </a:pPr>
            <a:r>
              <a:rPr lang="en-US" sz="2000" dirty="0" smtClean="0">
                <a:solidFill>
                  <a:prstClr val="black"/>
                </a:solidFill>
              </a:rPr>
              <a:t>Maps </a:t>
            </a:r>
            <a:r>
              <a:rPr lang="en-US" sz="2000" dirty="0">
                <a:solidFill>
                  <a:prstClr val="black"/>
                </a:solidFill>
              </a:rPr>
              <a:t>and cross references resources to VistA</a:t>
            </a:r>
          </a:p>
          <a:p>
            <a:pPr marL="1143000" lvl="2" indent="-228600" defTabSz="914400" eaLnBrk="0" fontAlgn="base" hangingPunct="0">
              <a:spcAft>
                <a:spcPct val="0"/>
              </a:spcAft>
              <a:buClr>
                <a:srgbClr val="632523"/>
              </a:buClr>
              <a:buFont typeface="Arial" charset="0"/>
              <a:buChar char="•"/>
            </a:pPr>
            <a:r>
              <a:rPr lang="en-US" sz="2000" dirty="0">
                <a:solidFill>
                  <a:prstClr val="black"/>
                </a:solidFill>
              </a:rPr>
              <a:t>Business rules vary by clinical area</a:t>
            </a:r>
          </a:p>
          <a:p>
            <a:pPr marL="1143000" lvl="2" indent="-228600" defTabSz="914400" eaLnBrk="0" fontAlgn="base" hangingPunct="0">
              <a:spcAft>
                <a:spcPct val="0"/>
              </a:spcAft>
              <a:buClr>
                <a:srgbClr val="632523"/>
              </a:buClr>
              <a:buFont typeface="Arial" charset="0"/>
              <a:buChar char="•"/>
            </a:pPr>
            <a:r>
              <a:rPr lang="en-US" sz="2000" dirty="0">
                <a:solidFill>
                  <a:prstClr val="black"/>
                </a:solidFill>
              </a:rPr>
              <a:t>Management tools</a:t>
            </a:r>
          </a:p>
          <a:p>
            <a:pPr marL="1143000" lvl="2" indent="-228600" defTabSz="914400" eaLnBrk="0" fontAlgn="base" hangingPunct="0">
              <a:spcAft>
                <a:spcPct val="0"/>
              </a:spcAft>
              <a:buClr>
                <a:srgbClr val="632523"/>
              </a:buClr>
              <a:buFont typeface="Arial" charset="0"/>
              <a:buChar char="•"/>
            </a:pPr>
            <a:r>
              <a:rPr lang="en-US" sz="2000" dirty="0">
                <a:solidFill>
                  <a:prstClr val="black"/>
                </a:solidFill>
              </a:rPr>
              <a:t>Partner integration</a:t>
            </a:r>
          </a:p>
          <a:p>
            <a:pPr marL="1143000" lvl="2" indent="-228600" defTabSz="914400" eaLnBrk="0" fontAlgn="base" hangingPunct="0">
              <a:spcAft>
                <a:spcPct val="0"/>
              </a:spcAft>
              <a:buClr>
                <a:srgbClr val="632523"/>
              </a:buClr>
              <a:buFont typeface="Arial" charset="0"/>
              <a:buChar char="•"/>
            </a:pPr>
            <a:r>
              <a:rPr lang="en-US" sz="2000" dirty="0">
                <a:solidFill>
                  <a:prstClr val="black"/>
                </a:solidFill>
              </a:rPr>
              <a:t>VistA stays intact</a:t>
            </a:r>
          </a:p>
          <a:p>
            <a:pPr marL="1143000" lvl="2" indent="-228600" defTabSz="914400" eaLnBrk="0" fontAlgn="base" hangingPunct="0">
              <a:spcAft>
                <a:spcPct val="0"/>
              </a:spcAft>
              <a:buClr>
                <a:srgbClr val="632523"/>
              </a:buClr>
              <a:buFont typeface="Arial" charset="0"/>
              <a:buChar char="•"/>
            </a:pPr>
            <a:r>
              <a:rPr lang="en-US" sz="2000" dirty="0">
                <a:solidFill>
                  <a:prstClr val="black"/>
                </a:solidFill>
              </a:rPr>
              <a:t>Infrastructure </a:t>
            </a:r>
            <a:endParaRPr lang="en-US" sz="2000" dirty="0" smtClean="0">
              <a:solidFill>
                <a:prstClr val="black"/>
              </a:solidFill>
            </a:endParaRPr>
          </a:p>
          <a:p>
            <a:pPr marL="914400" lvl="2" indent="0" defTabSz="914400" eaLnBrk="0" fontAlgn="base" hangingPunct="0">
              <a:spcAft>
                <a:spcPct val="0"/>
              </a:spcAft>
              <a:buClr>
                <a:srgbClr val="632523"/>
              </a:buClr>
              <a:buFont typeface="Arial" charset="0"/>
              <a:buNone/>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9B27D237-6C0D-5549-BE11-2040A22CBC71}" type="slidenum">
              <a:rPr lang="en-US" smtClean="0"/>
              <a:pPr/>
              <a:t>6</a:t>
            </a:fld>
            <a:endParaRPr lang="en-US" dirty="0"/>
          </a:p>
        </p:txBody>
      </p:sp>
    </p:spTree>
    <p:extLst>
      <p:ext uri="{BB962C8B-B14F-4D97-AF65-F5344CB8AC3E}">
        <p14:creationId xmlns:p14="http://schemas.microsoft.com/office/powerpoint/2010/main" val="1989355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Subsequent Phases</a:t>
            </a:r>
            <a:endParaRPr lang="en-US" dirty="0"/>
          </a:p>
        </p:txBody>
      </p:sp>
      <p:sp>
        <p:nvSpPr>
          <p:cNvPr id="3" name="Content Placeholder 2"/>
          <p:cNvSpPr>
            <a:spLocks noGrp="1"/>
          </p:cNvSpPr>
          <p:nvPr>
            <p:ph idx="1"/>
          </p:nvPr>
        </p:nvSpPr>
        <p:spPr/>
        <p:txBody>
          <a:bodyPr>
            <a:noAutofit/>
          </a:bodyPr>
          <a:lstStyle/>
          <a:p>
            <a:pPr marL="509587" indent="-285750" defTabSz="914400">
              <a:buClr>
                <a:srgbClr val="632523"/>
              </a:buClr>
              <a:buFont typeface="Arial" pitchFamily="34" charset="0"/>
              <a:buChar char="-"/>
            </a:pPr>
            <a:r>
              <a:rPr lang="en-US" sz="1600" dirty="0" smtClean="0">
                <a:solidFill>
                  <a:schemeClr val="tx1">
                    <a:lumMod val="50000"/>
                  </a:schemeClr>
                </a:solidFill>
              </a:rPr>
              <a:t>National resource scheduling</a:t>
            </a:r>
          </a:p>
          <a:p>
            <a:pPr marL="917575" lvl="1" indent="-228600" defTabSz="914400" eaLnBrk="0" fontAlgn="base" hangingPunct="0">
              <a:spcAft>
                <a:spcPct val="0"/>
              </a:spcAft>
              <a:buClr>
                <a:srgbClr val="632523"/>
              </a:buClr>
              <a:buFont typeface="Arial" charset="0"/>
              <a:buChar char="•"/>
            </a:pPr>
            <a:r>
              <a:rPr lang="en-US" sz="1600" dirty="0" smtClean="0">
                <a:solidFill>
                  <a:schemeClr val="tx1">
                    <a:lumMod val="50000"/>
                  </a:schemeClr>
                </a:solidFill>
              </a:rPr>
              <a:t>Schedule resources across medical center boundaries</a:t>
            </a:r>
          </a:p>
          <a:p>
            <a:pPr marL="509587" indent="-285750" defTabSz="914400">
              <a:buClr>
                <a:srgbClr val="632523"/>
              </a:buClr>
              <a:buFont typeface="Arial" pitchFamily="34" charset="0"/>
              <a:buChar char="-"/>
            </a:pPr>
            <a:r>
              <a:rPr lang="en-US" sz="1600" dirty="0" smtClean="0">
                <a:solidFill>
                  <a:schemeClr val="tx1">
                    <a:lumMod val="50000"/>
                  </a:schemeClr>
                </a:solidFill>
              </a:rPr>
              <a:t>Migrate dependent systems away from </a:t>
            </a:r>
            <a:r>
              <a:rPr lang="en-US" sz="1600" dirty="0" err="1" smtClean="0">
                <a:solidFill>
                  <a:schemeClr val="tx1">
                    <a:lumMod val="50000"/>
                  </a:schemeClr>
                </a:solidFill>
              </a:rPr>
              <a:t>VistA</a:t>
            </a:r>
            <a:r>
              <a:rPr lang="en-US" sz="1600" dirty="0" smtClean="0">
                <a:solidFill>
                  <a:schemeClr val="tx1">
                    <a:lumMod val="50000"/>
                  </a:schemeClr>
                </a:solidFill>
              </a:rPr>
              <a:t> dependence to new system</a:t>
            </a:r>
          </a:p>
          <a:p>
            <a:pPr marL="509587" indent="-285750" defTabSz="914400">
              <a:buClr>
                <a:srgbClr val="632523"/>
              </a:buClr>
              <a:buFont typeface="Arial" pitchFamily="34" charset="0"/>
              <a:buChar char="-"/>
            </a:pPr>
            <a:r>
              <a:rPr lang="en-US" sz="1600" dirty="0" smtClean="0">
                <a:solidFill>
                  <a:schemeClr val="tx1">
                    <a:lumMod val="50000"/>
                  </a:schemeClr>
                </a:solidFill>
              </a:rPr>
              <a:t>Expose solution to additional consumers and producers</a:t>
            </a:r>
          </a:p>
          <a:p>
            <a:pPr lvl="3">
              <a:buFont typeface="Wingdings" panose="05000000000000000000" pitchFamily="2" charset="2"/>
              <a:buChar char="§"/>
            </a:pPr>
            <a:r>
              <a:rPr lang="en-US" sz="1600" dirty="0">
                <a:solidFill>
                  <a:schemeClr val="tx1">
                    <a:lumMod val="50000"/>
                  </a:schemeClr>
                </a:solidFill>
              </a:rPr>
              <a:t>Examples:</a:t>
            </a:r>
          </a:p>
          <a:p>
            <a:pPr lvl="4">
              <a:buFont typeface="Arial" panose="020B0604020202020204" pitchFamily="34" charset="0"/>
              <a:buChar char="•"/>
            </a:pPr>
            <a:r>
              <a:rPr lang="en-US" sz="1600" dirty="0" err="1">
                <a:solidFill>
                  <a:schemeClr val="tx1">
                    <a:lumMod val="50000"/>
                  </a:schemeClr>
                </a:solidFill>
                <a:latin typeface="+mn-lt"/>
              </a:rPr>
              <a:t>Telehealth</a:t>
            </a:r>
            <a:r>
              <a:rPr lang="en-US" sz="1600" dirty="0">
                <a:solidFill>
                  <a:schemeClr val="tx1">
                    <a:lumMod val="50000"/>
                  </a:schemeClr>
                </a:solidFill>
                <a:latin typeface="+mn-lt"/>
              </a:rPr>
              <a:t>—scheduling remote appointments</a:t>
            </a:r>
          </a:p>
          <a:p>
            <a:pPr lvl="4">
              <a:buFont typeface="Arial" panose="020B0604020202020204" pitchFamily="34" charset="0"/>
              <a:buChar char="•"/>
            </a:pPr>
            <a:r>
              <a:rPr lang="en-US" sz="1600" dirty="0">
                <a:solidFill>
                  <a:schemeClr val="tx1">
                    <a:lumMod val="50000"/>
                  </a:schemeClr>
                </a:solidFill>
                <a:latin typeface="+mn-lt"/>
              </a:rPr>
              <a:t>My </a:t>
            </a:r>
            <a:r>
              <a:rPr lang="en-US" sz="1600" dirty="0" err="1">
                <a:solidFill>
                  <a:schemeClr val="tx1">
                    <a:lumMod val="50000"/>
                  </a:schemeClr>
                </a:solidFill>
                <a:latin typeface="+mn-lt"/>
              </a:rPr>
              <a:t>Health</a:t>
            </a:r>
            <a:r>
              <a:rPr lang="en-US" sz="1600" b="1" i="1" dirty="0" err="1">
                <a:solidFill>
                  <a:schemeClr val="tx1">
                    <a:lumMod val="50000"/>
                  </a:schemeClr>
                </a:solidFill>
                <a:latin typeface="+mn-lt"/>
              </a:rPr>
              <a:t>e</a:t>
            </a:r>
            <a:r>
              <a:rPr lang="en-US" sz="1600" dirty="0" err="1">
                <a:solidFill>
                  <a:schemeClr val="tx1">
                    <a:lumMod val="50000"/>
                  </a:schemeClr>
                </a:solidFill>
                <a:latin typeface="+mn-lt"/>
              </a:rPr>
              <a:t>Vet</a:t>
            </a:r>
            <a:endParaRPr lang="en-US" sz="1600" dirty="0">
              <a:solidFill>
                <a:schemeClr val="tx1">
                  <a:lumMod val="50000"/>
                </a:schemeClr>
              </a:solidFill>
              <a:latin typeface="+mn-lt"/>
            </a:endParaRPr>
          </a:p>
          <a:p>
            <a:pPr lvl="4">
              <a:buFont typeface="Arial" panose="020B0604020202020204" pitchFamily="34" charset="0"/>
              <a:buChar char="•"/>
            </a:pPr>
            <a:r>
              <a:rPr lang="en-US" sz="1600" dirty="0">
                <a:solidFill>
                  <a:schemeClr val="tx1">
                    <a:lumMod val="50000"/>
                  </a:schemeClr>
                </a:solidFill>
                <a:latin typeface="+mn-lt"/>
              </a:rPr>
              <a:t>Veterans Point of Service (VPS) (Kiosks)</a:t>
            </a:r>
          </a:p>
          <a:p>
            <a:pPr lvl="4">
              <a:buFont typeface="Arial" panose="020B0604020202020204" pitchFamily="34" charset="0"/>
              <a:buChar char="•"/>
            </a:pPr>
            <a:r>
              <a:rPr lang="en-US" sz="1600" dirty="0">
                <a:solidFill>
                  <a:schemeClr val="tx1">
                    <a:lumMod val="50000"/>
                  </a:schemeClr>
                </a:solidFill>
                <a:latin typeface="+mn-lt"/>
              </a:rPr>
              <a:t>Mobile </a:t>
            </a:r>
            <a:r>
              <a:rPr lang="en-US" sz="1600" dirty="0" smtClean="0">
                <a:solidFill>
                  <a:schemeClr val="tx1">
                    <a:lumMod val="50000"/>
                  </a:schemeClr>
                </a:solidFill>
                <a:latin typeface="+mn-lt"/>
              </a:rPr>
              <a:t>applications</a:t>
            </a:r>
            <a:endParaRPr lang="en-US" sz="1600" dirty="0">
              <a:solidFill>
                <a:schemeClr val="tx1">
                  <a:lumMod val="50000"/>
                </a:schemeClr>
              </a:solidFill>
              <a:latin typeface="+mn-lt"/>
            </a:endParaRPr>
          </a:p>
          <a:p>
            <a:pPr lvl="4">
              <a:buFont typeface="Arial" panose="020B0604020202020204" pitchFamily="34" charset="0"/>
              <a:buChar char="•"/>
            </a:pPr>
            <a:r>
              <a:rPr lang="en-US" sz="1600" dirty="0">
                <a:solidFill>
                  <a:schemeClr val="tx1">
                    <a:lumMod val="50000"/>
                  </a:schemeClr>
                </a:solidFill>
                <a:latin typeface="+mn-lt"/>
              </a:rPr>
              <a:t>Call Centers</a:t>
            </a:r>
          </a:p>
          <a:p>
            <a:pPr lvl="4">
              <a:buFont typeface="Arial" panose="020B0604020202020204" pitchFamily="34" charset="0"/>
              <a:buChar char="•"/>
            </a:pPr>
            <a:r>
              <a:rPr lang="en-US" sz="1600" dirty="0" err="1">
                <a:solidFill>
                  <a:schemeClr val="tx1">
                    <a:lumMod val="50000"/>
                  </a:schemeClr>
                </a:solidFill>
                <a:latin typeface="+mn-lt"/>
              </a:rPr>
              <a:t>eBenefits</a:t>
            </a:r>
            <a:endParaRPr lang="en-US" sz="1600" dirty="0">
              <a:solidFill>
                <a:schemeClr val="tx1">
                  <a:lumMod val="50000"/>
                </a:schemeClr>
              </a:solidFill>
              <a:latin typeface="+mn-lt"/>
            </a:endParaRPr>
          </a:p>
          <a:p>
            <a:pPr lvl="4">
              <a:buFont typeface="Arial" panose="020B0604020202020204" pitchFamily="34" charset="0"/>
              <a:buChar char="•"/>
            </a:pPr>
            <a:r>
              <a:rPr lang="en-US" sz="1600" dirty="0">
                <a:solidFill>
                  <a:schemeClr val="tx1">
                    <a:lumMod val="50000"/>
                  </a:schemeClr>
                </a:solidFill>
                <a:latin typeface="+mn-lt"/>
              </a:rPr>
              <a:t>Patient Secure Messaging</a:t>
            </a:r>
          </a:p>
          <a:p>
            <a:pPr lvl="4">
              <a:buFont typeface="Arial" panose="020B0604020202020204" pitchFamily="34" charset="0"/>
              <a:buChar char="•"/>
            </a:pPr>
            <a:r>
              <a:rPr lang="en-US" sz="1600" dirty="0">
                <a:solidFill>
                  <a:schemeClr val="tx1">
                    <a:lumMod val="50000"/>
                  </a:schemeClr>
                </a:solidFill>
                <a:latin typeface="+mn-lt"/>
              </a:rPr>
              <a:t>Fee basis</a:t>
            </a:r>
          </a:p>
          <a:p>
            <a:pPr lvl="4">
              <a:buFont typeface="Arial" panose="020B0604020202020204" pitchFamily="34" charset="0"/>
              <a:buChar char="•"/>
            </a:pPr>
            <a:r>
              <a:rPr lang="en-US" sz="1600" dirty="0">
                <a:solidFill>
                  <a:schemeClr val="tx1">
                    <a:lumMod val="50000"/>
                  </a:schemeClr>
                </a:solidFill>
                <a:latin typeface="+mn-lt"/>
              </a:rPr>
              <a:t>Veteran Service </a:t>
            </a:r>
            <a:r>
              <a:rPr lang="en-US" sz="1600" dirty="0" smtClean="0">
                <a:solidFill>
                  <a:schemeClr val="tx1">
                    <a:lumMod val="50000"/>
                  </a:schemeClr>
                </a:solidFill>
                <a:latin typeface="+mn-lt"/>
              </a:rPr>
              <a:t>Organizations</a:t>
            </a:r>
          </a:p>
        </p:txBody>
      </p:sp>
      <p:sp>
        <p:nvSpPr>
          <p:cNvPr id="4" name="Slide Number Placeholder 3"/>
          <p:cNvSpPr>
            <a:spLocks noGrp="1"/>
          </p:cNvSpPr>
          <p:nvPr>
            <p:ph type="sldNum" sz="quarter" idx="10"/>
          </p:nvPr>
        </p:nvSpPr>
        <p:spPr/>
        <p:txBody>
          <a:bodyPr/>
          <a:lstStyle/>
          <a:p>
            <a:fld id="{9B27D237-6C0D-5549-BE11-2040A22CBC71}" type="slidenum">
              <a:rPr lang="en-US" smtClean="0"/>
              <a:pPr/>
              <a:t>7</a:t>
            </a:fld>
            <a:endParaRPr lang="en-US" dirty="0"/>
          </a:p>
        </p:txBody>
      </p:sp>
    </p:spTree>
    <p:extLst>
      <p:ext uri="{BB962C8B-B14F-4D97-AF65-F5344CB8AC3E}">
        <p14:creationId xmlns:p14="http://schemas.microsoft.com/office/powerpoint/2010/main" val="4021443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Shared Services</a:t>
            </a:r>
            <a:endParaRPr lang="en-US" dirty="0"/>
          </a:p>
        </p:txBody>
      </p:sp>
      <p:sp>
        <p:nvSpPr>
          <p:cNvPr id="3" name="Content Placeholder 2"/>
          <p:cNvSpPr>
            <a:spLocks noGrp="1"/>
          </p:cNvSpPr>
          <p:nvPr>
            <p:ph idx="1"/>
          </p:nvPr>
        </p:nvSpPr>
        <p:spPr/>
        <p:txBody>
          <a:bodyPr>
            <a:normAutofit/>
          </a:bodyPr>
          <a:lstStyle/>
          <a:p>
            <a:pPr marL="458788" marR="0" lvl="1" indent="-233363" algn="l" defTabSz="457200" rtl="0" eaLnBrk="1" fontAlgn="auto" latinLnBrk="0" hangingPunct="1">
              <a:lnSpc>
                <a:spcPct val="100000"/>
              </a:lnSpc>
              <a:spcBef>
                <a:spcPct val="20000"/>
              </a:spcBef>
              <a:spcAft>
                <a:spcPts val="0"/>
              </a:spcAft>
              <a:buClrTx/>
              <a:buSzTx/>
              <a:buFont typeface="Arial"/>
              <a:buChar char="–"/>
              <a:tabLst/>
              <a:defRPr/>
            </a:pPr>
            <a:r>
              <a:rPr lang="en-US" sz="2200" dirty="0" smtClean="0"/>
              <a:t>All services are public</a:t>
            </a:r>
          </a:p>
          <a:p>
            <a:pPr lvl="1"/>
            <a:r>
              <a:rPr lang="en-US" sz="2200" dirty="0" err="1"/>
              <a:t>RESTful</a:t>
            </a:r>
            <a:r>
              <a:rPr lang="en-US" sz="2200" dirty="0"/>
              <a:t> services (REST = Representational State Transfer)</a:t>
            </a:r>
          </a:p>
          <a:p>
            <a:pPr lvl="1"/>
            <a:r>
              <a:rPr lang="en-US" sz="2200" dirty="0" smtClean="0"/>
              <a:t>Libraries of</a:t>
            </a:r>
            <a:r>
              <a:rPr lang="en-US" sz="2200" baseline="0" dirty="0" smtClean="0"/>
              <a:t> existing code are available for vendor use</a:t>
            </a:r>
            <a:endParaRPr lang="en-US" sz="2200" dirty="0" smtClean="0"/>
          </a:p>
          <a:p>
            <a:pPr lvl="1"/>
            <a:r>
              <a:rPr lang="en-US" sz="2200" dirty="0" smtClean="0"/>
              <a:t>Lightweight</a:t>
            </a:r>
            <a:r>
              <a:rPr lang="en-US" sz="2200" dirty="0"/>
              <a:t>; fast</a:t>
            </a:r>
          </a:p>
          <a:p>
            <a:endParaRPr lang="en-US" dirty="0"/>
          </a:p>
        </p:txBody>
      </p:sp>
      <p:sp>
        <p:nvSpPr>
          <p:cNvPr id="4" name="Slide Number Placeholder 3"/>
          <p:cNvSpPr>
            <a:spLocks noGrp="1"/>
          </p:cNvSpPr>
          <p:nvPr>
            <p:ph type="sldNum" sz="quarter" idx="10"/>
          </p:nvPr>
        </p:nvSpPr>
        <p:spPr/>
        <p:txBody>
          <a:bodyPr/>
          <a:lstStyle/>
          <a:p>
            <a:fld id="{9B27D237-6C0D-5549-BE11-2040A22CBC71}" type="slidenum">
              <a:rPr lang="en-US" smtClean="0"/>
              <a:pPr/>
              <a:t>8</a:t>
            </a:fld>
            <a:endParaRPr lang="en-US" dirty="0"/>
          </a:p>
        </p:txBody>
      </p:sp>
    </p:spTree>
    <p:extLst>
      <p:ext uri="{BB962C8B-B14F-4D97-AF65-F5344CB8AC3E}">
        <p14:creationId xmlns:p14="http://schemas.microsoft.com/office/powerpoint/2010/main" val="1000676312"/>
      </p:ext>
    </p:extLst>
  </p:cSld>
  <p:clrMapOvr>
    <a:masterClrMapping/>
  </p:clrMapOvr>
</p:sld>
</file>

<file path=ppt/theme/theme1.xml><?xml version="1.0" encoding="utf-8"?>
<a:theme xmlns:a="http://schemas.openxmlformats.org/drawingml/2006/main" name="Office Theme">
  <a:themeElements>
    <a:clrScheme name="OIS Palette">
      <a:dk1>
        <a:srgbClr val="4D4E53"/>
      </a:dk1>
      <a:lt1>
        <a:srgbClr val="FFFFFF"/>
      </a:lt1>
      <a:dk2>
        <a:srgbClr val="003F72"/>
      </a:dk2>
      <a:lt2>
        <a:srgbClr val="FFFFFF"/>
      </a:lt2>
      <a:accent1>
        <a:srgbClr val="557630"/>
      </a:accent1>
      <a:accent2>
        <a:srgbClr val="B86125"/>
      </a:accent2>
      <a:accent3>
        <a:srgbClr val="0083BE"/>
      </a:accent3>
      <a:accent4>
        <a:srgbClr val="51324E"/>
      </a:accent4>
      <a:accent5>
        <a:srgbClr val="772432"/>
      </a:accent5>
      <a:accent6>
        <a:srgbClr val="8996A0"/>
      </a:accent6>
      <a:hlink>
        <a:srgbClr val="0032FF"/>
      </a:hlink>
      <a:folHlink>
        <a:srgbClr val="9B32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PT_VHA_Templat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lumMod val="65000"/>
            </a:schemeClr>
          </a:solidFill>
        </a:ln>
      </a:spPr>
      <a:bodyPr rtlCol="0" anchor="ctr"/>
      <a:lstStyle>
        <a:defPPr algn="ctr">
          <a:defRPr sz="800" dirty="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a:tailEnd type="arrow"/>
        </a:ln>
      </a:spPr>
      <a:bodyPr/>
      <a:lstStyle/>
      <a:style>
        <a:lnRef idx="2">
          <a:schemeClr val="accent1"/>
        </a:lnRef>
        <a:fillRef idx="0">
          <a:schemeClr val="accent1"/>
        </a:fillRef>
        <a:effectRef idx="1">
          <a:schemeClr val="accent1"/>
        </a:effectRef>
        <a:fontRef idx="minor">
          <a:schemeClr val="tx1"/>
        </a:fontRef>
      </a:style>
    </a:lnDef>
    <a:txDef>
      <a:spPr>
        <a:solidFill>
          <a:srgbClr val="FFFF00"/>
        </a:solidFill>
      </a:spPr>
      <a:bodyPr wrap="square" rtlCol="0">
        <a:spAutoFit/>
      </a:bodyPr>
      <a:lstStyle>
        <a:defPPr algn="ctr">
          <a:defRPr sz="1100"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cdd665a5-4d39-4c80-990a-8a3abca4f55f">657KNE7CTRDA-6458-35</_dlc_DocId>
    <_dlc_DocIdUrl xmlns="cdd665a5-4d39-4c80-990a-8a3abca4f55f">
      <Url>http://vaww.oed.portal.va.gov/pm/iehr/vista_evolution/PEO/_layouts/DocIdRedir.aspx?ID=657KNE7CTRDA-6458-35</Url>
      <Description>657KNE7CTRDA-6458-35</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79D5AFA26800A4C84639D40EC58F526" ma:contentTypeVersion="0" ma:contentTypeDescription="Create a new document." ma:contentTypeScope="" ma:versionID="be337090be579f997777ebb1a3e93365">
  <xsd:schema xmlns:xsd="http://www.w3.org/2001/XMLSchema" xmlns:xs="http://www.w3.org/2001/XMLSchema" xmlns:p="http://schemas.microsoft.com/office/2006/metadata/properties" xmlns:ns2="cdd665a5-4d39-4c80-990a-8a3abca4f55f" targetNamespace="http://schemas.microsoft.com/office/2006/metadata/properties" ma:root="true" ma:fieldsID="864ef3910975cea577542b081d53c0ca" ns2:_="">
    <xsd:import namespace="cdd665a5-4d39-4c80-990a-8a3abca4f55f"/>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d665a5-4d39-4c80-990a-8a3abca4f55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4AA991-D0ED-42F4-8E94-4B71EC9363CD}">
  <ds:schemaRefs>
    <ds:schemaRef ds:uri="http://schemas.microsoft.com/sharepoint/v3/contenttype/forms"/>
  </ds:schemaRefs>
</ds:datastoreItem>
</file>

<file path=customXml/itemProps2.xml><?xml version="1.0" encoding="utf-8"?>
<ds:datastoreItem xmlns:ds="http://schemas.openxmlformats.org/officeDocument/2006/customXml" ds:itemID="{19C91FE2-D879-4772-9EEE-A8A39719A031}">
  <ds:schemaRefs>
    <ds:schemaRef ds:uri="http://schemas.microsoft.com/sharepoint/events"/>
  </ds:schemaRefs>
</ds:datastoreItem>
</file>

<file path=customXml/itemProps3.xml><?xml version="1.0" encoding="utf-8"?>
<ds:datastoreItem xmlns:ds="http://schemas.openxmlformats.org/officeDocument/2006/customXml" ds:itemID="{C2A9855C-B9D1-4CD5-98A5-413AE97EBA23}">
  <ds:schemaRefs>
    <ds:schemaRef ds:uri="http://schemas.microsoft.com/office/2006/metadata/properties"/>
    <ds:schemaRef ds:uri="cdd665a5-4d39-4c80-990a-8a3abca4f55f"/>
    <ds:schemaRef ds:uri="http://schemas.openxmlformats.org/package/2006/metadata/core-properties"/>
    <ds:schemaRef ds:uri="http://schemas.microsoft.com/office/2006/documentManagement/types"/>
    <ds:schemaRef ds:uri="http://purl.org/dc/terms/"/>
    <ds:schemaRef ds:uri="http://purl.org/dc/elements/1.1/"/>
    <ds:schemaRef ds:uri="http://www.w3.org/XML/1998/namespace"/>
    <ds:schemaRef ds:uri="http://purl.org/dc/dcmitype/"/>
    <ds:schemaRef ds:uri="http://schemas.microsoft.com/office/infopath/2007/PartnerControls"/>
  </ds:schemaRefs>
</ds:datastoreItem>
</file>

<file path=customXml/itemProps4.xml><?xml version="1.0" encoding="utf-8"?>
<ds:datastoreItem xmlns:ds="http://schemas.openxmlformats.org/officeDocument/2006/customXml" ds:itemID="{37BA7A9C-95E7-4631-975D-2512EBFF0C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d665a5-4d39-4c80-990a-8a3abca4f5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1724</TotalTime>
  <Words>1933</Words>
  <Application>Microsoft Office PowerPoint</Application>
  <PresentationFormat>On-screen Show (4:3)</PresentationFormat>
  <Paragraphs>238</Paragraphs>
  <Slides>18</Slides>
  <Notes>13</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PPT_VHA_Template</vt:lpstr>
      <vt:lpstr>OFFICE OF INFORMATION AND TECHNOLOGY</vt:lpstr>
      <vt:lpstr>Industry Day Objectives</vt:lpstr>
      <vt:lpstr>MASS</vt:lpstr>
      <vt:lpstr>VA Needs</vt:lpstr>
      <vt:lpstr>Key Outpatient Medical Scheduling Product Features</vt:lpstr>
      <vt:lpstr>Business Strategy – Near term and Long term solutions</vt:lpstr>
      <vt:lpstr>Integration</vt:lpstr>
      <vt:lpstr>Subsequent Phases</vt:lpstr>
      <vt:lpstr>Shared Services</vt:lpstr>
      <vt:lpstr>Deployment</vt:lpstr>
      <vt:lpstr>Vendor Support</vt:lpstr>
      <vt:lpstr>Infrastructure </vt:lpstr>
      <vt:lpstr>Training</vt:lpstr>
      <vt:lpstr>Project Management</vt:lpstr>
      <vt:lpstr>Performance</vt:lpstr>
      <vt:lpstr>Testing at VA Medical Centers</vt:lpstr>
      <vt:lpstr>Shared Service Testing </vt:lpstr>
      <vt:lpstr>Innovation</vt:lpstr>
    </vt:vector>
  </TitlesOfParts>
  <Company>U.S. Department of Veterans Affairs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Document Title</dc:title>
  <dc:subject>Enter Document Subject</dc:subject>
  <dc:creator>U.S. Department of Veterans Affairs, Office of Information and Technology</dc:creator>
  <cp:keywords>Enter document keywords</cp:keywords>
  <cp:lastModifiedBy>Truex, Matthew</cp:lastModifiedBy>
  <cp:revision>188</cp:revision>
  <cp:lastPrinted>2011-05-13T15:25:22Z</cp:lastPrinted>
  <dcterms:created xsi:type="dcterms:W3CDTF">2011-05-12T19:56:03Z</dcterms:created>
  <dcterms:modified xsi:type="dcterms:W3CDTF">2014-06-19T14:44:03Z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reviewed">
    <vt:lpwstr>yyyymmdd</vt:lpwstr>
  </property>
  <property fmtid="{D5CDD505-2E9C-101B-9397-08002B2CF9AE}" pid="3" name="Datecreated">
    <vt:lpwstr>yyyymmdd</vt:lpwstr>
  </property>
  <property fmtid="{D5CDD505-2E9C-101B-9397-08002B2CF9AE}" pid="4" name="Type">
    <vt:lpwstr>General Information</vt:lpwstr>
  </property>
  <property fmtid="{D5CDD505-2E9C-101B-9397-08002B2CF9AE}" pid="5" name="Language">
    <vt:lpwstr>En</vt:lpwstr>
  </property>
  <property fmtid="{D5CDD505-2E9C-101B-9397-08002B2CF9AE}" pid="6" name="Description">
    <vt:lpwstr>This document contains information on how to use the OIT PowerPoint Template.</vt:lpwstr>
  </property>
  <property fmtid="{D5CDD505-2E9C-101B-9397-08002B2CF9AE}" pid="7" name="Creator">
    <vt:lpwstr>U.S. Department of Veterans Affairs</vt:lpwstr>
  </property>
  <property fmtid="{D5CDD505-2E9C-101B-9397-08002B2CF9AE}" pid="8" name="ContentTypeId">
    <vt:lpwstr>0x010100279D5AFA26800A4C84639D40EC58F526</vt:lpwstr>
  </property>
  <property fmtid="{D5CDD505-2E9C-101B-9397-08002B2CF9AE}" pid="9" name="TaxKeyword">
    <vt:lpwstr>42;#Enter document keywords|f53c6682-e794-40f2-a9e3-cdb575156b8c</vt:lpwstr>
  </property>
  <property fmtid="{D5CDD505-2E9C-101B-9397-08002B2CF9AE}" pid="10" name="_dlc_DocIdItemGuid">
    <vt:lpwstr>9f6aa062-3aab-4f71-a3ea-6138fd0b133c</vt:lpwstr>
  </property>
</Properties>
</file>