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68" r:id="rId1"/>
    <p:sldMasterId id="2147483675" r:id="rId2"/>
  </p:sldMasterIdLst>
  <p:notesMasterIdLst>
    <p:notesMasterId r:id="rId26"/>
  </p:notesMasterIdLst>
  <p:sldIdLst>
    <p:sldId id="282" r:id="rId3"/>
    <p:sldId id="272" r:id="rId4"/>
    <p:sldId id="284" r:id="rId5"/>
    <p:sldId id="285" r:id="rId6"/>
    <p:sldId id="286" r:id="rId7"/>
    <p:sldId id="287" r:id="rId8"/>
    <p:sldId id="290" r:id="rId9"/>
    <p:sldId id="295" r:id="rId10"/>
    <p:sldId id="291" r:id="rId11"/>
    <p:sldId id="292" r:id="rId12"/>
    <p:sldId id="293" r:id="rId13"/>
    <p:sldId id="294" r:id="rId14"/>
    <p:sldId id="296" r:id="rId15"/>
    <p:sldId id="297" r:id="rId16"/>
    <p:sldId id="283" r:id="rId17"/>
    <p:sldId id="299" r:id="rId18"/>
    <p:sldId id="307" r:id="rId19"/>
    <p:sldId id="298" r:id="rId20"/>
    <p:sldId id="300" r:id="rId21"/>
    <p:sldId id="304" r:id="rId22"/>
    <p:sldId id="306" r:id="rId23"/>
    <p:sldId id="301" r:id="rId24"/>
    <p:sldId id="302" r:id="rId25"/>
  </p:sldIdLst>
  <p:sldSz cx="9144000" cy="6858000" type="screen4x3"/>
  <p:notesSz cx="7010400" cy="9223375"/>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982" autoAdjust="0"/>
    <p:restoredTop sz="99136" autoAdjust="0"/>
  </p:normalViewPr>
  <p:slideViewPr>
    <p:cSldViewPr>
      <p:cViewPr varScale="1">
        <p:scale>
          <a:sx n="108" d="100"/>
          <a:sy n="108" d="100"/>
        </p:scale>
        <p:origin x="-348"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0" d="100"/>
          <a:sy n="50" d="100"/>
        </p:scale>
        <p:origin x="-1824" y="-90"/>
      </p:cViewPr>
      <p:guideLst>
        <p:guide orient="horz" pos="2905"/>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commentAuthors" Target="commentAuthors.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37840" cy="461169"/>
          </a:xfrm>
          <a:prstGeom prst="rect">
            <a:avLst/>
          </a:prstGeom>
        </p:spPr>
        <p:txBody>
          <a:bodyPr vert="horz" lIns="92446" tIns="46223" rIns="92446" bIns="46223" rtlCol="0"/>
          <a:lstStyle>
            <a:lvl1pPr algn="l" fontAlgn="auto">
              <a:spcBef>
                <a:spcPts val="0"/>
              </a:spcBef>
              <a:spcAft>
                <a:spcPts val="0"/>
              </a:spcAft>
              <a:defRPr sz="1200">
                <a:latin typeface="+mn-lt"/>
              </a:defRPr>
            </a:lvl1pPr>
          </a:lstStyle>
          <a:p>
            <a:pPr>
              <a:defRPr/>
            </a:pPr>
            <a:endParaRPr lang="en-US" dirty="0"/>
          </a:p>
        </p:txBody>
      </p:sp>
      <p:sp>
        <p:nvSpPr>
          <p:cNvPr id="3" name="Date Placeholder 2"/>
          <p:cNvSpPr>
            <a:spLocks noGrp="1"/>
          </p:cNvSpPr>
          <p:nvPr>
            <p:ph type="dt" idx="1"/>
          </p:nvPr>
        </p:nvSpPr>
        <p:spPr>
          <a:xfrm>
            <a:off x="3970939" y="1"/>
            <a:ext cx="3037840" cy="461169"/>
          </a:xfrm>
          <a:prstGeom prst="rect">
            <a:avLst/>
          </a:prstGeom>
        </p:spPr>
        <p:txBody>
          <a:bodyPr vert="horz" lIns="92446" tIns="46223" rIns="92446" bIns="46223" rtlCol="0"/>
          <a:lstStyle>
            <a:lvl1pPr algn="r" fontAlgn="auto">
              <a:spcBef>
                <a:spcPts val="0"/>
              </a:spcBef>
              <a:spcAft>
                <a:spcPts val="0"/>
              </a:spcAft>
              <a:defRPr sz="1200">
                <a:latin typeface="+mn-lt"/>
              </a:defRPr>
            </a:lvl1pPr>
          </a:lstStyle>
          <a:p>
            <a:pPr>
              <a:defRPr/>
            </a:pPr>
            <a:fld id="{FD287C55-4FFE-4D35-9F6F-74AA41ECB1BE}" type="datetimeFigureOut">
              <a:rPr lang="en-US"/>
              <a:pPr>
                <a:defRPr/>
              </a:pPr>
              <a:t>6/12/2015</a:t>
            </a:fld>
            <a:endParaRPr lang="en-US" dirty="0"/>
          </a:p>
        </p:txBody>
      </p:sp>
      <p:sp>
        <p:nvSpPr>
          <p:cNvPr id="4" name="Slide Image Placeholder 3"/>
          <p:cNvSpPr>
            <a:spLocks noGrp="1" noRot="1" noChangeAspect="1"/>
          </p:cNvSpPr>
          <p:nvPr>
            <p:ph type="sldImg" idx="2"/>
          </p:nvPr>
        </p:nvSpPr>
        <p:spPr>
          <a:xfrm>
            <a:off x="1200150" y="692150"/>
            <a:ext cx="4611688" cy="3457575"/>
          </a:xfrm>
          <a:prstGeom prst="rect">
            <a:avLst/>
          </a:prstGeom>
          <a:noFill/>
          <a:ln w="12700">
            <a:solidFill>
              <a:prstClr val="black"/>
            </a:solidFill>
          </a:ln>
        </p:spPr>
        <p:txBody>
          <a:bodyPr vert="horz" lIns="92446" tIns="46223" rIns="92446" bIns="46223" rtlCol="0" anchor="ctr"/>
          <a:lstStyle/>
          <a:p>
            <a:pPr lvl="0"/>
            <a:endParaRPr lang="en-US" noProof="0" dirty="0" smtClean="0"/>
          </a:p>
        </p:txBody>
      </p:sp>
      <p:sp>
        <p:nvSpPr>
          <p:cNvPr id="5" name="Notes Placeholder 4"/>
          <p:cNvSpPr>
            <a:spLocks noGrp="1"/>
          </p:cNvSpPr>
          <p:nvPr>
            <p:ph type="body" sz="quarter" idx="3"/>
          </p:nvPr>
        </p:nvSpPr>
        <p:spPr>
          <a:xfrm>
            <a:off x="701040" y="4381103"/>
            <a:ext cx="5608320" cy="4150519"/>
          </a:xfrm>
          <a:prstGeom prst="rect">
            <a:avLst/>
          </a:prstGeom>
        </p:spPr>
        <p:txBody>
          <a:bodyPr vert="horz" lIns="92446" tIns="46223" rIns="92446" bIns="46223"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1" y="8760606"/>
            <a:ext cx="3037840" cy="461169"/>
          </a:xfrm>
          <a:prstGeom prst="rect">
            <a:avLst/>
          </a:prstGeom>
        </p:spPr>
        <p:txBody>
          <a:bodyPr vert="horz" lIns="92446" tIns="46223" rIns="92446" bIns="46223" rtlCol="0" anchor="b"/>
          <a:lstStyle>
            <a:lvl1pPr algn="l" fontAlgn="auto">
              <a:spcBef>
                <a:spcPts val="0"/>
              </a:spcBef>
              <a:spcAft>
                <a:spcPts val="0"/>
              </a:spcAft>
              <a:defRPr sz="1200">
                <a:latin typeface="+mn-lt"/>
              </a:defRPr>
            </a:lvl1pPr>
          </a:lstStyle>
          <a:p>
            <a:pPr>
              <a:defRPr/>
            </a:pPr>
            <a:endParaRPr lang="en-US" dirty="0"/>
          </a:p>
        </p:txBody>
      </p:sp>
      <p:sp>
        <p:nvSpPr>
          <p:cNvPr id="7" name="Slide Number Placeholder 6"/>
          <p:cNvSpPr>
            <a:spLocks noGrp="1"/>
          </p:cNvSpPr>
          <p:nvPr>
            <p:ph type="sldNum" sz="quarter" idx="5"/>
          </p:nvPr>
        </p:nvSpPr>
        <p:spPr>
          <a:xfrm>
            <a:off x="3970939" y="8760606"/>
            <a:ext cx="3037840" cy="461169"/>
          </a:xfrm>
          <a:prstGeom prst="rect">
            <a:avLst/>
          </a:prstGeom>
        </p:spPr>
        <p:txBody>
          <a:bodyPr vert="horz" lIns="92446" tIns="46223" rIns="92446" bIns="46223" rtlCol="0" anchor="b"/>
          <a:lstStyle>
            <a:lvl1pPr algn="r" fontAlgn="auto">
              <a:spcBef>
                <a:spcPts val="0"/>
              </a:spcBef>
              <a:spcAft>
                <a:spcPts val="0"/>
              </a:spcAft>
              <a:defRPr sz="1200">
                <a:latin typeface="+mn-lt"/>
              </a:defRPr>
            </a:lvl1pPr>
          </a:lstStyle>
          <a:p>
            <a:pPr>
              <a:defRPr/>
            </a:pPr>
            <a:fld id="{159A4629-6003-4D6E-857A-FF0B9303AD1E}" type="slidenum">
              <a:rPr lang="en-US"/>
              <a:pPr>
                <a:defRPr/>
              </a:pPr>
              <a:t>‹#›</a:t>
            </a:fld>
            <a:endParaRPr lang="en-US" dirty="0"/>
          </a:p>
        </p:txBody>
      </p:sp>
    </p:spTree>
    <p:extLst>
      <p:ext uri="{BB962C8B-B14F-4D97-AF65-F5344CB8AC3E}">
        <p14:creationId xmlns:p14="http://schemas.microsoft.com/office/powerpoint/2010/main" val="169536465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59A4629-6003-4D6E-857A-FF0B9303AD1E}" type="slidenum">
              <a:rPr lang="en-US" smtClean="0"/>
              <a:pPr>
                <a:defRPr/>
              </a:pPr>
              <a:t>1</a:t>
            </a:fld>
            <a:endParaRPr lang="en-US" dirty="0"/>
          </a:p>
        </p:txBody>
      </p:sp>
    </p:spTree>
    <p:extLst>
      <p:ext uri="{BB962C8B-B14F-4D97-AF65-F5344CB8AC3E}">
        <p14:creationId xmlns:p14="http://schemas.microsoft.com/office/powerpoint/2010/main" val="37282683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159A4629-6003-4D6E-857A-FF0B9303AD1E}" type="slidenum">
              <a:rPr lang="en-US" smtClean="0"/>
              <a:pPr>
                <a:defRPr/>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159A4629-6003-4D6E-857A-FF0B9303AD1E}" type="slidenum">
              <a:rPr lang="en-US" smtClean="0"/>
              <a:pPr>
                <a:defRPr/>
              </a:pPr>
              <a:t>15</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159A4629-6003-4D6E-857A-FF0B9303AD1E}" type="slidenum">
              <a:rPr lang="en-US" smtClean="0"/>
              <a:pPr>
                <a:defRPr/>
              </a:pPr>
              <a:t>16</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159A4629-6003-4D6E-857A-FF0B9303AD1E}" type="slidenum">
              <a:rPr lang="en-US" smtClean="0"/>
              <a:pPr>
                <a:defRPr/>
              </a:pPr>
              <a:t>17</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159A4629-6003-4D6E-857A-FF0B9303AD1E}" type="slidenum">
              <a:rPr lang="en-US" smtClean="0"/>
              <a:pPr>
                <a:defRPr/>
              </a:pPr>
              <a:t>18</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159A4629-6003-4D6E-857A-FF0B9303AD1E}" type="slidenum">
              <a:rPr lang="en-US" smtClean="0"/>
              <a:pPr>
                <a:defRPr/>
              </a:pPr>
              <a:t>19</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159A4629-6003-4D6E-857A-FF0B9303AD1E}" type="slidenum">
              <a:rPr lang="en-US" smtClean="0"/>
              <a:pPr>
                <a:defRPr/>
              </a:pPr>
              <a:t>22</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159A4629-6003-4D6E-857A-FF0B9303AD1E}" type="slidenum">
              <a:rPr lang="en-US" smtClean="0"/>
              <a:pPr>
                <a:defRPr/>
              </a:pPr>
              <a:t>23</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124200"/>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4602144"/>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0" y="6492875"/>
            <a:ext cx="2133600" cy="365125"/>
          </a:xfrm>
        </p:spPr>
        <p:txBody>
          <a:bodyPr/>
          <a:lstStyle/>
          <a:p>
            <a:fld id="{806CCE22-2D24-4A53-B94E-7D30568BB363}" type="datetime1">
              <a:rPr lang="en-US" smtClean="0"/>
              <a:t>6/12/2015</a:t>
            </a:fld>
            <a:endParaRPr lang="en-US" dirty="0"/>
          </a:p>
        </p:txBody>
      </p:sp>
      <p:sp>
        <p:nvSpPr>
          <p:cNvPr id="5" name="Footer Placeholder 4"/>
          <p:cNvSpPr>
            <a:spLocks noGrp="1"/>
          </p:cNvSpPr>
          <p:nvPr>
            <p:ph type="ftr" sz="quarter" idx="11"/>
          </p:nvPr>
        </p:nvSpPr>
        <p:spPr/>
        <p:txBody>
          <a:bodyPr/>
          <a:lstStyle/>
          <a:p>
            <a:r>
              <a:rPr lang="it-IT" smtClean="0"/>
              <a:t>Working Draft, Pre-Decisional, Deliberative Document</a:t>
            </a:r>
            <a:endParaRPr lang="en-US" dirty="0"/>
          </a:p>
        </p:txBody>
      </p:sp>
      <p:sp>
        <p:nvSpPr>
          <p:cNvPr id="6" name="Slide Number Placeholder 5"/>
          <p:cNvSpPr>
            <a:spLocks noGrp="1"/>
          </p:cNvSpPr>
          <p:nvPr>
            <p:ph type="sldNum" sz="quarter" idx="12"/>
          </p:nvPr>
        </p:nvSpPr>
        <p:spPr/>
        <p:txBody>
          <a:bodyPr/>
          <a:lstStyle/>
          <a:p>
            <a:fld id="{84878344-ACF8-4BEF-825F-4772DDDDA850}" type="slidenum">
              <a:rPr lang="en-US" smtClean="0"/>
              <a:pPr/>
              <a:t>‹#›</a:t>
            </a:fld>
            <a:endParaRPr lang="en-US" dirty="0"/>
          </a:p>
        </p:txBody>
      </p:sp>
      <p:sp>
        <p:nvSpPr>
          <p:cNvPr id="8" name="Title 1"/>
          <p:cNvSpPr txBox="1">
            <a:spLocks/>
          </p:cNvSpPr>
          <p:nvPr userDrawn="1"/>
        </p:nvSpPr>
        <p:spPr>
          <a:xfrm>
            <a:off x="685800" y="2133600"/>
            <a:ext cx="7772400" cy="10128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Office of Management</a:t>
            </a:r>
            <a:endParaRPr kumimoji="0" lang="en-US" sz="3200" b="1" i="0" u="none" strike="noStrike" kern="1200" cap="none" spc="0" normalizeH="0" baseline="0" noProof="0" dirty="0">
              <a:ln>
                <a:noFill/>
              </a:ln>
              <a:solidFill>
                <a:schemeClr val="tx1"/>
              </a:solidFill>
              <a:effectLst/>
              <a:uLnTx/>
              <a:uFillTx/>
              <a:latin typeface="Arial" pitchFamily="34" charset="0"/>
              <a:ea typeface="+mj-ea"/>
              <a:cs typeface="Arial" pitchFamily="34" charset="0"/>
            </a:endParaRPr>
          </a:p>
        </p:txBody>
      </p:sp>
      <p:pic>
        <p:nvPicPr>
          <p:cNvPr id="9" name="Picture 1" descr="VA Seal - black and white"/>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667125" y="323850"/>
            <a:ext cx="1809750" cy="180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FE79368-7989-46A9-B60D-70349A9589AE}" type="datetimeFigureOut">
              <a:rPr lang="en-US" smtClean="0"/>
              <a:t>6/12/2015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B2201BE-6EED-46A9-BBED-622C8621B25A}" type="slidenum">
              <a:rPr lang="en-US" smtClean="0"/>
              <a:t>‹#›</a:t>
            </a:fld>
            <a:endParaRPr lang="en-US" dirty="0"/>
          </a:p>
        </p:txBody>
      </p:sp>
    </p:spTree>
    <p:extLst>
      <p:ext uri="{BB962C8B-B14F-4D97-AF65-F5344CB8AC3E}">
        <p14:creationId xmlns:p14="http://schemas.microsoft.com/office/powerpoint/2010/main" val="2360234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FE79368-7989-46A9-B60D-70349A9589AE}" type="datetimeFigureOut">
              <a:rPr lang="en-US" smtClean="0"/>
              <a:t>6/12/2015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B2201BE-6EED-46A9-BBED-622C8621B25A}" type="slidenum">
              <a:rPr lang="en-US" smtClean="0"/>
              <a:t>‹#›</a:t>
            </a:fld>
            <a:endParaRPr lang="en-US" dirty="0"/>
          </a:p>
        </p:txBody>
      </p:sp>
    </p:spTree>
    <p:extLst>
      <p:ext uri="{BB962C8B-B14F-4D97-AF65-F5344CB8AC3E}">
        <p14:creationId xmlns:p14="http://schemas.microsoft.com/office/powerpoint/2010/main" val="21776546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FE79368-7989-46A9-B60D-70349A9589AE}" type="datetimeFigureOut">
              <a:rPr lang="en-US" smtClean="0"/>
              <a:t>6/12/2015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B2201BE-6EED-46A9-BBED-622C8621B25A}" type="slidenum">
              <a:rPr lang="en-US" smtClean="0"/>
              <a:t>‹#›</a:t>
            </a:fld>
            <a:endParaRPr lang="en-US" dirty="0"/>
          </a:p>
        </p:txBody>
      </p:sp>
    </p:spTree>
    <p:extLst>
      <p:ext uri="{BB962C8B-B14F-4D97-AF65-F5344CB8AC3E}">
        <p14:creationId xmlns:p14="http://schemas.microsoft.com/office/powerpoint/2010/main" val="41156762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E79368-7989-46A9-B60D-70349A9589AE}" type="datetimeFigureOut">
              <a:rPr lang="en-US" smtClean="0"/>
              <a:t>6/12/2015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B2201BE-6EED-46A9-BBED-622C8621B25A}" type="slidenum">
              <a:rPr lang="en-US" smtClean="0"/>
              <a:t>‹#›</a:t>
            </a:fld>
            <a:endParaRPr lang="en-US" dirty="0"/>
          </a:p>
        </p:txBody>
      </p:sp>
    </p:spTree>
    <p:extLst>
      <p:ext uri="{BB962C8B-B14F-4D97-AF65-F5344CB8AC3E}">
        <p14:creationId xmlns:p14="http://schemas.microsoft.com/office/powerpoint/2010/main" val="6224732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E79368-7989-46A9-B60D-70349A9589AE}" type="datetimeFigureOut">
              <a:rPr lang="en-US" smtClean="0"/>
              <a:t>6/12/2015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B2201BE-6EED-46A9-BBED-622C8621B25A}" type="slidenum">
              <a:rPr lang="en-US" smtClean="0"/>
              <a:t>‹#›</a:t>
            </a:fld>
            <a:endParaRPr lang="en-US" dirty="0"/>
          </a:p>
        </p:txBody>
      </p:sp>
    </p:spTree>
    <p:extLst>
      <p:ext uri="{BB962C8B-B14F-4D97-AF65-F5344CB8AC3E}">
        <p14:creationId xmlns:p14="http://schemas.microsoft.com/office/powerpoint/2010/main" val="33344716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E79368-7989-46A9-B60D-70349A9589AE}" type="datetimeFigureOut">
              <a:rPr lang="en-US" smtClean="0"/>
              <a:t>6/12/2015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B2201BE-6EED-46A9-BBED-622C8621B25A}" type="slidenum">
              <a:rPr lang="en-US" smtClean="0"/>
              <a:t>‹#›</a:t>
            </a:fld>
            <a:endParaRPr lang="en-US" dirty="0"/>
          </a:p>
        </p:txBody>
      </p:sp>
    </p:spTree>
    <p:extLst>
      <p:ext uri="{BB962C8B-B14F-4D97-AF65-F5344CB8AC3E}">
        <p14:creationId xmlns:p14="http://schemas.microsoft.com/office/powerpoint/2010/main" val="40369626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E79368-7989-46A9-B60D-70349A9589AE}" type="datetimeFigureOut">
              <a:rPr lang="en-US" smtClean="0"/>
              <a:t>6/12/2015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B2201BE-6EED-46A9-BBED-622C8621B25A}" type="slidenum">
              <a:rPr lang="en-US" smtClean="0"/>
              <a:t>‹#›</a:t>
            </a:fld>
            <a:endParaRPr lang="en-US" dirty="0"/>
          </a:p>
        </p:txBody>
      </p:sp>
    </p:spTree>
    <p:extLst>
      <p:ext uri="{BB962C8B-B14F-4D97-AF65-F5344CB8AC3E}">
        <p14:creationId xmlns:p14="http://schemas.microsoft.com/office/powerpoint/2010/main" val="7308785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E79368-7989-46A9-B60D-70349A9589AE}" type="datetimeFigureOut">
              <a:rPr lang="en-US" smtClean="0"/>
              <a:t>6/12/2015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B2201BE-6EED-46A9-BBED-622C8621B25A}" type="slidenum">
              <a:rPr lang="en-US" smtClean="0"/>
              <a:t>‹#›</a:t>
            </a:fld>
            <a:endParaRPr lang="en-US" dirty="0"/>
          </a:p>
        </p:txBody>
      </p:sp>
    </p:spTree>
    <p:extLst>
      <p:ext uri="{BB962C8B-B14F-4D97-AF65-F5344CB8AC3E}">
        <p14:creationId xmlns:p14="http://schemas.microsoft.com/office/powerpoint/2010/main" val="3665286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39BFF7B-F2D5-4AF1-8A32-A75B1E1F3046}" type="datetime1">
              <a:rPr lang="en-US" smtClean="0"/>
              <a:t>6/12/2015</a:t>
            </a:fld>
            <a:endParaRPr lang="en-US" dirty="0"/>
          </a:p>
        </p:txBody>
      </p:sp>
      <p:sp>
        <p:nvSpPr>
          <p:cNvPr id="5" name="Footer Placeholder 4"/>
          <p:cNvSpPr>
            <a:spLocks noGrp="1"/>
          </p:cNvSpPr>
          <p:nvPr>
            <p:ph type="ftr" sz="quarter" idx="11"/>
          </p:nvPr>
        </p:nvSpPr>
        <p:spPr/>
        <p:txBody>
          <a:bodyPr/>
          <a:lstStyle>
            <a:lvl1pPr>
              <a:defRPr/>
            </a:lvl1pPr>
          </a:lstStyle>
          <a:p>
            <a:r>
              <a:rPr lang="it-IT" smtClean="0"/>
              <a:t>Working Draft, Pre-Decisional, Deliberative Document</a:t>
            </a:r>
            <a:endParaRPr lang="en-US" dirty="0"/>
          </a:p>
        </p:txBody>
      </p:sp>
      <p:sp>
        <p:nvSpPr>
          <p:cNvPr id="6" name="Slide Number Placeholder 5"/>
          <p:cNvSpPr>
            <a:spLocks noGrp="1"/>
          </p:cNvSpPr>
          <p:nvPr>
            <p:ph type="sldNum" sz="quarter" idx="12"/>
          </p:nvPr>
        </p:nvSpPr>
        <p:spPr/>
        <p:txBody>
          <a:bodyPr/>
          <a:lstStyle/>
          <a:p>
            <a:fld id="{84878344-ACF8-4BEF-825F-4772DDDDA850}" type="slidenum">
              <a:rPr lang="en-US" smtClean="0"/>
              <a:pPr/>
              <a:t>‹#›</a:t>
            </a:fld>
            <a:endParaRPr lang="en-US" dirty="0"/>
          </a:p>
        </p:txBody>
      </p:sp>
      <p:pic>
        <p:nvPicPr>
          <p:cNvPr id="1026" name="Picture 1" descr="VA Seal - black and white"/>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1143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295400" y="0"/>
            <a:ext cx="7239000" cy="1066800"/>
          </a:xfrm>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2pPr>
              <a:defRPr sz="2200"/>
            </a:lvl2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9CAB552-81A2-48D2-884A-1C6D370E53BB}" type="datetime1">
              <a:rPr lang="en-US" smtClean="0"/>
              <a:t>6/12/2015</a:t>
            </a:fld>
            <a:endParaRPr lang="en-US" dirty="0"/>
          </a:p>
        </p:txBody>
      </p:sp>
      <p:sp>
        <p:nvSpPr>
          <p:cNvPr id="5" name="Footer Placeholder 4"/>
          <p:cNvSpPr>
            <a:spLocks noGrp="1"/>
          </p:cNvSpPr>
          <p:nvPr>
            <p:ph type="ftr" sz="quarter" idx="11"/>
          </p:nvPr>
        </p:nvSpPr>
        <p:spPr/>
        <p:txBody>
          <a:bodyPr/>
          <a:lstStyle/>
          <a:p>
            <a:r>
              <a:rPr lang="it-IT" smtClean="0"/>
              <a:t>Working Draft, Pre-Decisional, Deliberative Document</a:t>
            </a:r>
            <a:endParaRPr lang="en-US" dirty="0"/>
          </a:p>
        </p:txBody>
      </p:sp>
      <p:sp>
        <p:nvSpPr>
          <p:cNvPr id="6" name="Slide Number Placeholder 5"/>
          <p:cNvSpPr>
            <a:spLocks noGrp="1"/>
          </p:cNvSpPr>
          <p:nvPr>
            <p:ph type="sldNum" sz="quarter" idx="12"/>
          </p:nvPr>
        </p:nvSpPr>
        <p:spPr/>
        <p:txBody>
          <a:bodyPr/>
          <a:lstStyle/>
          <a:p>
            <a:fld id="{84878344-ACF8-4BEF-825F-4772DDDDA850}"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19200" y="0"/>
            <a:ext cx="7315200" cy="10668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B6592CF-464C-4D0A-9746-121592DC163E}" type="datetime1">
              <a:rPr lang="en-US" smtClean="0"/>
              <a:t>6/12/2015</a:t>
            </a:fld>
            <a:endParaRPr lang="en-US" dirty="0"/>
          </a:p>
        </p:txBody>
      </p:sp>
      <p:sp>
        <p:nvSpPr>
          <p:cNvPr id="8" name="Footer Placeholder 7"/>
          <p:cNvSpPr>
            <a:spLocks noGrp="1"/>
          </p:cNvSpPr>
          <p:nvPr>
            <p:ph type="ftr" sz="quarter" idx="11"/>
          </p:nvPr>
        </p:nvSpPr>
        <p:spPr/>
        <p:txBody>
          <a:bodyPr/>
          <a:lstStyle/>
          <a:p>
            <a:r>
              <a:rPr lang="it-IT" smtClean="0"/>
              <a:t>Working Draft, Pre-Decisional, Deliberative Document</a:t>
            </a:r>
            <a:endParaRPr lang="en-US" dirty="0"/>
          </a:p>
        </p:txBody>
      </p:sp>
      <p:sp>
        <p:nvSpPr>
          <p:cNvPr id="9" name="Slide Number Placeholder 8"/>
          <p:cNvSpPr>
            <a:spLocks noGrp="1"/>
          </p:cNvSpPr>
          <p:nvPr>
            <p:ph type="sldNum" sz="quarter" idx="12"/>
          </p:nvPr>
        </p:nvSpPr>
        <p:spPr/>
        <p:txBody>
          <a:bodyPr/>
          <a:lstStyle/>
          <a:p>
            <a:fld id="{84878344-ACF8-4BEF-825F-4772DDDDA850}"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219200" y="0"/>
            <a:ext cx="7315200" cy="1066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C27DD12-410A-422A-810A-E7AF8B13ADB1}" type="datetime1">
              <a:rPr lang="en-US" smtClean="0"/>
              <a:t>6/12/2015</a:t>
            </a:fld>
            <a:endParaRPr lang="en-US" dirty="0"/>
          </a:p>
        </p:txBody>
      </p:sp>
      <p:sp>
        <p:nvSpPr>
          <p:cNvPr id="4" name="Footer Placeholder 3"/>
          <p:cNvSpPr>
            <a:spLocks noGrp="1"/>
          </p:cNvSpPr>
          <p:nvPr>
            <p:ph type="ftr" sz="quarter" idx="11"/>
          </p:nvPr>
        </p:nvSpPr>
        <p:spPr/>
        <p:txBody>
          <a:bodyPr/>
          <a:lstStyle/>
          <a:p>
            <a:r>
              <a:rPr lang="it-IT" smtClean="0"/>
              <a:t>Working Draft, Pre-Decisional, Deliberative Document</a:t>
            </a:r>
            <a:endParaRPr lang="en-US" dirty="0"/>
          </a:p>
        </p:txBody>
      </p:sp>
      <p:sp>
        <p:nvSpPr>
          <p:cNvPr id="5" name="Slide Number Placeholder 4"/>
          <p:cNvSpPr>
            <a:spLocks noGrp="1"/>
          </p:cNvSpPr>
          <p:nvPr>
            <p:ph type="sldNum" sz="quarter" idx="12"/>
          </p:nvPr>
        </p:nvSpPr>
        <p:spPr/>
        <p:txBody>
          <a:bodyPr/>
          <a:lstStyle/>
          <a:p>
            <a:fld id="{84878344-ACF8-4BEF-825F-4772DDDDA850}"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4F7EA6-2EDB-4D74-BE60-E20CCD4FE5BC}" type="datetime1">
              <a:rPr lang="en-US" smtClean="0"/>
              <a:t>6/12/2015</a:t>
            </a:fld>
            <a:endParaRPr lang="en-US" dirty="0"/>
          </a:p>
        </p:txBody>
      </p:sp>
      <p:sp>
        <p:nvSpPr>
          <p:cNvPr id="4" name="Footer Placeholder 3"/>
          <p:cNvSpPr>
            <a:spLocks noGrp="1"/>
          </p:cNvSpPr>
          <p:nvPr>
            <p:ph type="ftr" sz="quarter" idx="11"/>
          </p:nvPr>
        </p:nvSpPr>
        <p:spPr/>
        <p:txBody>
          <a:bodyPr/>
          <a:lstStyle/>
          <a:p>
            <a:r>
              <a:rPr lang="it-IT" smtClean="0"/>
              <a:t>Working Draft, Pre-Decisional, Deliberative Document</a:t>
            </a:r>
            <a:endParaRPr lang="en-US" dirty="0"/>
          </a:p>
        </p:txBody>
      </p:sp>
      <p:sp>
        <p:nvSpPr>
          <p:cNvPr id="5" name="Slide Number Placeholder 4"/>
          <p:cNvSpPr>
            <a:spLocks noGrp="1"/>
          </p:cNvSpPr>
          <p:nvPr>
            <p:ph type="sldNum" sz="quarter" idx="12"/>
          </p:nvPr>
        </p:nvSpPr>
        <p:spPr/>
        <p:txBody>
          <a:bodyPr/>
          <a:lstStyle/>
          <a:p>
            <a:fld id="{84878344-ACF8-4BEF-825F-4772DDDDA850}" type="slidenum">
              <a:rPr lang="en-US" smtClean="0"/>
              <a:pPr/>
              <a:t>‹#›</a:t>
            </a:fld>
            <a:endParaRPr lang="en-US" dirty="0"/>
          </a:p>
        </p:txBody>
      </p:sp>
    </p:spTree>
    <p:extLst>
      <p:ext uri="{BB962C8B-B14F-4D97-AF65-F5344CB8AC3E}">
        <p14:creationId xmlns:p14="http://schemas.microsoft.com/office/powerpoint/2010/main" val="26152701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FE79368-7989-46A9-B60D-70349A9589AE}" type="datetimeFigureOut">
              <a:rPr lang="en-US" smtClean="0"/>
              <a:t>6/12/2015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B2201BE-6EED-46A9-BBED-622C8621B25A}" type="slidenum">
              <a:rPr lang="en-US" smtClean="0"/>
              <a:t>‹#›</a:t>
            </a:fld>
            <a:endParaRPr lang="en-US" dirty="0"/>
          </a:p>
        </p:txBody>
      </p:sp>
    </p:spTree>
    <p:extLst>
      <p:ext uri="{BB962C8B-B14F-4D97-AF65-F5344CB8AC3E}">
        <p14:creationId xmlns:p14="http://schemas.microsoft.com/office/powerpoint/2010/main" val="31226550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E79368-7989-46A9-B60D-70349A9589AE}" type="datetimeFigureOut">
              <a:rPr lang="en-US" smtClean="0"/>
              <a:t>6/12/2015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B2201BE-6EED-46A9-BBED-622C8621B25A}" type="slidenum">
              <a:rPr lang="en-US" smtClean="0"/>
              <a:t>‹#›</a:t>
            </a:fld>
            <a:endParaRPr lang="en-US" dirty="0"/>
          </a:p>
        </p:txBody>
      </p:sp>
    </p:spTree>
    <p:extLst>
      <p:ext uri="{BB962C8B-B14F-4D97-AF65-F5344CB8AC3E}">
        <p14:creationId xmlns:p14="http://schemas.microsoft.com/office/powerpoint/2010/main" val="6544360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FE79368-7989-46A9-B60D-70349A9589AE}" type="datetimeFigureOut">
              <a:rPr lang="en-US" smtClean="0"/>
              <a:t>6/12/2015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B2201BE-6EED-46A9-BBED-622C8621B25A}" type="slidenum">
              <a:rPr lang="en-US" smtClean="0"/>
              <a:t>‹#›</a:t>
            </a:fld>
            <a:endParaRPr lang="en-US" dirty="0"/>
          </a:p>
        </p:txBody>
      </p:sp>
    </p:spTree>
    <p:extLst>
      <p:ext uri="{BB962C8B-B14F-4D97-AF65-F5344CB8AC3E}">
        <p14:creationId xmlns:p14="http://schemas.microsoft.com/office/powerpoint/2010/main" val="8926541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3" Type="http://schemas.openxmlformats.org/officeDocument/2006/relationships/slideLayout" Target="../slideLayouts/slideLayout9.xml"/><Relationship Id="rId7" Type="http://schemas.openxmlformats.org/officeDocument/2006/relationships/slideLayout" Target="../slideLayouts/slideLayout13.xml"/><Relationship Id="rId12"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slideLayout" Target="../slideLayouts/slideLayout17.xml"/><Relationship Id="rId5" Type="http://schemas.openxmlformats.org/officeDocument/2006/relationships/slideLayout" Target="../slideLayouts/slideLayout11.xml"/><Relationship Id="rId10" Type="http://schemas.openxmlformats.org/officeDocument/2006/relationships/slideLayout" Target="../slideLayouts/slideLayout16.xml"/><Relationship Id="rId4" Type="http://schemas.openxmlformats.org/officeDocument/2006/relationships/slideLayout" Target="../slideLayouts/slideLayout10.xml"/><Relationship Id="rId9"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19200" y="0"/>
            <a:ext cx="7315200" cy="10668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219200"/>
            <a:ext cx="8229600" cy="4906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0" y="6492875"/>
            <a:ext cx="21336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fld id="{F14F7EA6-2EDB-4D74-BE60-E20CCD4FE5BC}" type="datetime1">
              <a:rPr lang="en-US" smtClean="0"/>
              <a:t>6/12/2015</a:t>
            </a:fld>
            <a:endParaRPr lang="en-US" dirty="0"/>
          </a:p>
        </p:txBody>
      </p:sp>
      <p:sp>
        <p:nvSpPr>
          <p:cNvPr id="5" name="Footer Placeholder 4"/>
          <p:cNvSpPr>
            <a:spLocks noGrp="1"/>
          </p:cNvSpPr>
          <p:nvPr>
            <p:ph type="ftr" sz="quarter" idx="3"/>
          </p:nvPr>
        </p:nvSpPr>
        <p:spPr>
          <a:xfrm>
            <a:off x="3140112" y="6492875"/>
            <a:ext cx="2895600" cy="365125"/>
          </a:xfrm>
          <a:prstGeom prst="rect">
            <a:avLst/>
          </a:prstGeom>
        </p:spPr>
        <p:txBody>
          <a:bodyPr vert="horz" lIns="91440" tIns="45720" rIns="91440" bIns="45720" rtlCol="0" anchor="ctr"/>
          <a:lstStyle>
            <a:lvl1pPr algn="ctr">
              <a:defRPr sz="1000">
                <a:solidFill>
                  <a:schemeClr val="tx1">
                    <a:tint val="75000"/>
                  </a:schemeClr>
                </a:solidFill>
              </a:defRPr>
            </a:lvl1pPr>
          </a:lstStyle>
          <a:p>
            <a:r>
              <a:rPr lang="it-IT" smtClean="0"/>
              <a:t>Working Draft, Pre-Decisional, Deliberative Document</a:t>
            </a:r>
            <a:endParaRPr lang="en-US" dirty="0"/>
          </a:p>
        </p:txBody>
      </p:sp>
      <p:sp>
        <p:nvSpPr>
          <p:cNvPr id="6" name="Slide Number Placeholder 5"/>
          <p:cNvSpPr>
            <a:spLocks noGrp="1"/>
          </p:cNvSpPr>
          <p:nvPr>
            <p:ph type="sldNum" sz="quarter" idx="4"/>
          </p:nvPr>
        </p:nvSpPr>
        <p:spPr>
          <a:xfrm>
            <a:off x="7010400" y="6492875"/>
            <a:ext cx="21336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84878344-ACF8-4BEF-825F-4772DDDDA850}" type="slidenum">
              <a:rPr lang="en-US" smtClean="0"/>
              <a:pPr/>
              <a:t>‹#›</a:t>
            </a:fld>
            <a:endParaRPr lang="en-US" dirty="0"/>
          </a:p>
        </p:txBody>
      </p:sp>
      <p:sp>
        <p:nvSpPr>
          <p:cNvPr id="7" name="TextBox 6"/>
          <p:cNvSpPr txBox="1"/>
          <p:nvPr/>
        </p:nvSpPr>
        <p:spPr>
          <a:xfrm rot="5400000">
            <a:off x="5687566" y="3158564"/>
            <a:ext cx="6303264" cy="523220"/>
          </a:xfrm>
          <a:prstGeom prst="rect">
            <a:avLst/>
          </a:prstGeom>
          <a:noFill/>
        </p:spPr>
        <p:txBody>
          <a:bodyPr wrap="none" rtlCol="0">
            <a:spAutoFit/>
          </a:bodyPr>
          <a:lstStyle/>
          <a:p>
            <a:r>
              <a:rPr lang="en-US" sz="2800" dirty="0" smtClean="0">
                <a:solidFill>
                  <a:schemeClr val="bg1">
                    <a:lumMod val="85000"/>
                  </a:schemeClr>
                </a:solidFill>
              </a:rPr>
              <a:t>Working Draft – Internal VA Use Only</a:t>
            </a:r>
            <a:endParaRPr lang="en-US" sz="2800" dirty="0">
              <a:solidFill>
                <a:schemeClr val="bg1">
                  <a:lumMod val="85000"/>
                </a:schemeClr>
              </a:solidFill>
            </a:endParaRPr>
          </a:p>
        </p:txBody>
      </p:sp>
      <p:pic>
        <p:nvPicPr>
          <p:cNvPr id="11" name="Picture 1" descr="VeteransAffairs-Seal.JPG"/>
          <p:cNvPicPr>
            <a:picLocks noChangeAspect="1" noChangeArrowheads="1"/>
          </p:cNvPicPr>
          <p:nvPr userDrawn="1"/>
        </p:nvPicPr>
        <p:blipFill>
          <a:blip r:embed="rId8" cstate="print"/>
          <a:srcRect/>
          <a:stretch>
            <a:fillRect/>
          </a:stretch>
        </p:blipFill>
        <p:spPr bwMode="auto">
          <a:xfrm>
            <a:off x="76200" y="0"/>
            <a:ext cx="1143000" cy="1143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9" r:id="rId1"/>
    <p:sldLayoutId id="2147483671" r:id="rId2"/>
    <p:sldLayoutId id="2147483670" r:id="rId3"/>
    <p:sldLayoutId id="2147483673" r:id="rId4"/>
    <p:sldLayoutId id="2147483674" r:id="rId5"/>
    <p:sldLayoutId id="2147483687" r:id="rId6"/>
  </p:sldLayoutIdLst>
  <p:hf hdr="0"/>
  <p:txStyles>
    <p:titleStyle>
      <a:lvl1pPr algn="ctr" defTabSz="914400" rtl="0" eaLnBrk="1" latinLnBrk="0" hangingPunct="1">
        <a:spcBef>
          <a:spcPct val="0"/>
        </a:spcBef>
        <a:buNone/>
        <a:defRPr sz="3200" b="1" kern="1200">
          <a:solidFill>
            <a:schemeClr val="tx1"/>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E79368-7989-46A9-B60D-70349A9589AE}" type="datetimeFigureOut">
              <a:rPr lang="en-US" smtClean="0"/>
              <a:t>6/12/2015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2201BE-6EED-46A9-BBED-622C8621B25A}" type="slidenum">
              <a:rPr lang="en-US" smtClean="0"/>
              <a:t>‹#›</a:t>
            </a:fld>
            <a:endParaRPr lang="en-US" dirty="0"/>
          </a:p>
        </p:txBody>
      </p:sp>
      <p:cxnSp>
        <p:nvCxnSpPr>
          <p:cNvPr id="7" name="Straight Connector 6"/>
          <p:cNvCxnSpPr/>
          <p:nvPr userDrawn="1"/>
        </p:nvCxnSpPr>
        <p:spPr>
          <a:xfrm>
            <a:off x="152400" y="1219200"/>
            <a:ext cx="8686800" cy="0"/>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533400" y="1295400"/>
            <a:ext cx="8229600" cy="1588"/>
          </a:xfrm>
          <a:prstGeom prst="line">
            <a:avLst/>
          </a:prstGeom>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1630815010"/>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hyperlink" Target="mailto:OISBusinessOffice@va.gov" TargetMode="External"/><Relationship Id="rId2" Type="http://schemas.openxmlformats.org/officeDocument/2006/relationships/notesSlide" Target="../notesSlides/notesSlide9.xml"/><Relationship Id="rId1" Type="http://schemas.openxmlformats.org/officeDocument/2006/relationships/slideLayout" Target="../slideLayouts/slideLayout3.xml"/><Relationship Id="rId4" Type="http://schemas.openxmlformats.org/officeDocument/2006/relationships/hyperlink" Target="http://www.va.gov/oal.business/dbwva.asp"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685800" y="2187575"/>
            <a:ext cx="7772400" cy="1470025"/>
          </a:xfrm>
          <a:prstGeom prst="rect">
            <a:avLst/>
          </a:prstGeom>
        </p:spPr>
        <p:txBody>
          <a:bodyPr vert="horz" lIns="91440" tIns="45720" rIns="91440" bIns="45720" rtlCol="0" anchor="t">
            <a:normAutofit/>
          </a:bodyPr>
          <a:lstStyle>
            <a:lvl1pPr algn="l" defTabSz="914400" rtl="0" eaLnBrk="1" latinLnBrk="0" hangingPunct="1">
              <a:spcBef>
                <a:spcPct val="0"/>
              </a:spcBef>
              <a:buNone/>
              <a:defRPr sz="4000" b="1" kern="1200" cap="all">
                <a:solidFill>
                  <a:schemeClr val="tx1"/>
                </a:solidFill>
                <a:latin typeface="Arial" pitchFamily="34" charset="0"/>
                <a:ea typeface="+mj-ea"/>
                <a:cs typeface="Arial" pitchFamily="34" charset="0"/>
              </a:defRPr>
            </a:lvl1pPr>
          </a:lstStyle>
          <a:p>
            <a:pPr algn="ctr"/>
            <a:r>
              <a:rPr lang="en-US" cap="none" dirty="0" smtClean="0">
                <a:latin typeface="Arial Black" panose="020B0A04020102020204" pitchFamily="34" charset="0"/>
              </a:rPr>
              <a:t>Technology Acquisition Center (TAC)</a:t>
            </a:r>
          </a:p>
        </p:txBody>
      </p:sp>
      <p:sp>
        <p:nvSpPr>
          <p:cNvPr id="3" name="Title 2"/>
          <p:cNvSpPr>
            <a:spLocks noGrp="1"/>
          </p:cNvSpPr>
          <p:nvPr>
            <p:ph type="title"/>
          </p:nvPr>
        </p:nvSpPr>
        <p:spPr>
          <a:xfrm>
            <a:off x="1219200" y="152400"/>
            <a:ext cx="7315200" cy="1066800"/>
          </a:xfrm>
        </p:spPr>
        <p:txBody>
          <a:bodyPr>
            <a:noAutofit/>
          </a:bodyPr>
          <a:lstStyle/>
          <a:p>
            <a:r>
              <a:rPr lang="en-US" sz="2800" dirty="0" smtClean="0">
                <a:latin typeface="Arial Black" panose="020B0A04020102020204" pitchFamily="34" charset="0"/>
              </a:rPr>
              <a:t>Information Technology Advanced Planning Briefing for Industry</a:t>
            </a:r>
            <a:endParaRPr lang="en-US" sz="2800" dirty="0">
              <a:latin typeface="Arial Black" panose="020B0A04020102020204" pitchFamily="34" charset="0"/>
            </a:endParaRPr>
          </a:p>
        </p:txBody>
      </p:sp>
      <p:sp>
        <p:nvSpPr>
          <p:cNvPr id="4" name="Date Placeholder 3"/>
          <p:cNvSpPr>
            <a:spLocks noGrp="1"/>
          </p:cNvSpPr>
          <p:nvPr>
            <p:ph type="dt" sz="half" idx="10"/>
          </p:nvPr>
        </p:nvSpPr>
        <p:spPr/>
        <p:txBody>
          <a:bodyPr/>
          <a:lstStyle/>
          <a:p>
            <a:r>
              <a:rPr lang="en-US" dirty="0" smtClean="0"/>
              <a:t>6/16/2015</a:t>
            </a:r>
            <a:endParaRPr lang="en-US" dirty="0"/>
          </a:p>
        </p:txBody>
      </p:sp>
      <p:sp>
        <p:nvSpPr>
          <p:cNvPr id="2" name="Footer Placeholder 1"/>
          <p:cNvSpPr>
            <a:spLocks noGrp="1"/>
          </p:cNvSpPr>
          <p:nvPr>
            <p:ph type="ftr" sz="quarter" idx="11"/>
          </p:nvPr>
        </p:nvSpPr>
        <p:spPr/>
        <p:txBody>
          <a:bodyPr/>
          <a:lstStyle/>
          <a:p>
            <a:r>
              <a:rPr lang="it-IT" dirty="0"/>
              <a:t>Working Draft, Pre-Decisional, Deliberative Document – Internal VA Use Only</a:t>
            </a:r>
            <a:endParaRPr lang="en-US" dirty="0"/>
          </a:p>
        </p:txBody>
      </p:sp>
      <p:sp>
        <p:nvSpPr>
          <p:cNvPr id="6" name="Slide Number Placeholder 5"/>
          <p:cNvSpPr>
            <a:spLocks noGrp="1"/>
          </p:cNvSpPr>
          <p:nvPr>
            <p:ph type="sldNum" sz="quarter" idx="12"/>
          </p:nvPr>
        </p:nvSpPr>
        <p:spPr/>
        <p:txBody>
          <a:bodyPr/>
          <a:lstStyle/>
          <a:p>
            <a:fld id="{84878344-ACF8-4BEF-825F-4772DDDDA850}" type="slidenum">
              <a:rPr lang="en-US" smtClean="0"/>
              <a:pPr/>
              <a:t>1</a:t>
            </a:fld>
            <a:endParaRPr lang="en-US" dirty="0"/>
          </a:p>
        </p:txBody>
      </p:sp>
      <p:sp>
        <p:nvSpPr>
          <p:cNvPr id="7" name="Title 1"/>
          <p:cNvSpPr txBox="1">
            <a:spLocks/>
          </p:cNvSpPr>
          <p:nvPr/>
        </p:nvSpPr>
        <p:spPr>
          <a:xfrm>
            <a:off x="685800" y="3962400"/>
            <a:ext cx="7772400" cy="1470025"/>
          </a:xfrm>
          <a:prstGeom prst="rect">
            <a:avLst/>
          </a:prstGeom>
        </p:spPr>
        <p:txBody>
          <a:bodyPr vert="horz" lIns="91440" tIns="45720" rIns="91440" bIns="45720" rtlCol="0" anchor="t">
            <a:normAutofit fontScale="70000" lnSpcReduction="20000"/>
          </a:bodyPr>
          <a:lstStyle>
            <a:lvl1pPr algn="l" defTabSz="914400" rtl="0" eaLnBrk="1" latinLnBrk="0" hangingPunct="1">
              <a:spcBef>
                <a:spcPct val="0"/>
              </a:spcBef>
              <a:buNone/>
              <a:defRPr sz="4000" b="1" kern="1200" cap="all">
                <a:solidFill>
                  <a:schemeClr val="tx1"/>
                </a:solidFill>
                <a:latin typeface="Arial" pitchFamily="34" charset="0"/>
                <a:ea typeface="+mj-ea"/>
                <a:cs typeface="Arial" pitchFamily="34" charset="0"/>
              </a:defRPr>
            </a:lvl1pPr>
          </a:lstStyle>
          <a:p>
            <a:pPr algn="ctr"/>
            <a:r>
              <a:rPr lang="en-US" i="1" cap="none" dirty="0" smtClean="0">
                <a:latin typeface="Arial Black" panose="020B0A04020102020204" pitchFamily="34" charset="0"/>
              </a:rPr>
              <a:t>Stanley F. Lowe</a:t>
            </a:r>
          </a:p>
          <a:p>
            <a:pPr algn="ctr"/>
            <a:r>
              <a:rPr lang="en-US" i="1" cap="none" dirty="0" smtClean="0">
                <a:latin typeface="Arial Black" panose="020B0A04020102020204" pitchFamily="34" charset="0"/>
              </a:rPr>
              <a:t>Department of Veterans Affairs Office </a:t>
            </a:r>
            <a:r>
              <a:rPr lang="en-US" i="1" cap="none" dirty="0">
                <a:latin typeface="Arial Black" panose="020B0A04020102020204" pitchFamily="34" charset="0"/>
              </a:rPr>
              <a:t>of </a:t>
            </a:r>
            <a:r>
              <a:rPr lang="en-US" i="1" cap="none" dirty="0" smtClean="0">
                <a:latin typeface="Arial Black" panose="020B0A04020102020204" pitchFamily="34" charset="0"/>
              </a:rPr>
              <a:t>Information Security </a:t>
            </a:r>
            <a:r>
              <a:rPr lang="en-US" i="1" cap="none" dirty="0">
                <a:latin typeface="Arial Black" panose="020B0A04020102020204" pitchFamily="34" charset="0"/>
              </a:rPr>
              <a:t>(OIS)</a:t>
            </a:r>
          </a:p>
          <a:p>
            <a:pPr algn="ctr"/>
            <a:r>
              <a:rPr lang="en-US" i="1" cap="none" dirty="0" smtClean="0">
                <a:latin typeface="Arial Black" panose="020B0A04020102020204" pitchFamily="34" charset="0"/>
              </a:rPr>
              <a:t>June 16, 2015</a:t>
            </a:r>
          </a:p>
        </p:txBody>
      </p:sp>
      <p:cxnSp>
        <p:nvCxnSpPr>
          <p:cNvPr id="8" name="Straight Connector 7"/>
          <p:cNvCxnSpPr/>
          <p:nvPr/>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457200" y="1447800"/>
            <a:ext cx="8229600" cy="1588"/>
          </a:xfrm>
          <a:prstGeom prst="line">
            <a:avLst/>
          </a:prstGeom>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24117440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28600"/>
            <a:ext cx="7239000" cy="1066800"/>
          </a:xfrm>
        </p:spPr>
        <p:txBody>
          <a:bodyPr/>
          <a:lstStyle/>
          <a:p>
            <a:r>
              <a:rPr lang="en-US" altLang="en-US" dirty="0">
                <a:latin typeface="Arial Black" panose="020B0A04020102020204" pitchFamily="34" charset="0"/>
              </a:rPr>
              <a:t>OCS Activities</a:t>
            </a:r>
            <a:endParaRPr lang="en-US" dirty="0">
              <a:latin typeface="Arial Black" panose="020B0A04020102020204" pitchFamily="34" charset="0"/>
            </a:endParaRPr>
          </a:p>
        </p:txBody>
      </p:sp>
      <p:sp>
        <p:nvSpPr>
          <p:cNvPr id="3" name="Content Placeholder 2"/>
          <p:cNvSpPr>
            <a:spLocks noGrp="1"/>
          </p:cNvSpPr>
          <p:nvPr>
            <p:ph idx="1"/>
          </p:nvPr>
        </p:nvSpPr>
        <p:spPr>
          <a:xfrm>
            <a:off x="457200" y="1600200"/>
            <a:ext cx="8229600" cy="4906963"/>
          </a:xfrm>
        </p:spPr>
        <p:txBody>
          <a:bodyPr>
            <a:normAutofit/>
          </a:bodyPr>
          <a:lstStyle/>
          <a:p>
            <a:pPr lvl="0"/>
            <a:r>
              <a:rPr lang="en-US" altLang="en-US" sz="2800" dirty="0">
                <a:solidFill>
                  <a:prstClr val="black"/>
                </a:solidFill>
                <a:latin typeface="Calibri"/>
                <a:cs typeface="+mn-cs"/>
              </a:rPr>
              <a:t>Policy Development/Oversight and Compliance Reporting</a:t>
            </a:r>
          </a:p>
          <a:p>
            <a:pPr lvl="0"/>
            <a:r>
              <a:rPr lang="en-US" altLang="en-US" sz="2800" dirty="0">
                <a:solidFill>
                  <a:prstClr val="black"/>
                </a:solidFill>
                <a:latin typeface="Calibri"/>
                <a:cs typeface="+mn-cs"/>
              </a:rPr>
              <a:t>Continuous Readiness in Information Security Program (CRISP) Supporting Initiatives</a:t>
            </a:r>
          </a:p>
          <a:p>
            <a:pPr lvl="0"/>
            <a:r>
              <a:rPr lang="en-US" altLang="en-US" sz="2800" dirty="0">
                <a:solidFill>
                  <a:prstClr val="black"/>
                </a:solidFill>
                <a:latin typeface="Calibri"/>
                <a:cs typeface="+mn-cs"/>
              </a:rPr>
              <a:t>Assessment/Authorization Program</a:t>
            </a:r>
          </a:p>
          <a:p>
            <a:pPr lvl="0"/>
            <a:r>
              <a:rPr lang="en-US" altLang="en-US" sz="2800" dirty="0">
                <a:solidFill>
                  <a:prstClr val="black"/>
                </a:solidFill>
                <a:latin typeface="Calibri"/>
                <a:cs typeface="+mn-cs"/>
              </a:rPr>
              <a:t>Identity and Access Management Program Support</a:t>
            </a:r>
          </a:p>
          <a:p>
            <a:pPr lvl="0"/>
            <a:r>
              <a:rPr lang="en-US" altLang="en-US" sz="2800" dirty="0">
                <a:solidFill>
                  <a:prstClr val="black"/>
                </a:solidFill>
                <a:latin typeface="Calibri"/>
                <a:cs typeface="+mn-cs"/>
              </a:rPr>
              <a:t>Visibility to Everything (V2E) Related Initiatives</a:t>
            </a:r>
          </a:p>
          <a:p>
            <a:pPr lvl="0"/>
            <a:r>
              <a:rPr lang="en-US" altLang="en-US" sz="2800" dirty="0">
                <a:solidFill>
                  <a:prstClr val="black"/>
                </a:solidFill>
                <a:latin typeface="Calibri"/>
                <a:cs typeface="+mn-cs"/>
              </a:rPr>
              <a:t>Security Architecture and Software Assurance</a:t>
            </a:r>
          </a:p>
          <a:p>
            <a:pPr lvl="0"/>
            <a:endParaRPr lang="en-US" altLang="en-US" sz="3200" dirty="0">
              <a:solidFill>
                <a:prstClr val="black"/>
              </a:solidFill>
              <a:latin typeface="Calibri"/>
              <a:cs typeface="+mn-cs"/>
            </a:endParaRPr>
          </a:p>
        </p:txBody>
      </p:sp>
      <p:sp>
        <p:nvSpPr>
          <p:cNvPr id="4" name="Date Placeholder 3"/>
          <p:cNvSpPr>
            <a:spLocks noGrp="1"/>
          </p:cNvSpPr>
          <p:nvPr>
            <p:ph type="dt" sz="half" idx="10"/>
          </p:nvPr>
        </p:nvSpPr>
        <p:spPr/>
        <p:txBody>
          <a:bodyPr/>
          <a:lstStyle/>
          <a:p>
            <a:r>
              <a:rPr lang="en-US" dirty="0"/>
              <a:t>6/16/2015</a:t>
            </a:r>
          </a:p>
        </p:txBody>
      </p:sp>
      <p:sp>
        <p:nvSpPr>
          <p:cNvPr id="5" name="Footer Placeholder 4"/>
          <p:cNvSpPr>
            <a:spLocks noGrp="1"/>
          </p:cNvSpPr>
          <p:nvPr>
            <p:ph type="ftr" sz="quarter" idx="11"/>
          </p:nvPr>
        </p:nvSpPr>
        <p:spPr/>
        <p:txBody>
          <a:bodyPr/>
          <a:lstStyle/>
          <a:p>
            <a:r>
              <a:rPr lang="it-IT" smtClean="0"/>
              <a:t>Working Draft, Pre-Decisional, Deliberative Document</a:t>
            </a:r>
            <a:endParaRPr lang="en-US" dirty="0"/>
          </a:p>
        </p:txBody>
      </p:sp>
      <p:sp>
        <p:nvSpPr>
          <p:cNvPr id="6" name="Slide Number Placeholder 5"/>
          <p:cNvSpPr>
            <a:spLocks noGrp="1"/>
          </p:cNvSpPr>
          <p:nvPr>
            <p:ph type="sldNum" sz="quarter" idx="12"/>
          </p:nvPr>
        </p:nvSpPr>
        <p:spPr/>
        <p:txBody>
          <a:bodyPr/>
          <a:lstStyle/>
          <a:p>
            <a:fld id="{84878344-ACF8-4BEF-825F-4772DDDDA850}" type="slidenum">
              <a:rPr lang="en-US" smtClean="0"/>
              <a:pPr/>
              <a:t>10</a:t>
            </a:fld>
            <a:endParaRPr lang="en-US" dirty="0"/>
          </a:p>
        </p:txBody>
      </p:sp>
      <p:cxnSp>
        <p:nvCxnSpPr>
          <p:cNvPr id="7" name="Straight Connector 6"/>
          <p:cNvCxnSpPr/>
          <p:nvPr/>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57200" y="1447800"/>
            <a:ext cx="8229600" cy="1588"/>
          </a:xfrm>
          <a:prstGeom prst="line">
            <a:avLst/>
          </a:prstGeom>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14032110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152400"/>
            <a:ext cx="7239000" cy="1066800"/>
          </a:xfrm>
        </p:spPr>
        <p:txBody>
          <a:bodyPr/>
          <a:lstStyle/>
          <a:p>
            <a:r>
              <a:rPr lang="en-US" altLang="en-US" dirty="0" smtClean="0">
                <a:latin typeface="Arial Black" panose="020B0A04020102020204" pitchFamily="34" charset="0"/>
              </a:rPr>
              <a:t>Upcoming FY16 Contract Opportunities-OCS</a:t>
            </a:r>
            <a:endParaRPr lang="en-US" dirty="0">
              <a:latin typeface="Arial Black" panose="020B0A04020102020204" pitchFamily="34" charset="0"/>
            </a:endParaRPr>
          </a:p>
        </p:txBody>
      </p:sp>
      <p:sp>
        <p:nvSpPr>
          <p:cNvPr id="4" name="Date Placeholder 3"/>
          <p:cNvSpPr>
            <a:spLocks noGrp="1"/>
          </p:cNvSpPr>
          <p:nvPr>
            <p:ph type="dt" sz="half" idx="10"/>
          </p:nvPr>
        </p:nvSpPr>
        <p:spPr/>
        <p:txBody>
          <a:bodyPr/>
          <a:lstStyle/>
          <a:p>
            <a:endParaRPr lang="en-US" dirty="0" smtClean="0"/>
          </a:p>
          <a:p>
            <a:r>
              <a:rPr lang="en-US" dirty="0" smtClean="0"/>
              <a:t>6/16/2015</a:t>
            </a:r>
            <a:endParaRPr lang="en-US" dirty="0"/>
          </a:p>
          <a:p>
            <a:endParaRPr lang="en-US" dirty="0"/>
          </a:p>
        </p:txBody>
      </p:sp>
      <p:sp>
        <p:nvSpPr>
          <p:cNvPr id="5" name="Footer Placeholder 4"/>
          <p:cNvSpPr>
            <a:spLocks noGrp="1"/>
          </p:cNvSpPr>
          <p:nvPr>
            <p:ph type="ftr" sz="quarter" idx="11"/>
          </p:nvPr>
        </p:nvSpPr>
        <p:spPr/>
        <p:txBody>
          <a:bodyPr/>
          <a:lstStyle/>
          <a:p>
            <a:r>
              <a:rPr lang="it-IT" smtClean="0"/>
              <a:t>Working Draft, Pre-Decisional, Deliberative Document</a:t>
            </a:r>
            <a:endParaRPr lang="en-US" dirty="0"/>
          </a:p>
        </p:txBody>
      </p:sp>
      <p:sp>
        <p:nvSpPr>
          <p:cNvPr id="6" name="Slide Number Placeholder 5"/>
          <p:cNvSpPr>
            <a:spLocks noGrp="1"/>
          </p:cNvSpPr>
          <p:nvPr>
            <p:ph type="sldNum" sz="quarter" idx="12"/>
          </p:nvPr>
        </p:nvSpPr>
        <p:spPr/>
        <p:txBody>
          <a:bodyPr/>
          <a:lstStyle/>
          <a:p>
            <a:fld id="{84878344-ACF8-4BEF-825F-4772DDDDA850}" type="slidenum">
              <a:rPr lang="en-US" smtClean="0"/>
              <a:pPr/>
              <a:t>11</a:t>
            </a:fld>
            <a:endParaRPr lang="en-US" dirty="0"/>
          </a:p>
        </p:txBody>
      </p:sp>
      <p:cxnSp>
        <p:nvCxnSpPr>
          <p:cNvPr id="7" name="Straight Connector 6"/>
          <p:cNvCxnSpPr/>
          <p:nvPr/>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57200" y="1447800"/>
            <a:ext cx="8229600" cy="1588"/>
          </a:xfrm>
          <a:prstGeom prst="line">
            <a:avLst/>
          </a:prstGeom>
          <a:ln/>
        </p:spPr>
        <p:style>
          <a:lnRef idx="3">
            <a:schemeClr val="accent2"/>
          </a:lnRef>
          <a:fillRef idx="0">
            <a:schemeClr val="accent2"/>
          </a:fillRef>
          <a:effectRef idx="2">
            <a:schemeClr val="accent2"/>
          </a:effectRef>
          <a:fontRef idx="minor">
            <a:schemeClr val="tx1"/>
          </a:fontRef>
        </p:style>
      </p:cxnSp>
      <p:graphicFrame>
        <p:nvGraphicFramePr>
          <p:cNvPr id="9" name="Content Placeholder 8"/>
          <p:cNvGraphicFramePr>
            <a:graphicFrameLocks noGrp="1"/>
          </p:cNvGraphicFramePr>
          <p:nvPr>
            <p:ph idx="1"/>
            <p:extLst>
              <p:ext uri="{D42A27DB-BD31-4B8C-83A1-F6EECF244321}">
                <p14:modId xmlns:p14="http://schemas.microsoft.com/office/powerpoint/2010/main" val="2034159396"/>
              </p:ext>
            </p:extLst>
          </p:nvPr>
        </p:nvGraphicFramePr>
        <p:xfrm>
          <a:off x="419100" y="1584979"/>
          <a:ext cx="8229600" cy="4892021"/>
        </p:xfrm>
        <a:graphic>
          <a:graphicData uri="http://schemas.openxmlformats.org/drawingml/2006/table">
            <a:tbl>
              <a:tblPr>
                <a:tableStyleId>{125E5076-3810-47DD-B79F-674D7AD40C01}</a:tableStyleId>
              </a:tblPr>
              <a:tblGrid>
                <a:gridCol w="3358208"/>
                <a:gridCol w="4871392"/>
              </a:tblGrid>
              <a:tr h="188661">
                <a:tc>
                  <a:txBody>
                    <a:bodyPr/>
                    <a:lstStyle/>
                    <a:p>
                      <a:pPr algn="l" fontAlgn="b"/>
                      <a:r>
                        <a:rPr lang="en-US" sz="1300" u="none" strike="noStrike" dirty="0">
                          <a:effectLst/>
                        </a:rPr>
                        <a:t>Name of Investment</a:t>
                      </a:r>
                      <a:endParaRPr lang="en-US" sz="1300" b="1" i="0" u="none" strike="noStrike" dirty="0">
                        <a:solidFill>
                          <a:srgbClr val="000000"/>
                        </a:solidFill>
                        <a:effectLst/>
                        <a:latin typeface="Calibri"/>
                      </a:endParaRPr>
                    </a:p>
                  </a:txBody>
                  <a:tcPr marL="9525" marR="9525" marT="9525" marB="0" anchor="b">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fontAlgn="b"/>
                      <a:r>
                        <a:rPr lang="en-US" sz="1300" u="none" strike="noStrike" dirty="0">
                          <a:effectLst/>
                        </a:rPr>
                        <a:t>Description</a:t>
                      </a:r>
                      <a:endParaRPr lang="en-US" sz="1300" b="1" i="0" u="none" strike="noStrike" dirty="0">
                        <a:solidFill>
                          <a:srgbClr val="000000"/>
                        </a:solidFill>
                        <a:effectLst/>
                        <a:latin typeface="Calibri"/>
                      </a:endParaRPr>
                    </a:p>
                  </a:txBody>
                  <a:tcPr marL="9525" marR="9525" marT="9525" marB="0" anchor="b">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r>
              <a:tr h="397869">
                <a:tc>
                  <a:txBody>
                    <a:bodyPr/>
                    <a:lstStyle/>
                    <a:p>
                      <a:pPr algn="l" fontAlgn="b"/>
                      <a:r>
                        <a:rPr lang="en-US" sz="1300" b="1" u="none" strike="noStrike" dirty="0">
                          <a:solidFill>
                            <a:sysClr val="windowText" lastClr="000000"/>
                          </a:solidFill>
                          <a:effectLst/>
                        </a:rPr>
                        <a:t>Big Data</a:t>
                      </a:r>
                      <a:endParaRPr lang="en-US" sz="1300" b="1" i="0" u="none" strike="noStrike" dirty="0">
                        <a:solidFill>
                          <a:sysClr val="windowText" lastClr="000000"/>
                        </a:solidFill>
                        <a:effectLst/>
                        <a:latin typeface="Calibri"/>
                      </a:endParaRPr>
                    </a:p>
                  </a:txBody>
                  <a:tcPr marL="9525" marR="9525" marT="9525"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6">
                        <a:lumMod val="20000"/>
                        <a:lumOff val="80000"/>
                      </a:schemeClr>
                    </a:solidFill>
                  </a:tcPr>
                </a:tc>
                <a:tc>
                  <a:txBody>
                    <a:bodyPr/>
                    <a:lstStyle/>
                    <a:p>
                      <a:pPr algn="l" fontAlgn="b"/>
                      <a:r>
                        <a:rPr lang="en-US" sz="1300" b="1" u="none" strike="noStrike" dirty="0">
                          <a:solidFill>
                            <a:sysClr val="windowText" lastClr="000000"/>
                          </a:solidFill>
                          <a:effectLst/>
                        </a:rPr>
                        <a:t>Analyze VA Cyber </a:t>
                      </a:r>
                      <a:r>
                        <a:rPr lang="en-US" sz="1300" b="1" u="none" strike="noStrike" dirty="0" smtClean="0">
                          <a:solidFill>
                            <a:sysClr val="windowText" lastClr="000000"/>
                          </a:solidFill>
                          <a:effectLst/>
                        </a:rPr>
                        <a:t>Security </a:t>
                      </a:r>
                      <a:r>
                        <a:rPr lang="en-US" sz="1300" b="1" u="none" strike="noStrike" dirty="0">
                          <a:solidFill>
                            <a:sysClr val="windowText" lastClr="000000"/>
                          </a:solidFill>
                          <a:effectLst/>
                        </a:rPr>
                        <a:t>data and develop an approach for establishing a VA </a:t>
                      </a:r>
                      <a:r>
                        <a:rPr lang="en-US" sz="1300" b="1" u="none" strike="noStrike" dirty="0" smtClean="0">
                          <a:solidFill>
                            <a:sysClr val="windowText" lastClr="000000"/>
                          </a:solidFill>
                          <a:effectLst/>
                        </a:rPr>
                        <a:t>cyber security “big data” </a:t>
                      </a:r>
                      <a:r>
                        <a:rPr lang="en-US" sz="1300" b="1" u="none" strike="noStrike" dirty="0">
                          <a:solidFill>
                            <a:sysClr val="windowText" lastClr="000000"/>
                          </a:solidFill>
                          <a:effectLst/>
                        </a:rPr>
                        <a:t>program. </a:t>
                      </a:r>
                      <a:endParaRPr lang="en-US" sz="1300" b="1" i="0" u="none" strike="noStrike" dirty="0">
                        <a:solidFill>
                          <a:sysClr val="windowText" lastClr="000000"/>
                        </a:solidFill>
                        <a:effectLst/>
                        <a:latin typeface="Calibri"/>
                      </a:endParaRPr>
                    </a:p>
                  </a:txBody>
                  <a:tcPr marL="9525" marR="9525" marT="9525"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6">
                        <a:lumMod val="20000"/>
                        <a:lumOff val="80000"/>
                      </a:schemeClr>
                    </a:solidFill>
                  </a:tcPr>
                </a:tc>
              </a:tr>
              <a:tr h="1260046">
                <a:tc>
                  <a:txBody>
                    <a:bodyPr/>
                    <a:lstStyle/>
                    <a:p>
                      <a:pPr algn="l" fontAlgn="b"/>
                      <a:r>
                        <a:rPr lang="en-US" sz="1300" b="1" u="none" strike="noStrike" dirty="0">
                          <a:solidFill>
                            <a:sysClr val="windowText" lastClr="000000"/>
                          </a:solidFill>
                          <a:effectLst/>
                        </a:rPr>
                        <a:t>Cyber Security Transformation</a:t>
                      </a:r>
                      <a:endParaRPr lang="en-US" sz="1300" b="1" i="0" u="none" strike="noStrike" dirty="0">
                        <a:solidFill>
                          <a:sysClr val="windowText" lastClr="000000"/>
                        </a:solidFill>
                        <a:effectLst/>
                        <a:latin typeface="Calibri"/>
                      </a:endParaRPr>
                    </a:p>
                  </a:txBody>
                  <a:tcPr marL="9525" marR="9525" marT="9525"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6">
                        <a:lumMod val="20000"/>
                        <a:lumOff val="80000"/>
                      </a:schemeClr>
                    </a:solidFill>
                  </a:tcPr>
                </a:tc>
                <a:tc>
                  <a:txBody>
                    <a:bodyPr/>
                    <a:lstStyle/>
                    <a:p>
                      <a:pPr algn="l" fontAlgn="b"/>
                      <a:r>
                        <a:rPr lang="en-US" sz="1300" b="1" u="none" strike="noStrike" dirty="0" smtClean="0">
                          <a:solidFill>
                            <a:sysClr val="windowText" lastClr="000000"/>
                          </a:solidFill>
                          <a:effectLst/>
                        </a:rPr>
                        <a:t>Address the </a:t>
                      </a:r>
                      <a:r>
                        <a:rPr lang="en-US" sz="1300" b="1" u="none" strike="noStrike" dirty="0">
                          <a:solidFill>
                            <a:sysClr val="windowText" lastClr="000000"/>
                          </a:solidFill>
                          <a:effectLst/>
                        </a:rPr>
                        <a:t>oversight, execution, budgeting, programming, promotion, management and </a:t>
                      </a:r>
                      <a:r>
                        <a:rPr lang="en-US" sz="1300" b="1" u="none" strike="noStrike" dirty="0" smtClean="0">
                          <a:solidFill>
                            <a:sysClr val="windowText" lastClr="000000"/>
                          </a:solidFill>
                          <a:effectLst/>
                        </a:rPr>
                        <a:t>monitoring of cyber security activities across VA regions and facilities. VA’s cyber security program is a comprehensive department-wide initiative supporting VA’s multiple administrations and staff offices in cooperation with Federal Departments and Agencies (i.e., DHS, HHS, DoD).</a:t>
                      </a:r>
                      <a:endParaRPr lang="en-US" sz="1300" b="1" i="0" u="none" strike="noStrike" dirty="0">
                        <a:solidFill>
                          <a:sysClr val="windowText" lastClr="000000"/>
                        </a:solidFill>
                        <a:effectLst/>
                        <a:latin typeface="Calibri"/>
                      </a:endParaRPr>
                    </a:p>
                  </a:txBody>
                  <a:tcPr marL="9525" marR="9525" marT="9525"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6">
                        <a:lumMod val="20000"/>
                        <a:lumOff val="80000"/>
                      </a:schemeClr>
                    </a:solidFill>
                  </a:tcPr>
                </a:tc>
              </a:tr>
              <a:tr h="1081180">
                <a:tc>
                  <a:txBody>
                    <a:bodyPr/>
                    <a:lstStyle/>
                    <a:p>
                      <a:pPr algn="l" fontAlgn="b"/>
                      <a:r>
                        <a:rPr lang="en-US" sz="1300" b="1" u="none" strike="noStrike" dirty="0">
                          <a:solidFill>
                            <a:sysClr val="windowText" lastClr="000000"/>
                          </a:solidFill>
                          <a:effectLst/>
                        </a:rPr>
                        <a:t>End Point Manager (Big Fix) Maintenance</a:t>
                      </a:r>
                      <a:endParaRPr lang="en-US" sz="1300" b="1" i="0" u="none" strike="noStrike" dirty="0">
                        <a:solidFill>
                          <a:sysClr val="windowText" lastClr="000000"/>
                        </a:solidFill>
                        <a:effectLst/>
                        <a:latin typeface="Calibri"/>
                      </a:endParaRPr>
                    </a:p>
                  </a:txBody>
                  <a:tcPr marL="9525" marR="9525" marT="9525"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6">
                        <a:lumMod val="20000"/>
                        <a:lumOff val="80000"/>
                      </a:schemeClr>
                    </a:solidFill>
                  </a:tcPr>
                </a:tc>
                <a:tc>
                  <a:txBody>
                    <a:bodyPr/>
                    <a:lstStyle/>
                    <a:p>
                      <a:pPr algn="l" fontAlgn="b"/>
                      <a:r>
                        <a:rPr lang="en-US" sz="1300" b="1" u="none" strike="noStrike" dirty="0" smtClean="0">
                          <a:solidFill>
                            <a:sysClr val="windowText" lastClr="000000"/>
                          </a:solidFill>
                          <a:effectLst/>
                        </a:rPr>
                        <a:t>Field Office remediation; Information Security Continuous Monitoring (ISCM); premium support for Enterprise Management Foundation (EMF) Federated Data Repository (FDR), with </a:t>
                      </a:r>
                      <a:r>
                        <a:rPr lang="en-US" sz="1300" b="1" u="none" strike="noStrike" dirty="0">
                          <a:solidFill>
                            <a:sysClr val="windowText" lastClr="000000"/>
                          </a:solidFill>
                          <a:effectLst/>
                        </a:rPr>
                        <a:t>dedicated resources and additional product licenses </a:t>
                      </a:r>
                      <a:r>
                        <a:rPr lang="en-US" sz="1300" b="1" u="none" strike="noStrike" dirty="0" smtClean="0">
                          <a:solidFill>
                            <a:sysClr val="windowText" lastClr="000000"/>
                          </a:solidFill>
                          <a:effectLst/>
                        </a:rPr>
                        <a:t>required, </a:t>
                      </a:r>
                      <a:r>
                        <a:rPr lang="en-US" sz="1300" b="1" u="none" strike="noStrike" dirty="0">
                          <a:solidFill>
                            <a:sysClr val="windowText" lastClr="000000"/>
                          </a:solidFill>
                          <a:effectLst/>
                        </a:rPr>
                        <a:t>due to increased utilization of the </a:t>
                      </a:r>
                      <a:r>
                        <a:rPr lang="en-US" sz="1300" b="1" u="none" strike="noStrike" dirty="0" err="1">
                          <a:solidFill>
                            <a:sysClr val="windowText" lastClr="000000"/>
                          </a:solidFill>
                          <a:effectLst/>
                        </a:rPr>
                        <a:t>BigFix</a:t>
                      </a:r>
                      <a:r>
                        <a:rPr lang="en-US" sz="1300" b="1" u="none" strike="noStrike" dirty="0">
                          <a:solidFill>
                            <a:sysClr val="windowText" lastClr="000000"/>
                          </a:solidFill>
                          <a:effectLst/>
                        </a:rPr>
                        <a:t> and </a:t>
                      </a:r>
                      <a:r>
                        <a:rPr lang="en-US" sz="1300" b="1" u="none" strike="noStrike" dirty="0" err="1">
                          <a:solidFill>
                            <a:sysClr val="windowText" lastClr="000000"/>
                          </a:solidFill>
                          <a:effectLst/>
                        </a:rPr>
                        <a:t>Cognos</a:t>
                      </a:r>
                      <a:r>
                        <a:rPr lang="en-US" sz="1300" b="1" u="none" strike="noStrike" dirty="0">
                          <a:solidFill>
                            <a:sysClr val="windowText" lastClr="000000"/>
                          </a:solidFill>
                          <a:effectLst/>
                        </a:rPr>
                        <a:t> platforms integrating into multiple </a:t>
                      </a:r>
                      <a:r>
                        <a:rPr lang="en-US" sz="1300" b="1" u="none" strike="noStrike" dirty="0" smtClean="0">
                          <a:solidFill>
                            <a:sysClr val="windowText" lastClr="000000"/>
                          </a:solidFill>
                          <a:effectLst/>
                        </a:rPr>
                        <a:t>efforts. </a:t>
                      </a:r>
                      <a:endParaRPr lang="en-US" sz="1300" b="1" i="0" u="none" strike="noStrike" dirty="0">
                        <a:solidFill>
                          <a:sysClr val="windowText" lastClr="000000"/>
                        </a:solidFill>
                        <a:effectLst/>
                        <a:latin typeface="Calibri"/>
                      </a:endParaRPr>
                    </a:p>
                  </a:txBody>
                  <a:tcPr marL="9525" marR="9525" marT="9525"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6">
                        <a:lumMod val="20000"/>
                        <a:lumOff val="80000"/>
                      </a:schemeClr>
                    </a:solidFill>
                  </a:tcPr>
                </a:tc>
              </a:tr>
              <a:tr h="1937385">
                <a:tc>
                  <a:txBody>
                    <a:bodyPr/>
                    <a:lstStyle/>
                    <a:p>
                      <a:pPr algn="l" fontAlgn="b"/>
                      <a:r>
                        <a:rPr lang="en-US" sz="1300" b="1" u="none" strike="noStrike">
                          <a:solidFill>
                            <a:sysClr val="windowText" lastClr="000000"/>
                          </a:solidFill>
                          <a:effectLst/>
                        </a:rPr>
                        <a:t>Policy Support</a:t>
                      </a:r>
                      <a:endParaRPr lang="en-US" sz="1300" b="1" i="0" u="none" strike="noStrike">
                        <a:solidFill>
                          <a:sysClr val="windowText" lastClr="000000"/>
                        </a:solidFill>
                        <a:effectLst/>
                        <a:latin typeface="Calibri"/>
                      </a:endParaRPr>
                    </a:p>
                  </a:txBody>
                  <a:tcPr marL="9525" marR="9525" marT="9525"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6">
                        <a:lumMod val="20000"/>
                        <a:lumOff val="80000"/>
                      </a:schemeClr>
                    </a:solidFill>
                  </a:tcPr>
                </a:tc>
                <a:tc>
                  <a:txBody>
                    <a:bodyPr/>
                    <a:lstStyle/>
                    <a:p>
                      <a:pPr algn="l" fontAlgn="b"/>
                      <a:r>
                        <a:rPr lang="en-US" sz="1300" b="1" u="none" strike="noStrike" dirty="0">
                          <a:solidFill>
                            <a:sysClr val="windowText" lastClr="000000"/>
                          </a:solidFill>
                          <a:effectLst/>
                        </a:rPr>
                        <a:t>The contractor shall provide assistance to the </a:t>
                      </a:r>
                      <a:r>
                        <a:rPr lang="en-US" sz="1300" b="1" u="none" strike="noStrike" dirty="0" smtClean="0">
                          <a:solidFill>
                            <a:sysClr val="windowText" lastClr="000000"/>
                          </a:solidFill>
                          <a:effectLst/>
                        </a:rPr>
                        <a:t>OCS and </a:t>
                      </a:r>
                      <a:r>
                        <a:rPr lang="en-US" sz="1300" b="1" u="none" strike="noStrike" dirty="0">
                          <a:solidFill>
                            <a:sysClr val="windowText" lastClr="000000"/>
                          </a:solidFill>
                          <a:effectLst/>
                        </a:rPr>
                        <a:t>Security Technical Management Service (STMS) in revising, reviewing, and interpreting the operational, technical, and management controls required by VA’s information security program. The contractor shall provide support to translate and customize specific </a:t>
                      </a:r>
                      <a:r>
                        <a:rPr lang="en-US" sz="1300" b="1" u="none" strike="noStrike" dirty="0" smtClean="0">
                          <a:solidFill>
                            <a:sysClr val="windowText" lastClr="000000"/>
                          </a:solidFill>
                          <a:effectLst/>
                        </a:rPr>
                        <a:t>requirements related to the Federal </a:t>
                      </a:r>
                      <a:r>
                        <a:rPr lang="en-US" sz="1300" b="1" u="none" strike="noStrike" dirty="0">
                          <a:solidFill>
                            <a:sysClr val="windowText" lastClr="000000"/>
                          </a:solidFill>
                          <a:effectLst/>
                        </a:rPr>
                        <a:t>Information Security Management Act (FISMA), Health Insurance Portability and Accountability Act (HIPAA), E-government Act, Freedom of Information Act (FOIA), Privacy Act, and other requirements for the VA environment.</a:t>
                      </a:r>
                      <a:endParaRPr lang="en-US" sz="1300" b="1" i="0" u="none" strike="noStrike" dirty="0">
                        <a:solidFill>
                          <a:sysClr val="windowText" lastClr="000000"/>
                        </a:solidFill>
                        <a:effectLst/>
                        <a:latin typeface="Calibri"/>
                      </a:endParaRPr>
                    </a:p>
                  </a:txBody>
                  <a:tcPr marL="9525" marR="9525" marT="9525"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6">
                        <a:lumMod val="20000"/>
                        <a:lumOff val="80000"/>
                      </a:schemeClr>
                    </a:solidFill>
                  </a:tcPr>
                </a:tc>
              </a:tr>
            </a:tbl>
          </a:graphicData>
        </a:graphic>
      </p:graphicFrame>
    </p:spTree>
    <p:extLst>
      <p:ext uri="{BB962C8B-B14F-4D97-AF65-F5344CB8AC3E}">
        <p14:creationId xmlns:p14="http://schemas.microsoft.com/office/powerpoint/2010/main" val="33864020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28600"/>
            <a:ext cx="7239000" cy="1066800"/>
          </a:xfrm>
        </p:spPr>
        <p:txBody>
          <a:bodyPr/>
          <a:lstStyle/>
          <a:p>
            <a:r>
              <a:rPr lang="en-US" altLang="en-US" dirty="0">
                <a:latin typeface="Arial Black" panose="020B0A04020102020204" pitchFamily="34" charset="0"/>
              </a:rPr>
              <a:t>Field Security Service (FSS)</a:t>
            </a:r>
            <a:endParaRPr lang="en-US" dirty="0">
              <a:latin typeface="Arial Black" panose="020B0A04020102020204" pitchFamily="34" charset="0"/>
            </a:endParaRPr>
          </a:p>
        </p:txBody>
      </p:sp>
      <p:sp>
        <p:nvSpPr>
          <p:cNvPr id="3" name="Content Placeholder 2"/>
          <p:cNvSpPr>
            <a:spLocks noGrp="1"/>
          </p:cNvSpPr>
          <p:nvPr>
            <p:ph idx="1"/>
          </p:nvPr>
        </p:nvSpPr>
        <p:spPr>
          <a:xfrm>
            <a:off x="457200" y="1600200"/>
            <a:ext cx="8229600" cy="4906963"/>
          </a:xfrm>
        </p:spPr>
        <p:txBody>
          <a:bodyPr>
            <a:normAutofit/>
          </a:bodyPr>
          <a:lstStyle/>
          <a:p>
            <a:pPr lvl="0"/>
            <a:r>
              <a:rPr lang="en-US" sz="2800" dirty="0"/>
              <a:t>Field Security Service (FSS) consists of VA Information Security Officers (ISOs</a:t>
            </a:r>
            <a:r>
              <a:rPr lang="en-US" sz="2800" dirty="0" smtClean="0"/>
              <a:t>)</a:t>
            </a:r>
          </a:p>
          <a:p>
            <a:pPr lvl="0"/>
            <a:r>
              <a:rPr lang="en-US" sz="2800" dirty="0" smtClean="0"/>
              <a:t>FSS </a:t>
            </a:r>
            <a:r>
              <a:rPr lang="en-US" sz="2800" dirty="0"/>
              <a:t>ISOs are the “boots on the ground” security </a:t>
            </a:r>
            <a:r>
              <a:rPr lang="en-US" sz="2800" dirty="0" smtClean="0"/>
              <a:t>professionals - </a:t>
            </a:r>
            <a:r>
              <a:rPr lang="en-US" sz="2800" dirty="0"/>
              <a:t>the face of information security for the </a:t>
            </a:r>
            <a:r>
              <a:rPr lang="en-US" sz="2800" dirty="0" smtClean="0"/>
              <a:t>Department.</a:t>
            </a:r>
            <a:endParaRPr lang="en-US" altLang="en-US" sz="2800" dirty="0">
              <a:solidFill>
                <a:prstClr val="black"/>
              </a:solidFill>
              <a:latin typeface="Calibri"/>
              <a:cs typeface="+mn-cs"/>
            </a:endParaRPr>
          </a:p>
        </p:txBody>
      </p:sp>
      <p:sp>
        <p:nvSpPr>
          <p:cNvPr id="4" name="Date Placeholder 3"/>
          <p:cNvSpPr>
            <a:spLocks noGrp="1"/>
          </p:cNvSpPr>
          <p:nvPr>
            <p:ph type="dt" sz="half" idx="10"/>
          </p:nvPr>
        </p:nvSpPr>
        <p:spPr/>
        <p:txBody>
          <a:bodyPr/>
          <a:lstStyle/>
          <a:p>
            <a:endParaRPr lang="en-US" dirty="0" smtClean="0"/>
          </a:p>
          <a:p>
            <a:r>
              <a:rPr lang="en-US" dirty="0" smtClean="0"/>
              <a:t>6/16/2015</a:t>
            </a:r>
            <a:endParaRPr lang="en-US" dirty="0"/>
          </a:p>
          <a:p>
            <a:endParaRPr lang="en-US" dirty="0"/>
          </a:p>
        </p:txBody>
      </p:sp>
      <p:sp>
        <p:nvSpPr>
          <p:cNvPr id="5" name="Footer Placeholder 4"/>
          <p:cNvSpPr>
            <a:spLocks noGrp="1"/>
          </p:cNvSpPr>
          <p:nvPr>
            <p:ph type="ftr" sz="quarter" idx="11"/>
          </p:nvPr>
        </p:nvSpPr>
        <p:spPr/>
        <p:txBody>
          <a:bodyPr/>
          <a:lstStyle/>
          <a:p>
            <a:r>
              <a:rPr lang="it-IT" smtClean="0"/>
              <a:t>Working Draft, Pre-Decisional, Deliberative Document</a:t>
            </a:r>
            <a:endParaRPr lang="en-US" dirty="0"/>
          </a:p>
        </p:txBody>
      </p:sp>
      <p:sp>
        <p:nvSpPr>
          <p:cNvPr id="6" name="Slide Number Placeholder 5"/>
          <p:cNvSpPr>
            <a:spLocks noGrp="1"/>
          </p:cNvSpPr>
          <p:nvPr>
            <p:ph type="sldNum" sz="quarter" idx="12"/>
          </p:nvPr>
        </p:nvSpPr>
        <p:spPr/>
        <p:txBody>
          <a:bodyPr/>
          <a:lstStyle/>
          <a:p>
            <a:fld id="{84878344-ACF8-4BEF-825F-4772DDDDA850}" type="slidenum">
              <a:rPr lang="en-US" smtClean="0"/>
              <a:pPr/>
              <a:t>12</a:t>
            </a:fld>
            <a:endParaRPr lang="en-US" dirty="0"/>
          </a:p>
        </p:txBody>
      </p:sp>
      <p:cxnSp>
        <p:nvCxnSpPr>
          <p:cNvPr id="7" name="Straight Connector 6"/>
          <p:cNvCxnSpPr/>
          <p:nvPr/>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57200" y="1447800"/>
            <a:ext cx="8229600" cy="1588"/>
          </a:xfrm>
          <a:prstGeom prst="line">
            <a:avLst/>
          </a:prstGeom>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41682507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28600"/>
            <a:ext cx="7239000" cy="1066800"/>
          </a:xfrm>
        </p:spPr>
        <p:txBody>
          <a:bodyPr/>
          <a:lstStyle/>
          <a:p>
            <a:r>
              <a:rPr lang="en-US" altLang="en-US" dirty="0" smtClean="0">
                <a:latin typeface="Arial Black" panose="020B0A04020102020204" pitchFamily="34" charset="0"/>
              </a:rPr>
              <a:t>FSS Activities</a:t>
            </a:r>
            <a:endParaRPr lang="en-US" dirty="0">
              <a:latin typeface="Arial Black" panose="020B0A04020102020204" pitchFamily="34" charset="0"/>
            </a:endParaRPr>
          </a:p>
        </p:txBody>
      </p:sp>
      <p:sp>
        <p:nvSpPr>
          <p:cNvPr id="3" name="Content Placeholder 2"/>
          <p:cNvSpPr>
            <a:spLocks noGrp="1"/>
          </p:cNvSpPr>
          <p:nvPr>
            <p:ph idx="1"/>
          </p:nvPr>
        </p:nvSpPr>
        <p:spPr>
          <a:xfrm>
            <a:off x="457200" y="1600200"/>
            <a:ext cx="8229600" cy="4906963"/>
          </a:xfrm>
        </p:spPr>
        <p:txBody>
          <a:bodyPr>
            <a:normAutofit/>
          </a:bodyPr>
          <a:lstStyle/>
          <a:p>
            <a:r>
              <a:rPr lang="en-US" altLang="en-US" sz="2800" dirty="0"/>
              <a:t>Manages VA-wide field based Information Security Officers (ISOs)</a:t>
            </a:r>
          </a:p>
          <a:p>
            <a:r>
              <a:rPr lang="en-US" altLang="en-US" sz="2800" dirty="0"/>
              <a:t>Continuous Readiness in Information Security Program (CRISP) Compliance - Ensures the security and compliance of all VA information systems</a:t>
            </a:r>
          </a:p>
          <a:p>
            <a:r>
              <a:rPr lang="en-US" altLang="en-US" sz="2800" dirty="0"/>
              <a:t>Medical Device Protection Program - Ensures medical devices used at VA medical centers are safeguarded against cyber security threats</a:t>
            </a:r>
          </a:p>
          <a:p>
            <a:pPr lvl="0"/>
            <a:endParaRPr lang="en-US" altLang="en-US" sz="2800" dirty="0">
              <a:solidFill>
                <a:prstClr val="black"/>
              </a:solidFill>
              <a:latin typeface="Calibri"/>
              <a:cs typeface="+mn-cs"/>
            </a:endParaRPr>
          </a:p>
        </p:txBody>
      </p:sp>
      <p:sp>
        <p:nvSpPr>
          <p:cNvPr id="4" name="Date Placeholder 3"/>
          <p:cNvSpPr>
            <a:spLocks noGrp="1"/>
          </p:cNvSpPr>
          <p:nvPr>
            <p:ph type="dt" sz="half" idx="10"/>
          </p:nvPr>
        </p:nvSpPr>
        <p:spPr/>
        <p:txBody>
          <a:bodyPr/>
          <a:lstStyle/>
          <a:p>
            <a:endParaRPr lang="en-US" dirty="0" smtClean="0"/>
          </a:p>
          <a:p>
            <a:r>
              <a:rPr lang="en-US" dirty="0" smtClean="0"/>
              <a:t>6/16/2015</a:t>
            </a:r>
            <a:endParaRPr lang="en-US" dirty="0"/>
          </a:p>
          <a:p>
            <a:endParaRPr lang="en-US" dirty="0"/>
          </a:p>
        </p:txBody>
      </p:sp>
      <p:sp>
        <p:nvSpPr>
          <p:cNvPr id="5" name="Footer Placeholder 4"/>
          <p:cNvSpPr>
            <a:spLocks noGrp="1"/>
          </p:cNvSpPr>
          <p:nvPr>
            <p:ph type="ftr" sz="quarter" idx="11"/>
          </p:nvPr>
        </p:nvSpPr>
        <p:spPr/>
        <p:txBody>
          <a:bodyPr/>
          <a:lstStyle/>
          <a:p>
            <a:r>
              <a:rPr lang="it-IT" smtClean="0"/>
              <a:t>Working Draft, Pre-Decisional, Deliberative Document</a:t>
            </a:r>
            <a:endParaRPr lang="en-US" dirty="0"/>
          </a:p>
        </p:txBody>
      </p:sp>
      <p:sp>
        <p:nvSpPr>
          <p:cNvPr id="6" name="Slide Number Placeholder 5"/>
          <p:cNvSpPr>
            <a:spLocks noGrp="1"/>
          </p:cNvSpPr>
          <p:nvPr>
            <p:ph type="sldNum" sz="quarter" idx="12"/>
          </p:nvPr>
        </p:nvSpPr>
        <p:spPr/>
        <p:txBody>
          <a:bodyPr/>
          <a:lstStyle/>
          <a:p>
            <a:fld id="{84878344-ACF8-4BEF-825F-4772DDDDA850}" type="slidenum">
              <a:rPr lang="en-US" smtClean="0"/>
              <a:pPr/>
              <a:t>13</a:t>
            </a:fld>
            <a:endParaRPr lang="en-US" dirty="0"/>
          </a:p>
        </p:txBody>
      </p:sp>
      <p:cxnSp>
        <p:nvCxnSpPr>
          <p:cNvPr id="7" name="Straight Connector 6"/>
          <p:cNvCxnSpPr/>
          <p:nvPr/>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57200" y="1447800"/>
            <a:ext cx="8229600" cy="1588"/>
          </a:xfrm>
          <a:prstGeom prst="line">
            <a:avLst/>
          </a:prstGeom>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14770146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28600"/>
            <a:ext cx="7239000" cy="1066800"/>
          </a:xfrm>
        </p:spPr>
        <p:txBody>
          <a:bodyPr/>
          <a:lstStyle/>
          <a:p>
            <a:r>
              <a:rPr lang="en-US" altLang="en-US" dirty="0" smtClean="0">
                <a:latin typeface="Arial Black" panose="020B0A04020102020204" pitchFamily="34" charset="0"/>
              </a:rPr>
              <a:t>Upcoming FY16 Contract Opportunities-FSS</a:t>
            </a:r>
            <a:endParaRPr lang="en-US" dirty="0">
              <a:latin typeface="Arial Black" panose="020B0A04020102020204" pitchFamily="34" charset="0"/>
            </a:endParaRPr>
          </a:p>
        </p:txBody>
      </p:sp>
      <p:sp>
        <p:nvSpPr>
          <p:cNvPr id="4" name="Date Placeholder 3"/>
          <p:cNvSpPr>
            <a:spLocks noGrp="1"/>
          </p:cNvSpPr>
          <p:nvPr>
            <p:ph type="dt" sz="half" idx="10"/>
          </p:nvPr>
        </p:nvSpPr>
        <p:spPr/>
        <p:txBody>
          <a:bodyPr/>
          <a:lstStyle/>
          <a:p>
            <a:endParaRPr lang="en-US" dirty="0" smtClean="0"/>
          </a:p>
          <a:p>
            <a:r>
              <a:rPr lang="en-US" dirty="0" smtClean="0"/>
              <a:t>6/16/2015</a:t>
            </a:r>
            <a:endParaRPr lang="en-US" dirty="0"/>
          </a:p>
          <a:p>
            <a:endParaRPr lang="en-US" dirty="0"/>
          </a:p>
        </p:txBody>
      </p:sp>
      <p:sp>
        <p:nvSpPr>
          <p:cNvPr id="5" name="Footer Placeholder 4"/>
          <p:cNvSpPr>
            <a:spLocks noGrp="1"/>
          </p:cNvSpPr>
          <p:nvPr>
            <p:ph type="ftr" sz="quarter" idx="11"/>
          </p:nvPr>
        </p:nvSpPr>
        <p:spPr/>
        <p:txBody>
          <a:bodyPr/>
          <a:lstStyle/>
          <a:p>
            <a:r>
              <a:rPr lang="it-IT" smtClean="0"/>
              <a:t>Working Draft, Pre-Decisional, Deliberative Document</a:t>
            </a:r>
            <a:endParaRPr lang="en-US" dirty="0"/>
          </a:p>
        </p:txBody>
      </p:sp>
      <p:sp>
        <p:nvSpPr>
          <p:cNvPr id="6" name="Slide Number Placeholder 5"/>
          <p:cNvSpPr>
            <a:spLocks noGrp="1"/>
          </p:cNvSpPr>
          <p:nvPr>
            <p:ph type="sldNum" sz="quarter" idx="12"/>
          </p:nvPr>
        </p:nvSpPr>
        <p:spPr/>
        <p:txBody>
          <a:bodyPr/>
          <a:lstStyle/>
          <a:p>
            <a:fld id="{84878344-ACF8-4BEF-825F-4772DDDDA850}" type="slidenum">
              <a:rPr lang="en-US" smtClean="0"/>
              <a:pPr/>
              <a:t>14</a:t>
            </a:fld>
            <a:endParaRPr lang="en-US" dirty="0"/>
          </a:p>
        </p:txBody>
      </p:sp>
      <p:cxnSp>
        <p:nvCxnSpPr>
          <p:cNvPr id="7" name="Straight Connector 6"/>
          <p:cNvCxnSpPr/>
          <p:nvPr/>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57200" y="1447800"/>
            <a:ext cx="8229600" cy="1588"/>
          </a:xfrm>
          <a:prstGeom prst="line">
            <a:avLst/>
          </a:prstGeom>
          <a:ln/>
        </p:spPr>
        <p:style>
          <a:lnRef idx="3">
            <a:schemeClr val="accent2"/>
          </a:lnRef>
          <a:fillRef idx="0">
            <a:schemeClr val="accent2"/>
          </a:fillRef>
          <a:effectRef idx="2">
            <a:schemeClr val="accent2"/>
          </a:effectRef>
          <a:fontRef idx="minor">
            <a:schemeClr val="tx1"/>
          </a:fontRef>
        </p:style>
      </p:cxnSp>
      <p:graphicFrame>
        <p:nvGraphicFramePr>
          <p:cNvPr id="10" name="Content Placeholder 9"/>
          <p:cNvGraphicFramePr>
            <a:graphicFrameLocks noGrp="1"/>
          </p:cNvGraphicFramePr>
          <p:nvPr>
            <p:ph idx="1"/>
            <p:extLst>
              <p:ext uri="{D42A27DB-BD31-4B8C-83A1-F6EECF244321}">
                <p14:modId xmlns:p14="http://schemas.microsoft.com/office/powerpoint/2010/main" val="3599616317"/>
              </p:ext>
            </p:extLst>
          </p:nvPr>
        </p:nvGraphicFramePr>
        <p:xfrm>
          <a:off x="635000" y="1613535"/>
          <a:ext cx="7874000" cy="1390650"/>
        </p:xfrm>
        <a:graphic>
          <a:graphicData uri="http://schemas.openxmlformats.org/drawingml/2006/table">
            <a:tbl>
              <a:tblPr>
                <a:tableStyleId>{125E5076-3810-47DD-B79F-674D7AD40C01}</a:tableStyleId>
              </a:tblPr>
              <a:tblGrid>
                <a:gridCol w="3213100"/>
                <a:gridCol w="4660900"/>
              </a:tblGrid>
              <a:tr h="152400">
                <a:tc>
                  <a:txBody>
                    <a:bodyPr/>
                    <a:lstStyle/>
                    <a:p>
                      <a:pPr algn="l" fontAlgn="b"/>
                      <a:r>
                        <a:rPr lang="en-US" sz="1800" b="1" u="none" strike="noStrike" dirty="0">
                          <a:effectLst/>
                        </a:rPr>
                        <a:t>Name of Investment</a:t>
                      </a:r>
                      <a:endParaRPr lang="en-US" sz="1800" b="1" i="0" u="none" strike="noStrike" dirty="0">
                        <a:solidFill>
                          <a:srgbClr val="000000"/>
                        </a:solidFill>
                        <a:effectLst/>
                        <a:latin typeface="Calibri"/>
                      </a:endParaRPr>
                    </a:p>
                  </a:txBody>
                  <a:tcPr marL="9525" marR="9525" marT="9525" marB="0" anchor="b">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800" b="1" u="none" strike="noStrike" dirty="0">
                          <a:effectLst/>
                        </a:rPr>
                        <a:t>Description</a:t>
                      </a:r>
                      <a:endParaRPr lang="en-US" sz="1800" b="1" i="0" u="none" strike="noStrike" dirty="0">
                        <a:solidFill>
                          <a:srgbClr val="000000"/>
                        </a:solidFill>
                        <a:effectLst/>
                        <a:latin typeface="Calibri"/>
                      </a:endParaRPr>
                    </a:p>
                  </a:txBody>
                  <a:tcPr marL="9525" marR="9525" marT="9525" marB="0" anchor="b">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r>
              <a:tr h="571500">
                <a:tc>
                  <a:txBody>
                    <a:bodyPr/>
                    <a:lstStyle/>
                    <a:p>
                      <a:pPr algn="l" fontAlgn="b"/>
                      <a:r>
                        <a:rPr lang="en-US" sz="1800" b="1" u="none" strike="noStrike" dirty="0">
                          <a:solidFill>
                            <a:sysClr val="windowText" lastClr="000000"/>
                          </a:solidFill>
                          <a:effectLst/>
                        </a:rPr>
                        <a:t>FSS Program Management Support</a:t>
                      </a:r>
                      <a:endParaRPr lang="en-US" sz="1800" b="1" i="0" u="none" strike="noStrike" dirty="0">
                        <a:solidFill>
                          <a:sysClr val="windowText" lastClr="000000"/>
                        </a:solidFill>
                        <a:effectLst/>
                        <a:latin typeface="Calibri"/>
                      </a:endParaRPr>
                    </a:p>
                  </a:txBody>
                  <a:tcPr marL="9525" marR="9525" marT="9525"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l" fontAlgn="b"/>
                      <a:r>
                        <a:rPr lang="en-US" sz="1800" b="1" u="none" strike="noStrike" dirty="0">
                          <a:solidFill>
                            <a:sysClr val="windowText" lastClr="000000"/>
                          </a:solidFill>
                          <a:effectLst/>
                        </a:rPr>
                        <a:t>FSS requires project management </a:t>
                      </a:r>
                      <a:r>
                        <a:rPr lang="en-US" sz="1800" b="1" u="none" strike="noStrike" dirty="0" smtClean="0">
                          <a:solidFill>
                            <a:sysClr val="windowText" lastClr="000000"/>
                          </a:solidFill>
                          <a:effectLst/>
                        </a:rPr>
                        <a:t>expertise </a:t>
                      </a:r>
                      <a:r>
                        <a:rPr lang="en-US" sz="1800" b="1" u="none" strike="noStrike" dirty="0">
                          <a:solidFill>
                            <a:sysClr val="windowText" lastClr="000000"/>
                          </a:solidFill>
                          <a:effectLst/>
                        </a:rPr>
                        <a:t>at the national and regional level.  This expertise is critical to meeting the goals of OIS, CRISP, and remediating the VA </a:t>
                      </a:r>
                      <a:r>
                        <a:rPr lang="en-US" sz="1800" b="1" u="none" strike="noStrike" dirty="0" smtClean="0">
                          <a:solidFill>
                            <a:sysClr val="windowText" lastClr="000000"/>
                          </a:solidFill>
                          <a:effectLst/>
                        </a:rPr>
                        <a:t>OI&amp;T material weakness.</a:t>
                      </a:r>
                      <a:endParaRPr lang="en-US" sz="1800" b="1" i="0" u="none" strike="noStrike" dirty="0">
                        <a:solidFill>
                          <a:sysClr val="windowText" lastClr="000000"/>
                        </a:solidFill>
                        <a:effectLst/>
                        <a:latin typeface="Calibri"/>
                      </a:endParaRPr>
                    </a:p>
                  </a:txBody>
                  <a:tcPr marL="9525" marR="9525" marT="9525"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r>
            </a:tbl>
          </a:graphicData>
        </a:graphic>
      </p:graphicFrame>
    </p:spTree>
    <p:extLst>
      <p:ext uri="{BB962C8B-B14F-4D97-AF65-F5344CB8AC3E}">
        <p14:creationId xmlns:p14="http://schemas.microsoft.com/office/powerpoint/2010/main" val="6127891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Date Placeholder 40"/>
          <p:cNvSpPr>
            <a:spLocks noGrp="1"/>
          </p:cNvSpPr>
          <p:nvPr>
            <p:ph type="dt" sz="half" idx="10"/>
          </p:nvPr>
        </p:nvSpPr>
        <p:spPr/>
        <p:txBody>
          <a:bodyPr/>
          <a:lstStyle/>
          <a:p>
            <a:endParaRPr lang="en-US" dirty="0" smtClean="0"/>
          </a:p>
          <a:p>
            <a:r>
              <a:rPr lang="en-US" dirty="0" smtClean="0"/>
              <a:t>6/16/2015</a:t>
            </a:r>
            <a:endParaRPr lang="en-US" dirty="0"/>
          </a:p>
          <a:p>
            <a:endParaRPr lang="en-US" dirty="0"/>
          </a:p>
        </p:txBody>
      </p:sp>
      <p:sp>
        <p:nvSpPr>
          <p:cNvPr id="42" name="Slide Number Placeholder 41"/>
          <p:cNvSpPr>
            <a:spLocks noGrp="1"/>
          </p:cNvSpPr>
          <p:nvPr>
            <p:ph type="sldNum" sz="quarter" idx="12"/>
          </p:nvPr>
        </p:nvSpPr>
        <p:spPr/>
        <p:txBody>
          <a:bodyPr/>
          <a:lstStyle/>
          <a:p>
            <a:fld id="{84878344-ACF8-4BEF-825F-4772DDDDA850}" type="slidenum">
              <a:rPr lang="en-US" smtClean="0"/>
              <a:pPr/>
              <a:t>15</a:t>
            </a:fld>
            <a:endParaRPr lang="en-US" dirty="0"/>
          </a:p>
        </p:txBody>
      </p:sp>
      <p:sp>
        <p:nvSpPr>
          <p:cNvPr id="2" name="Footer Placeholder 1"/>
          <p:cNvSpPr>
            <a:spLocks noGrp="1"/>
          </p:cNvSpPr>
          <p:nvPr>
            <p:ph type="ftr" sz="quarter" idx="11"/>
          </p:nvPr>
        </p:nvSpPr>
        <p:spPr/>
        <p:txBody>
          <a:bodyPr/>
          <a:lstStyle/>
          <a:p>
            <a:r>
              <a:rPr lang="it-IT" dirty="0"/>
              <a:t>Working Draft, Pre-Decisional, Deliberative Document – Internal VA Use Only</a:t>
            </a:r>
            <a:endParaRPr lang="en-US" dirty="0"/>
          </a:p>
        </p:txBody>
      </p:sp>
      <p:sp>
        <p:nvSpPr>
          <p:cNvPr id="3" name="Content Placeholder 2"/>
          <p:cNvSpPr>
            <a:spLocks noGrp="1"/>
          </p:cNvSpPr>
          <p:nvPr>
            <p:ph idx="1"/>
          </p:nvPr>
        </p:nvSpPr>
        <p:spPr>
          <a:xfrm>
            <a:off x="457200" y="1676400"/>
            <a:ext cx="8458200" cy="4572000"/>
          </a:xfrm>
        </p:spPr>
        <p:txBody>
          <a:bodyPr>
            <a:normAutofit/>
          </a:bodyPr>
          <a:lstStyle/>
          <a:p>
            <a:r>
              <a:rPr lang="en-US" sz="2800" dirty="0">
                <a:latin typeface="+mn-lt"/>
              </a:rPr>
              <a:t>W</a:t>
            </a:r>
            <a:r>
              <a:rPr lang="en-US" sz="2800" dirty="0" smtClean="0">
                <a:latin typeface="+mn-lt"/>
              </a:rPr>
              <a:t>orks </a:t>
            </a:r>
            <a:r>
              <a:rPr lang="en-US" sz="2800" dirty="0">
                <a:latin typeface="+mn-lt"/>
              </a:rPr>
              <a:t>across OIS to integrate privacy </a:t>
            </a:r>
            <a:r>
              <a:rPr lang="en-US" sz="2800" dirty="0" smtClean="0">
                <a:latin typeface="+mn-lt"/>
              </a:rPr>
              <a:t>considerations and </a:t>
            </a:r>
            <a:r>
              <a:rPr lang="en-US" sz="2800" dirty="0">
                <a:latin typeface="+mn-lt"/>
              </a:rPr>
              <a:t>requests for information, manage official records, and ensure that the confidentiality, integrity, and availability of VA sensitive information and information systems are </a:t>
            </a:r>
            <a:r>
              <a:rPr lang="en-US" sz="2800" dirty="0" smtClean="0">
                <a:latin typeface="+mn-lt"/>
              </a:rPr>
              <a:t>protected  </a:t>
            </a:r>
            <a:endParaRPr lang="en-US" sz="2800" dirty="0">
              <a:latin typeface="+mn-lt"/>
            </a:endParaRPr>
          </a:p>
        </p:txBody>
      </p:sp>
      <p:sp>
        <p:nvSpPr>
          <p:cNvPr id="4" name="Title 3"/>
          <p:cNvSpPr>
            <a:spLocks noGrp="1"/>
          </p:cNvSpPr>
          <p:nvPr>
            <p:ph type="title"/>
          </p:nvPr>
        </p:nvSpPr>
        <p:spPr>
          <a:xfrm>
            <a:off x="1219200" y="152400"/>
            <a:ext cx="7239000" cy="1066800"/>
          </a:xfrm>
        </p:spPr>
        <p:txBody>
          <a:bodyPr>
            <a:normAutofit fontScale="90000"/>
          </a:bodyPr>
          <a:lstStyle/>
          <a:p>
            <a:r>
              <a:rPr lang="en-US" sz="3600" dirty="0" smtClean="0">
                <a:latin typeface="Arial Black" panose="020B0A04020102020204" pitchFamily="34" charset="0"/>
              </a:rPr>
              <a:t>Office Of Privacy and Records Management (OPRM)</a:t>
            </a:r>
            <a:endParaRPr lang="en-US" sz="3600" dirty="0">
              <a:latin typeface="Arial Black" panose="020B0A04020102020204" pitchFamily="34" charset="0"/>
            </a:endParaRPr>
          </a:p>
        </p:txBody>
      </p:sp>
      <p:cxnSp>
        <p:nvCxnSpPr>
          <p:cNvPr id="7" name="Straight Connector 6"/>
          <p:cNvCxnSpPr/>
          <p:nvPr/>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57200" y="1447800"/>
            <a:ext cx="8229600" cy="1588"/>
          </a:xfrm>
          <a:prstGeom prst="line">
            <a:avLst/>
          </a:prstGeom>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19645650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Date Placeholder 40"/>
          <p:cNvSpPr>
            <a:spLocks noGrp="1"/>
          </p:cNvSpPr>
          <p:nvPr>
            <p:ph type="dt" sz="half" idx="10"/>
          </p:nvPr>
        </p:nvSpPr>
        <p:spPr/>
        <p:txBody>
          <a:bodyPr/>
          <a:lstStyle/>
          <a:p>
            <a:endParaRPr lang="en-US" dirty="0" smtClean="0"/>
          </a:p>
          <a:p>
            <a:r>
              <a:rPr lang="en-US" dirty="0" smtClean="0"/>
              <a:t>6/16/2015</a:t>
            </a:r>
            <a:endParaRPr lang="en-US" dirty="0"/>
          </a:p>
          <a:p>
            <a:endParaRPr lang="en-US" dirty="0"/>
          </a:p>
        </p:txBody>
      </p:sp>
      <p:sp>
        <p:nvSpPr>
          <p:cNvPr id="42" name="Slide Number Placeholder 41"/>
          <p:cNvSpPr>
            <a:spLocks noGrp="1"/>
          </p:cNvSpPr>
          <p:nvPr>
            <p:ph type="sldNum" sz="quarter" idx="12"/>
          </p:nvPr>
        </p:nvSpPr>
        <p:spPr/>
        <p:txBody>
          <a:bodyPr/>
          <a:lstStyle/>
          <a:p>
            <a:fld id="{84878344-ACF8-4BEF-825F-4772DDDDA850}" type="slidenum">
              <a:rPr lang="en-US" smtClean="0"/>
              <a:pPr/>
              <a:t>16</a:t>
            </a:fld>
            <a:endParaRPr lang="en-US" dirty="0"/>
          </a:p>
        </p:txBody>
      </p:sp>
      <p:sp>
        <p:nvSpPr>
          <p:cNvPr id="2" name="Footer Placeholder 1"/>
          <p:cNvSpPr>
            <a:spLocks noGrp="1"/>
          </p:cNvSpPr>
          <p:nvPr>
            <p:ph type="ftr" sz="quarter" idx="11"/>
          </p:nvPr>
        </p:nvSpPr>
        <p:spPr/>
        <p:txBody>
          <a:bodyPr/>
          <a:lstStyle/>
          <a:p>
            <a:r>
              <a:rPr lang="it-IT" dirty="0"/>
              <a:t>Working Draft, Pre-Decisional, Deliberative Document – Internal VA Use Only</a:t>
            </a:r>
            <a:endParaRPr lang="en-US" dirty="0"/>
          </a:p>
        </p:txBody>
      </p:sp>
      <p:sp>
        <p:nvSpPr>
          <p:cNvPr id="3" name="Content Placeholder 2"/>
          <p:cNvSpPr>
            <a:spLocks noGrp="1"/>
          </p:cNvSpPr>
          <p:nvPr>
            <p:ph idx="1"/>
          </p:nvPr>
        </p:nvSpPr>
        <p:spPr>
          <a:xfrm>
            <a:off x="457200" y="1676400"/>
            <a:ext cx="8458200" cy="4572000"/>
          </a:xfrm>
        </p:spPr>
        <p:txBody>
          <a:bodyPr>
            <a:normAutofit/>
          </a:bodyPr>
          <a:lstStyle/>
          <a:p>
            <a:pPr>
              <a:buFont typeface="Arial" charset="0"/>
              <a:buChar char="•"/>
              <a:defRPr/>
            </a:pPr>
            <a:r>
              <a:rPr lang="en-US" dirty="0"/>
              <a:t>Freedom of Information Act (FOIA) </a:t>
            </a:r>
          </a:p>
          <a:p>
            <a:pPr>
              <a:buFont typeface="Arial" charset="0"/>
              <a:buChar char="•"/>
              <a:defRPr/>
            </a:pPr>
            <a:r>
              <a:rPr lang="en-US" dirty="0"/>
              <a:t>Records Management</a:t>
            </a:r>
          </a:p>
          <a:p>
            <a:pPr lvl="1">
              <a:defRPr/>
            </a:pPr>
            <a:r>
              <a:rPr lang="en-US" sz="2400" dirty="0"/>
              <a:t>Release of Names and Addresses (RONA) </a:t>
            </a:r>
          </a:p>
          <a:p>
            <a:pPr lvl="1">
              <a:defRPr/>
            </a:pPr>
            <a:r>
              <a:rPr lang="en-US" sz="2400" dirty="0"/>
              <a:t>Controlled Unclassified Information (CUI)</a:t>
            </a:r>
          </a:p>
          <a:p>
            <a:pPr lvl="1">
              <a:defRPr/>
            </a:pPr>
            <a:r>
              <a:rPr lang="en-US" sz="2400" dirty="0"/>
              <a:t>Electronic Recordkeeping Initiatives</a:t>
            </a:r>
          </a:p>
          <a:p>
            <a:pPr>
              <a:buFont typeface="Arial" charset="0"/>
              <a:buChar char="•"/>
              <a:defRPr/>
            </a:pPr>
            <a:r>
              <a:rPr lang="en-US" dirty="0" smtClean="0"/>
              <a:t>Social Security Number </a:t>
            </a:r>
            <a:r>
              <a:rPr lang="en-US" dirty="0"/>
              <a:t>Reduction and Elimination</a:t>
            </a:r>
          </a:p>
          <a:p>
            <a:pPr>
              <a:buFont typeface="Arial" charset="0"/>
              <a:buChar char="•"/>
              <a:defRPr/>
            </a:pPr>
            <a:r>
              <a:rPr lang="en-US" dirty="0"/>
              <a:t>Privacy and Security Events Tracking System (PSETS)</a:t>
            </a:r>
          </a:p>
          <a:p>
            <a:pPr>
              <a:buFont typeface="Arial" charset="0"/>
              <a:buChar char="•"/>
              <a:defRPr/>
            </a:pPr>
            <a:r>
              <a:rPr lang="en-US" dirty="0"/>
              <a:t>Policy and Training Development Efforts</a:t>
            </a:r>
          </a:p>
          <a:p>
            <a:pPr>
              <a:buFont typeface="Arial" charset="0"/>
              <a:buChar char="•"/>
              <a:defRPr/>
            </a:pPr>
            <a:r>
              <a:rPr lang="en-US" dirty="0"/>
              <a:t>Privacy Impact Assessments (PIA)</a:t>
            </a:r>
          </a:p>
          <a:p>
            <a:pPr>
              <a:buFont typeface="Arial" charset="0"/>
              <a:buChar char="•"/>
              <a:defRPr/>
            </a:pPr>
            <a:r>
              <a:rPr lang="en-US" dirty="0"/>
              <a:t>Identity Theft Prevention and Detection</a:t>
            </a:r>
          </a:p>
          <a:p>
            <a:endParaRPr lang="en-US" sz="3200" dirty="0">
              <a:latin typeface="+mn-lt"/>
            </a:endParaRPr>
          </a:p>
        </p:txBody>
      </p:sp>
      <p:sp>
        <p:nvSpPr>
          <p:cNvPr id="4" name="Title 3"/>
          <p:cNvSpPr>
            <a:spLocks noGrp="1"/>
          </p:cNvSpPr>
          <p:nvPr>
            <p:ph type="title"/>
          </p:nvPr>
        </p:nvSpPr>
        <p:spPr>
          <a:xfrm>
            <a:off x="1219200" y="152400"/>
            <a:ext cx="7239000" cy="1066800"/>
          </a:xfrm>
        </p:spPr>
        <p:txBody>
          <a:bodyPr>
            <a:normAutofit/>
          </a:bodyPr>
          <a:lstStyle/>
          <a:p>
            <a:r>
              <a:rPr lang="en-US" sz="3600" dirty="0" smtClean="0">
                <a:latin typeface="Arial Black" panose="020B0A04020102020204" pitchFamily="34" charset="0"/>
              </a:rPr>
              <a:t>OPRM Activities</a:t>
            </a:r>
            <a:endParaRPr lang="en-US" sz="3600" i="1" dirty="0"/>
          </a:p>
        </p:txBody>
      </p:sp>
      <p:cxnSp>
        <p:nvCxnSpPr>
          <p:cNvPr id="7" name="Straight Connector 6"/>
          <p:cNvCxnSpPr/>
          <p:nvPr/>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57200" y="1447800"/>
            <a:ext cx="8229600" cy="1588"/>
          </a:xfrm>
          <a:prstGeom prst="line">
            <a:avLst/>
          </a:prstGeom>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37903516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Date Placeholder 40"/>
          <p:cNvSpPr>
            <a:spLocks noGrp="1"/>
          </p:cNvSpPr>
          <p:nvPr>
            <p:ph type="dt" sz="half" idx="10"/>
          </p:nvPr>
        </p:nvSpPr>
        <p:spPr/>
        <p:txBody>
          <a:bodyPr/>
          <a:lstStyle/>
          <a:p>
            <a:endParaRPr lang="en-US" dirty="0" smtClean="0"/>
          </a:p>
          <a:p>
            <a:r>
              <a:rPr lang="en-US" dirty="0" smtClean="0"/>
              <a:t>6/16/2015</a:t>
            </a:r>
            <a:endParaRPr lang="en-US" dirty="0"/>
          </a:p>
          <a:p>
            <a:endParaRPr lang="en-US" dirty="0"/>
          </a:p>
        </p:txBody>
      </p:sp>
      <p:sp>
        <p:nvSpPr>
          <p:cNvPr id="42" name="Slide Number Placeholder 41"/>
          <p:cNvSpPr>
            <a:spLocks noGrp="1"/>
          </p:cNvSpPr>
          <p:nvPr>
            <p:ph type="sldNum" sz="quarter" idx="12"/>
          </p:nvPr>
        </p:nvSpPr>
        <p:spPr/>
        <p:txBody>
          <a:bodyPr/>
          <a:lstStyle/>
          <a:p>
            <a:fld id="{84878344-ACF8-4BEF-825F-4772DDDDA850}" type="slidenum">
              <a:rPr lang="en-US" smtClean="0"/>
              <a:pPr/>
              <a:t>17</a:t>
            </a:fld>
            <a:endParaRPr lang="en-US" dirty="0"/>
          </a:p>
        </p:txBody>
      </p:sp>
      <p:sp>
        <p:nvSpPr>
          <p:cNvPr id="2" name="Footer Placeholder 1"/>
          <p:cNvSpPr>
            <a:spLocks noGrp="1"/>
          </p:cNvSpPr>
          <p:nvPr>
            <p:ph type="ftr" sz="quarter" idx="11"/>
          </p:nvPr>
        </p:nvSpPr>
        <p:spPr/>
        <p:txBody>
          <a:bodyPr/>
          <a:lstStyle/>
          <a:p>
            <a:r>
              <a:rPr lang="it-IT" dirty="0"/>
              <a:t>Working Draft, Pre-Decisional, Deliberative Document – Internal VA Use Only</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395789240"/>
              </p:ext>
            </p:extLst>
          </p:nvPr>
        </p:nvGraphicFramePr>
        <p:xfrm>
          <a:off x="596900" y="1676400"/>
          <a:ext cx="7874000" cy="2762250"/>
        </p:xfrm>
        <a:graphic>
          <a:graphicData uri="http://schemas.openxmlformats.org/drawingml/2006/table">
            <a:tbl>
              <a:tblPr>
                <a:tableStyleId>{125E5076-3810-47DD-B79F-674D7AD40C01}</a:tableStyleId>
              </a:tblPr>
              <a:tblGrid>
                <a:gridCol w="3213100"/>
                <a:gridCol w="4660900"/>
              </a:tblGrid>
              <a:tr h="228600">
                <a:tc>
                  <a:txBody>
                    <a:bodyPr/>
                    <a:lstStyle/>
                    <a:p>
                      <a:pPr algn="l" fontAlgn="b"/>
                      <a:r>
                        <a:rPr lang="en-US" sz="1800" b="1" u="none" strike="noStrike" dirty="0">
                          <a:effectLst/>
                        </a:rPr>
                        <a:t>Name of Investment</a:t>
                      </a:r>
                      <a:endParaRPr lang="en-US" sz="1800" b="1" i="0" u="none" strike="noStrike" dirty="0">
                        <a:solidFill>
                          <a:srgbClr val="000000"/>
                        </a:solidFill>
                        <a:effectLst/>
                        <a:latin typeface="Calibri"/>
                      </a:endParaRPr>
                    </a:p>
                  </a:txBody>
                  <a:tcPr marL="9525" marR="9525" marT="9525" marB="0" anchor="b">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fontAlgn="b"/>
                      <a:r>
                        <a:rPr lang="en-US" sz="1800" b="1" u="none" strike="noStrike" dirty="0">
                          <a:effectLst/>
                        </a:rPr>
                        <a:t>Description</a:t>
                      </a:r>
                      <a:endParaRPr lang="en-US" sz="1800" b="1" i="0" u="none" strike="noStrike" dirty="0">
                        <a:solidFill>
                          <a:srgbClr val="000000"/>
                        </a:solidFill>
                        <a:effectLst/>
                        <a:latin typeface="Calibri"/>
                      </a:endParaRPr>
                    </a:p>
                  </a:txBody>
                  <a:tcPr marL="9525" marR="9525" marT="9525" marB="0" anchor="b">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r>
              <a:tr h="1143000">
                <a:tc>
                  <a:txBody>
                    <a:bodyPr/>
                    <a:lstStyle/>
                    <a:p>
                      <a:pPr algn="l" fontAlgn="b"/>
                      <a:r>
                        <a:rPr lang="en-US" sz="1800" b="1" u="none" strike="noStrike" dirty="0">
                          <a:solidFill>
                            <a:sysClr val="windowText" lastClr="000000"/>
                          </a:solidFill>
                          <a:effectLst/>
                        </a:rPr>
                        <a:t>Privacy Security Events Tracking</a:t>
                      </a:r>
                      <a:endParaRPr lang="en-US" sz="1800" b="1" i="0" u="none" strike="noStrike" dirty="0">
                        <a:solidFill>
                          <a:sysClr val="windowText" lastClr="000000"/>
                        </a:solidFill>
                        <a:effectLst/>
                        <a:latin typeface="Calibri"/>
                      </a:endParaRPr>
                    </a:p>
                  </a:txBody>
                  <a:tcPr marL="9525" marR="9525" marT="9525"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6">
                        <a:lumMod val="20000"/>
                        <a:lumOff val="80000"/>
                      </a:schemeClr>
                    </a:solidFill>
                  </a:tcPr>
                </a:tc>
                <a:tc>
                  <a:txBody>
                    <a:bodyPr/>
                    <a:lstStyle/>
                    <a:p>
                      <a:pPr algn="l" fontAlgn="b"/>
                      <a:r>
                        <a:rPr lang="en-US" sz="1800" b="1" u="none" strike="noStrike" dirty="0">
                          <a:solidFill>
                            <a:sysClr val="windowText" lastClr="000000"/>
                          </a:solidFill>
                          <a:effectLst/>
                        </a:rPr>
                        <a:t>Privacy and Security Event Tracking System (PSETS) is used to record all privacy-related complaints and privacy/security incidents across </a:t>
                      </a:r>
                      <a:r>
                        <a:rPr lang="en-US" sz="1800" b="1" u="none" strike="noStrike" dirty="0" smtClean="0">
                          <a:solidFill>
                            <a:sysClr val="windowText" lastClr="000000"/>
                          </a:solidFill>
                          <a:effectLst/>
                        </a:rPr>
                        <a:t>VA</a:t>
                      </a:r>
                      <a:r>
                        <a:rPr lang="en-US" sz="1800" b="1" u="none" strike="noStrike" dirty="0">
                          <a:solidFill>
                            <a:sysClr val="windowText" lastClr="000000"/>
                          </a:solidFill>
                          <a:effectLst/>
                        </a:rPr>
                        <a:t>. Privacy and Security event tracking is a component of the Department of Veterans Affairs (VA) Privacy Program, mandated in VA Directive 6502, VA Enterprise Privacy Program, and administered by the VA Office of Privacy and Records Management, Privacy Service. </a:t>
                      </a:r>
                      <a:endParaRPr lang="en-US" sz="1800" b="1" i="0" u="none" strike="noStrike" dirty="0">
                        <a:solidFill>
                          <a:sysClr val="windowText" lastClr="000000"/>
                        </a:solidFill>
                        <a:effectLst/>
                        <a:latin typeface="Calibri"/>
                      </a:endParaRPr>
                    </a:p>
                  </a:txBody>
                  <a:tcPr marL="9525" marR="9525" marT="9525"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6">
                        <a:lumMod val="20000"/>
                        <a:lumOff val="80000"/>
                      </a:schemeClr>
                    </a:solidFill>
                  </a:tcPr>
                </a:tc>
              </a:tr>
            </a:tbl>
          </a:graphicData>
        </a:graphic>
      </p:graphicFrame>
      <p:sp>
        <p:nvSpPr>
          <p:cNvPr id="4" name="Title 3"/>
          <p:cNvSpPr>
            <a:spLocks noGrp="1"/>
          </p:cNvSpPr>
          <p:nvPr>
            <p:ph type="title"/>
          </p:nvPr>
        </p:nvSpPr>
        <p:spPr>
          <a:xfrm>
            <a:off x="1219200" y="152400"/>
            <a:ext cx="7239000" cy="1066800"/>
          </a:xfrm>
        </p:spPr>
        <p:txBody>
          <a:bodyPr>
            <a:normAutofit fontScale="90000"/>
          </a:bodyPr>
          <a:lstStyle/>
          <a:p>
            <a:r>
              <a:rPr lang="en-US" altLang="en-US" sz="3600" dirty="0">
                <a:latin typeface="Arial Black" panose="020B0A04020102020204" pitchFamily="34" charset="0"/>
              </a:rPr>
              <a:t>Upcoming FY16 Contract Opportunities-OPRM</a:t>
            </a:r>
            <a:endParaRPr lang="en-US" sz="3600" i="1" dirty="0"/>
          </a:p>
        </p:txBody>
      </p:sp>
      <p:cxnSp>
        <p:nvCxnSpPr>
          <p:cNvPr id="7" name="Straight Connector 6"/>
          <p:cNvCxnSpPr/>
          <p:nvPr/>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57200" y="1447800"/>
            <a:ext cx="8229600" cy="1588"/>
          </a:xfrm>
          <a:prstGeom prst="line">
            <a:avLst/>
          </a:prstGeom>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305190496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Date Placeholder 40"/>
          <p:cNvSpPr>
            <a:spLocks noGrp="1"/>
          </p:cNvSpPr>
          <p:nvPr>
            <p:ph type="dt" sz="half" idx="10"/>
          </p:nvPr>
        </p:nvSpPr>
        <p:spPr/>
        <p:txBody>
          <a:bodyPr/>
          <a:lstStyle/>
          <a:p>
            <a:r>
              <a:rPr lang="en-US" dirty="0"/>
              <a:t>6/16/2015</a:t>
            </a:r>
          </a:p>
        </p:txBody>
      </p:sp>
      <p:sp>
        <p:nvSpPr>
          <p:cNvPr id="42" name="Slide Number Placeholder 41"/>
          <p:cNvSpPr>
            <a:spLocks noGrp="1"/>
          </p:cNvSpPr>
          <p:nvPr>
            <p:ph type="sldNum" sz="quarter" idx="12"/>
          </p:nvPr>
        </p:nvSpPr>
        <p:spPr/>
        <p:txBody>
          <a:bodyPr/>
          <a:lstStyle/>
          <a:p>
            <a:fld id="{84878344-ACF8-4BEF-825F-4772DDDDA850}" type="slidenum">
              <a:rPr lang="en-US" smtClean="0"/>
              <a:pPr/>
              <a:t>18</a:t>
            </a:fld>
            <a:endParaRPr lang="en-US" dirty="0"/>
          </a:p>
        </p:txBody>
      </p:sp>
      <p:sp>
        <p:nvSpPr>
          <p:cNvPr id="2" name="Footer Placeholder 1"/>
          <p:cNvSpPr>
            <a:spLocks noGrp="1"/>
          </p:cNvSpPr>
          <p:nvPr>
            <p:ph type="ftr" sz="quarter" idx="11"/>
          </p:nvPr>
        </p:nvSpPr>
        <p:spPr/>
        <p:txBody>
          <a:bodyPr/>
          <a:lstStyle/>
          <a:p>
            <a:r>
              <a:rPr lang="it-IT" dirty="0"/>
              <a:t>Working Draft, Pre-Decisional, Deliberative Document – Internal VA Use Only</a:t>
            </a:r>
            <a:endParaRPr lang="en-US" dirty="0"/>
          </a:p>
        </p:txBody>
      </p:sp>
      <p:sp>
        <p:nvSpPr>
          <p:cNvPr id="3" name="Content Placeholder 2"/>
          <p:cNvSpPr>
            <a:spLocks noGrp="1"/>
          </p:cNvSpPr>
          <p:nvPr>
            <p:ph idx="1"/>
          </p:nvPr>
        </p:nvSpPr>
        <p:spPr>
          <a:xfrm>
            <a:off x="457200" y="1676400"/>
            <a:ext cx="8458200" cy="4572000"/>
          </a:xfrm>
        </p:spPr>
        <p:txBody>
          <a:bodyPr>
            <a:normAutofit/>
          </a:bodyPr>
          <a:lstStyle/>
          <a:p>
            <a:r>
              <a:rPr lang="en-US" sz="2800" dirty="0">
                <a:latin typeface="+mn-lt"/>
              </a:rPr>
              <a:t>P</a:t>
            </a:r>
            <a:r>
              <a:rPr lang="en-US" sz="2800" dirty="0" smtClean="0">
                <a:latin typeface="+mn-lt"/>
              </a:rPr>
              <a:t>rotects </a:t>
            </a:r>
            <a:r>
              <a:rPr lang="en-US" sz="2800" dirty="0">
                <a:latin typeface="+mn-lt"/>
              </a:rPr>
              <a:t>VA information on a 24/7 basis by monitoring, responding to, and reporting cyber threats and </a:t>
            </a:r>
            <a:r>
              <a:rPr lang="en-US" sz="2800" dirty="0" smtClean="0">
                <a:latin typeface="+mn-lt"/>
              </a:rPr>
              <a:t>vulnerabilities </a:t>
            </a:r>
            <a:endParaRPr lang="en-US" sz="2800" dirty="0">
              <a:latin typeface="+mn-lt"/>
            </a:endParaRPr>
          </a:p>
        </p:txBody>
      </p:sp>
      <p:sp>
        <p:nvSpPr>
          <p:cNvPr id="4" name="Title 3"/>
          <p:cNvSpPr>
            <a:spLocks noGrp="1"/>
          </p:cNvSpPr>
          <p:nvPr>
            <p:ph type="title"/>
          </p:nvPr>
        </p:nvSpPr>
        <p:spPr>
          <a:xfrm>
            <a:off x="1219200" y="152400"/>
            <a:ext cx="7239000" cy="1066800"/>
          </a:xfrm>
        </p:spPr>
        <p:txBody>
          <a:bodyPr>
            <a:normAutofit fontScale="90000"/>
          </a:bodyPr>
          <a:lstStyle/>
          <a:p>
            <a:r>
              <a:rPr lang="en-US" sz="3600" dirty="0">
                <a:latin typeface="Arial Black" panose="020B0A04020102020204" pitchFamily="34" charset="0"/>
              </a:rPr>
              <a:t>Network </a:t>
            </a:r>
            <a:r>
              <a:rPr lang="en-US" sz="3600" dirty="0" smtClean="0">
                <a:latin typeface="Arial Black" panose="020B0A04020102020204" pitchFamily="34" charset="0"/>
              </a:rPr>
              <a:t>Security </a:t>
            </a:r>
            <a:r>
              <a:rPr lang="en-US" sz="3600" dirty="0">
                <a:latin typeface="Arial Black" panose="020B0A04020102020204" pitchFamily="34" charset="0"/>
              </a:rPr>
              <a:t>Operations Center (NSOC)</a:t>
            </a:r>
            <a:endParaRPr lang="en-US" sz="3600" i="1" dirty="0"/>
          </a:p>
        </p:txBody>
      </p:sp>
      <p:cxnSp>
        <p:nvCxnSpPr>
          <p:cNvPr id="7" name="Straight Connector 6"/>
          <p:cNvCxnSpPr/>
          <p:nvPr/>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57200" y="1447800"/>
            <a:ext cx="8229600" cy="1588"/>
          </a:xfrm>
          <a:prstGeom prst="line">
            <a:avLst/>
          </a:prstGeom>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2353566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Date Placeholder 40"/>
          <p:cNvSpPr>
            <a:spLocks noGrp="1"/>
          </p:cNvSpPr>
          <p:nvPr>
            <p:ph type="dt" sz="half" idx="10"/>
          </p:nvPr>
        </p:nvSpPr>
        <p:spPr/>
        <p:txBody>
          <a:bodyPr/>
          <a:lstStyle/>
          <a:p>
            <a:endParaRPr lang="en-US" dirty="0" smtClean="0"/>
          </a:p>
          <a:p>
            <a:r>
              <a:rPr lang="en-US" dirty="0" smtClean="0"/>
              <a:t>6/16/2015</a:t>
            </a:r>
            <a:endParaRPr lang="en-US" dirty="0"/>
          </a:p>
          <a:p>
            <a:endParaRPr lang="en-US" dirty="0"/>
          </a:p>
        </p:txBody>
      </p:sp>
      <p:sp>
        <p:nvSpPr>
          <p:cNvPr id="42" name="Slide Number Placeholder 41"/>
          <p:cNvSpPr>
            <a:spLocks noGrp="1"/>
          </p:cNvSpPr>
          <p:nvPr>
            <p:ph type="sldNum" sz="quarter" idx="12"/>
          </p:nvPr>
        </p:nvSpPr>
        <p:spPr/>
        <p:txBody>
          <a:bodyPr/>
          <a:lstStyle/>
          <a:p>
            <a:fld id="{84878344-ACF8-4BEF-825F-4772DDDDA850}" type="slidenum">
              <a:rPr lang="en-US" smtClean="0"/>
              <a:pPr/>
              <a:t>19</a:t>
            </a:fld>
            <a:endParaRPr lang="en-US" dirty="0"/>
          </a:p>
        </p:txBody>
      </p:sp>
      <p:sp>
        <p:nvSpPr>
          <p:cNvPr id="2" name="Footer Placeholder 1"/>
          <p:cNvSpPr>
            <a:spLocks noGrp="1"/>
          </p:cNvSpPr>
          <p:nvPr>
            <p:ph type="ftr" sz="quarter" idx="11"/>
          </p:nvPr>
        </p:nvSpPr>
        <p:spPr/>
        <p:txBody>
          <a:bodyPr/>
          <a:lstStyle/>
          <a:p>
            <a:r>
              <a:rPr lang="it-IT" dirty="0"/>
              <a:t>Working Draft, Pre-Decisional, Deliberative Document – Internal VA Use Only</a:t>
            </a:r>
            <a:endParaRPr lang="en-US" dirty="0"/>
          </a:p>
        </p:txBody>
      </p:sp>
      <p:sp>
        <p:nvSpPr>
          <p:cNvPr id="3" name="Content Placeholder 2"/>
          <p:cNvSpPr>
            <a:spLocks noGrp="1"/>
          </p:cNvSpPr>
          <p:nvPr>
            <p:ph idx="1"/>
          </p:nvPr>
        </p:nvSpPr>
        <p:spPr>
          <a:xfrm>
            <a:off x="457200" y="1676400"/>
            <a:ext cx="8458200" cy="4572000"/>
          </a:xfrm>
        </p:spPr>
        <p:txBody>
          <a:bodyPr>
            <a:normAutofit/>
          </a:bodyPr>
          <a:lstStyle/>
          <a:p>
            <a:r>
              <a:rPr lang="en-US" altLang="en-US" sz="2800" dirty="0"/>
              <a:t>Manages Remote Access to VA </a:t>
            </a:r>
          </a:p>
          <a:p>
            <a:r>
              <a:rPr lang="en-US" altLang="en-US" sz="2800" dirty="0"/>
              <a:t>Provides Support to Wide Area Network (WAN)</a:t>
            </a:r>
          </a:p>
          <a:p>
            <a:r>
              <a:rPr lang="en-US" altLang="en-US" sz="2800" dirty="0"/>
              <a:t>Monitors Trusted Internet Connection (TIC) Gateways</a:t>
            </a:r>
          </a:p>
          <a:p>
            <a:endParaRPr lang="en-US" sz="3200" dirty="0">
              <a:latin typeface="+mn-lt"/>
            </a:endParaRPr>
          </a:p>
        </p:txBody>
      </p:sp>
      <p:sp>
        <p:nvSpPr>
          <p:cNvPr id="4" name="Title 3"/>
          <p:cNvSpPr>
            <a:spLocks noGrp="1"/>
          </p:cNvSpPr>
          <p:nvPr>
            <p:ph type="title"/>
          </p:nvPr>
        </p:nvSpPr>
        <p:spPr>
          <a:xfrm>
            <a:off x="1219200" y="152400"/>
            <a:ext cx="7239000" cy="1066800"/>
          </a:xfrm>
        </p:spPr>
        <p:txBody>
          <a:bodyPr>
            <a:normAutofit/>
          </a:bodyPr>
          <a:lstStyle/>
          <a:p>
            <a:r>
              <a:rPr lang="en-US" sz="3600" dirty="0" smtClean="0">
                <a:latin typeface="Arial Black" panose="020B0A04020102020204" pitchFamily="34" charset="0"/>
              </a:rPr>
              <a:t>NSOC Activities</a:t>
            </a:r>
            <a:endParaRPr lang="en-US" sz="3600" dirty="0">
              <a:latin typeface="Arial Black" panose="020B0A04020102020204" pitchFamily="34" charset="0"/>
            </a:endParaRPr>
          </a:p>
        </p:txBody>
      </p:sp>
      <p:cxnSp>
        <p:nvCxnSpPr>
          <p:cNvPr id="7" name="Straight Connector 6"/>
          <p:cNvCxnSpPr/>
          <p:nvPr/>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57200" y="1447800"/>
            <a:ext cx="8229600" cy="1588"/>
          </a:xfrm>
          <a:prstGeom prst="line">
            <a:avLst/>
          </a:prstGeom>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24551787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Date Placeholder 40"/>
          <p:cNvSpPr>
            <a:spLocks noGrp="1"/>
          </p:cNvSpPr>
          <p:nvPr>
            <p:ph type="dt" sz="half" idx="10"/>
          </p:nvPr>
        </p:nvSpPr>
        <p:spPr/>
        <p:txBody>
          <a:bodyPr/>
          <a:lstStyle/>
          <a:p>
            <a:endParaRPr lang="en-US" dirty="0" smtClean="0"/>
          </a:p>
          <a:p>
            <a:r>
              <a:rPr lang="en-US" dirty="0" smtClean="0"/>
              <a:t>6/16/2015</a:t>
            </a:r>
            <a:endParaRPr lang="en-US" dirty="0"/>
          </a:p>
          <a:p>
            <a:endParaRPr lang="en-US" dirty="0"/>
          </a:p>
        </p:txBody>
      </p:sp>
      <p:sp>
        <p:nvSpPr>
          <p:cNvPr id="42" name="Slide Number Placeholder 41"/>
          <p:cNvSpPr>
            <a:spLocks noGrp="1"/>
          </p:cNvSpPr>
          <p:nvPr>
            <p:ph type="sldNum" sz="quarter" idx="12"/>
          </p:nvPr>
        </p:nvSpPr>
        <p:spPr/>
        <p:txBody>
          <a:bodyPr/>
          <a:lstStyle/>
          <a:p>
            <a:fld id="{84878344-ACF8-4BEF-825F-4772DDDDA850}" type="slidenum">
              <a:rPr lang="en-US" smtClean="0"/>
              <a:pPr/>
              <a:t>2</a:t>
            </a:fld>
            <a:endParaRPr lang="en-US" dirty="0"/>
          </a:p>
        </p:txBody>
      </p:sp>
      <p:sp>
        <p:nvSpPr>
          <p:cNvPr id="2" name="Footer Placeholder 1"/>
          <p:cNvSpPr>
            <a:spLocks noGrp="1"/>
          </p:cNvSpPr>
          <p:nvPr>
            <p:ph type="ftr" sz="quarter" idx="11"/>
          </p:nvPr>
        </p:nvSpPr>
        <p:spPr/>
        <p:txBody>
          <a:bodyPr/>
          <a:lstStyle/>
          <a:p>
            <a:r>
              <a:rPr lang="it-IT" dirty="0"/>
              <a:t>Working Draft, Pre-Decisional, Deliberative Document – Internal VA Use Only</a:t>
            </a:r>
            <a:endParaRPr lang="en-US" dirty="0"/>
          </a:p>
        </p:txBody>
      </p:sp>
      <p:sp>
        <p:nvSpPr>
          <p:cNvPr id="3" name="Content Placeholder 2"/>
          <p:cNvSpPr>
            <a:spLocks noGrp="1"/>
          </p:cNvSpPr>
          <p:nvPr>
            <p:ph idx="1"/>
          </p:nvPr>
        </p:nvSpPr>
        <p:spPr>
          <a:xfrm>
            <a:off x="457200" y="1676400"/>
            <a:ext cx="8458200" cy="4572000"/>
          </a:xfrm>
        </p:spPr>
        <p:txBody>
          <a:bodyPr>
            <a:normAutofit/>
          </a:bodyPr>
          <a:lstStyle/>
          <a:p>
            <a:pPr lvl="1"/>
            <a:r>
              <a:rPr lang="en-US" sz="2800" dirty="0" smtClean="0">
                <a:latin typeface="+mn-lt"/>
              </a:rPr>
              <a:t>Overview</a:t>
            </a:r>
          </a:p>
          <a:p>
            <a:pPr lvl="1"/>
            <a:r>
              <a:rPr lang="en-US" sz="2800" dirty="0" smtClean="0">
                <a:latin typeface="+mn-lt"/>
              </a:rPr>
              <a:t>Goals</a:t>
            </a:r>
          </a:p>
          <a:p>
            <a:pPr lvl="1"/>
            <a:r>
              <a:rPr lang="en-US" sz="2800" dirty="0" smtClean="0">
                <a:latin typeface="+mn-lt"/>
              </a:rPr>
              <a:t>Offices</a:t>
            </a:r>
          </a:p>
          <a:p>
            <a:pPr lvl="1"/>
            <a:r>
              <a:rPr lang="en-US" sz="2800" dirty="0" smtClean="0">
                <a:latin typeface="+mn-lt"/>
              </a:rPr>
              <a:t>Other Priorities and Focus Areas</a:t>
            </a:r>
          </a:p>
          <a:p>
            <a:pPr lvl="1"/>
            <a:endParaRPr lang="en-US" sz="2800" dirty="0">
              <a:latin typeface="+mn-lt"/>
            </a:endParaRPr>
          </a:p>
        </p:txBody>
      </p:sp>
      <p:sp>
        <p:nvSpPr>
          <p:cNvPr id="4" name="Title 3"/>
          <p:cNvSpPr>
            <a:spLocks noGrp="1"/>
          </p:cNvSpPr>
          <p:nvPr>
            <p:ph type="title"/>
          </p:nvPr>
        </p:nvSpPr>
        <p:spPr>
          <a:xfrm>
            <a:off x="1219200" y="152400"/>
            <a:ext cx="7239000" cy="1066800"/>
          </a:xfrm>
        </p:spPr>
        <p:txBody>
          <a:bodyPr>
            <a:normAutofit/>
          </a:bodyPr>
          <a:lstStyle/>
          <a:p>
            <a:r>
              <a:rPr lang="en-US" sz="3600" dirty="0" smtClean="0">
                <a:latin typeface="Arial Black" panose="020B0A04020102020204" pitchFamily="34" charset="0"/>
              </a:rPr>
              <a:t>Agenda</a:t>
            </a:r>
            <a:endParaRPr lang="en-US" sz="3600" dirty="0"/>
          </a:p>
        </p:txBody>
      </p:sp>
      <p:cxnSp>
        <p:nvCxnSpPr>
          <p:cNvPr id="7" name="Straight Connector 6"/>
          <p:cNvCxnSpPr/>
          <p:nvPr/>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57200" y="1447800"/>
            <a:ext cx="8229600" cy="1588"/>
          </a:xfrm>
          <a:prstGeom prst="line">
            <a:avLst/>
          </a:prstGeom>
          <a:ln/>
        </p:spPr>
        <p:style>
          <a:lnRef idx="3">
            <a:schemeClr val="accent2"/>
          </a:lnRef>
          <a:fillRef idx="0">
            <a:schemeClr val="accent2"/>
          </a:fillRef>
          <a:effectRef idx="2">
            <a:schemeClr val="accent2"/>
          </a:effectRef>
          <a:fontRef idx="minor">
            <a:schemeClr val="tx1"/>
          </a:fontRef>
        </p:style>
      </p:cxn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152400"/>
            <a:ext cx="7239000" cy="1066800"/>
          </a:xfrm>
        </p:spPr>
        <p:txBody>
          <a:bodyPr/>
          <a:lstStyle/>
          <a:p>
            <a:r>
              <a:rPr lang="en-US" altLang="en-US" dirty="0" smtClean="0">
                <a:latin typeface="Arial Black" panose="020B0A04020102020204" pitchFamily="34" charset="0"/>
              </a:rPr>
              <a:t>Upcoming FY16 Contract Opportunities-NSOC</a:t>
            </a:r>
            <a:endParaRPr lang="en-US" dirty="0">
              <a:latin typeface="Arial Black" panose="020B0A04020102020204" pitchFamily="34" charset="0"/>
            </a:endParaRPr>
          </a:p>
        </p:txBody>
      </p:sp>
      <p:sp>
        <p:nvSpPr>
          <p:cNvPr id="4" name="Date Placeholder 3"/>
          <p:cNvSpPr>
            <a:spLocks noGrp="1"/>
          </p:cNvSpPr>
          <p:nvPr>
            <p:ph type="dt" sz="half" idx="10"/>
          </p:nvPr>
        </p:nvSpPr>
        <p:spPr/>
        <p:txBody>
          <a:bodyPr/>
          <a:lstStyle/>
          <a:p>
            <a:r>
              <a:rPr lang="en-US" dirty="0"/>
              <a:t>6/16/2015</a:t>
            </a:r>
          </a:p>
        </p:txBody>
      </p:sp>
      <p:sp>
        <p:nvSpPr>
          <p:cNvPr id="5" name="Footer Placeholder 4"/>
          <p:cNvSpPr>
            <a:spLocks noGrp="1"/>
          </p:cNvSpPr>
          <p:nvPr>
            <p:ph type="ftr" sz="quarter" idx="11"/>
          </p:nvPr>
        </p:nvSpPr>
        <p:spPr/>
        <p:txBody>
          <a:bodyPr/>
          <a:lstStyle/>
          <a:p>
            <a:r>
              <a:rPr lang="it-IT" smtClean="0"/>
              <a:t>Working Draft, Pre-Decisional, Deliberative Document</a:t>
            </a:r>
            <a:endParaRPr lang="en-US" dirty="0"/>
          </a:p>
        </p:txBody>
      </p:sp>
      <p:sp>
        <p:nvSpPr>
          <p:cNvPr id="6" name="Slide Number Placeholder 5"/>
          <p:cNvSpPr>
            <a:spLocks noGrp="1"/>
          </p:cNvSpPr>
          <p:nvPr>
            <p:ph type="sldNum" sz="quarter" idx="12"/>
          </p:nvPr>
        </p:nvSpPr>
        <p:spPr/>
        <p:txBody>
          <a:bodyPr/>
          <a:lstStyle/>
          <a:p>
            <a:fld id="{84878344-ACF8-4BEF-825F-4772DDDDA850}" type="slidenum">
              <a:rPr lang="en-US" smtClean="0"/>
              <a:pPr/>
              <a:t>20</a:t>
            </a:fld>
            <a:endParaRPr lang="en-US" dirty="0"/>
          </a:p>
        </p:txBody>
      </p:sp>
      <p:cxnSp>
        <p:nvCxnSpPr>
          <p:cNvPr id="7" name="Straight Connector 6"/>
          <p:cNvCxnSpPr/>
          <p:nvPr/>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57200" y="1447800"/>
            <a:ext cx="8229600" cy="1588"/>
          </a:xfrm>
          <a:prstGeom prst="line">
            <a:avLst/>
          </a:prstGeom>
          <a:ln/>
        </p:spPr>
        <p:style>
          <a:lnRef idx="3">
            <a:schemeClr val="accent2"/>
          </a:lnRef>
          <a:fillRef idx="0">
            <a:schemeClr val="accent2"/>
          </a:fillRef>
          <a:effectRef idx="2">
            <a:schemeClr val="accent2"/>
          </a:effectRef>
          <a:fontRef idx="minor">
            <a:schemeClr val="tx1"/>
          </a:fontRef>
        </p:style>
      </p:cxnSp>
      <p:graphicFrame>
        <p:nvGraphicFramePr>
          <p:cNvPr id="9" name="Content Placeholder 8"/>
          <p:cNvGraphicFramePr>
            <a:graphicFrameLocks noGrp="1"/>
          </p:cNvGraphicFramePr>
          <p:nvPr>
            <p:ph idx="1"/>
            <p:extLst>
              <p:ext uri="{D42A27DB-BD31-4B8C-83A1-F6EECF244321}">
                <p14:modId xmlns:p14="http://schemas.microsoft.com/office/powerpoint/2010/main" val="1671337439"/>
              </p:ext>
            </p:extLst>
          </p:nvPr>
        </p:nvGraphicFramePr>
        <p:xfrm>
          <a:off x="381000" y="1599535"/>
          <a:ext cx="8153400" cy="4877465"/>
        </p:xfrm>
        <a:graphic>
          <a:graphicData uri="http://schemas.openxmlformats.org/drawingml/2006/table">
            <a:tbl>
              <a:tblPr>
                <a:tableStyleId>{125E5076-3810-47DD-B79F-674D7AD40C01}</a:tableStyleId>
              </a:tblPr>
              <a:tblGrid>
                <a:gridCol w="3147193"/>
                <a:gridCol w="5006207"/>
              </a:tblGrid>
              <a:tr h="172053">
                <a:tc>
                  <a:txBody>
                    <a:bodyPr/>
                    <a:lstStyle/>
                    <a:p>
                      <a:pPr algn="l" fontAlgn="b"/>
                      <a:r>
                        <a:rPr lang="en-US" sz="1200" b="1" u="none" strike="noStrike" dirty="0">
                          <a:effectLst/>
                        </a:rPr>
                        <a:t>Name of Investment</a:t>
                      </a:r>
                      <a:endParaRPr lang="en-US" sz="1200" b="1" i="0" u="none" strike="noStrike" dirty="0">
                        <a:solidFill>
                          <a:srgbClr val="000000"/>
                        </a:solidFill>
                        <a:effectLst/>
                        <a:latin typeface="Calibri"/>
                      </a:endParaRPr>
                    </a:p>
                  </a:txBody>
                  <a:tcPr marL="8778" marR="8778" marT="8778" marB="0" anchor="b">
                    <a:lnB w="12700" cap="flat" cmpd="sng" algn="ctr">
                      <a:solidFill>
                        <a:schemeClr val="accent1"/>
                      </a:solidFill>
                      <a:prstDash val="solid"/>
                      <a:round/>
                      <a:headEnd type="none" w="med" len="med"/>
                      <a:tailEnd type="none" w="med" len="med"/>
                    </a:lnB>
                  </a:tcPr>
                </a:tc>
                <a:tc>
                  <a:txBody>
                    <a:bodyPr/>
                    <a:lstStyle/>
                    <a:p>
                      <a:pPr algn="l" fontAlgn="b"/>
                      <a:r>
                        <a:rPr lang="en-US" sz="1200" b="1" u="none" strike="noStrike" dirty="0">
                          <a:effectLst/>
                        </a:rPr>
                        <a:t>Description</a:t>
                      </a:r>
                      <a:endParaRPr lang="en-US" sz="1200" b="1" i="0" u="none" strike="noStrike" dirty="0">
                        <a:solidFill>
                          <a:srgbClr val="000000"/>
                        </a:solidFill>
                        <a:effectLst/>
                        <a:latin typeface="Calibri"/>
                      </a:endParaRPr>
                    </a:p>
                  </a:txBody>
                  <a:tcPr marL="8778" marR="8778" marT="8778" marB="0" anchor="b">
                    <a:lnB w="12700" cap="flat" cmpd="sng" algn="ctr">
                      <a:solidFill>
                        <a:schemeClr val="accent1"/>
                      </a:solidFill>
                      <a:prstDash val="solid"/>
                      <a:round/>
                      <a:headEnd type="none" w="med" len="med"/>
                      <a:tailEnd type="none" w="med" len="med"/>
                    </a:lnB>
                  </a:tcPr>
                </a:tc>
              </a:tr>
              <a:tr h="794192">
                <a:tc>
                  <a:txBody>
                    <a:bodyPr/>
                    <a:lstStyle/>
                    <a:p>
                      <a:pPr algn="l" fontAlgn="b"/>
                      <a:r>
                        <a:rPr lang="en-US" sz="1200" b="1" u="none" strike="noStrike" dirty="0">
                          <a:solidFill>
                            <a:sysClr val="windowText" lastClr="000000"/>
                          </a:solidFill>
                          <a:effectLst/>
                        </a:rPr>
                        <a:t>CFS Data Storage and Retention</a:t>
                      </a:r>
                      <a:endParaRPr lang="en-US" sz="1200" b="1" i="0" u="none" strike="noStrike" dirty="0">
                        <a:solidFill>
                          <a:sysClr val="windowText" lastClr="000000"/>
                        </a:solidFill>
                        <a:effectLst/>
                        <a:latin typeface="Calibri"/>
                      </a:endParaRPr>
                    </a:p>
                  </a:txBody>
                  <a:tcPr marL="8778" marR="8778" marT="8778"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6">
                        <a:lumMod val="20000"/>
                        <a:lumOff val="80000"/>
                      </a:schemeClr>
                    </a:solidFill>
                  </a:tcPr>
                </a:tc>
                <a:tc>
                  <a:txBody>
                    <a:bodyPr/>
                    <a:lstStyle/>
                    <a:p>
                      <a:pPr algn="l" fontAlgn="b"/>
                      <a:r>
                        <a:rPr lang="en-US" sz="1200" b="1" u="none" strike="noStrike" dirty="0">
                          <a:solidFill>
                            <a:sysClr val="windowText" lastClr="000000"/>
                          </a:solidFill>
                          <a:effectLst/>
                        </a:rPr>
                        <a:t>Procure dedicated storage to allow for future expansion and enable to keep a 1-year retention of all logs and keep all evidence related to security incidents for at least 3 years per federal standards. Storage could be expanded later to accommodate future needs for the Cyber Forensics Team.</a:t>
                      </a:r>
                      <a:endParaRPr lang="en-US" sz="1200" b="1" i="0" u="none" strike="noStrike" dirty="0">
                        <a:solidFill>
                          <a:sysClr val="windowText" lastClr="000000"/>
                        </a:solidFill>
                        <a:effectLst/>
                        <a:latin typeface="Calibri"/>
                      </a:endParaRPr>
                    </a:p>
                  </a:txBody>
                  <a:tcPr marL="8778" marR="8778" marT="8778"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6">
                        <a:lumMod val="20000"/>
                        <a:lumOff val="80000"/>
                      </a:schemeClr>
                    </a:solidFill>
                  </a:tcPr>
                </a:tc>
              </a:tr>
              <a:tr h="760603">
                <a:tc>
                  <a:txBody>
                    <a:bodyPr/>
                    <a:lstStyle/>
                    <a:p>
                      <a:pPr algn="l" fontAlgn="b"/>
                      <a:r>
                        <a:rPr lang="en-US" sz="1200" b="1" u="none" strike="noStrike" dirty="0">
                          <a:solidFill>
                            <a:sysClr val="windowText" lastClr="000000"/>
                          </a:solidFill>
                          <a:effectLst/>
                        </a:rPr>
                        <a:t>RESCUE SMC [change MAC to SMC) </a:t>
                      </a:r>
                      <a:r>
                        <a:rPr lang="en-US" sz="1200" b="1" u="none" strike="noStrike" dirty="0" smtClean="0">
                          <a:solidFill>
                            <a:sysClr val="windowText" lastClr="000000"/>
                          </a:solidFill>
                          <a:effectLst/>
                        </a:rPr>
                        <a:t>Adaptive Security Appliances (ASAs)</a:t>
                      </a:r>
                      <a:endParaRPr lang="en-US" sz="1200" b="1" i="0" u="none" strike="noStrike" dirty="0">
                        <a:solidFill>
                          <a:sysClr val="windowText" lastClr="000000"/>
                        </a:solidFill>
                        <a:effectLst/>
                        <a:latin typeface="Calibri"/>
                      </a:endParaRPr>
                    </a:p>
                  </a:txBody>
                  <a:tcPr marL="8778" marR="8778" marT="8778"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6">
                        <a:lumMod val="20000"/>
                        <a:lumOff val="80000"/>
                      </a:schemeClr>
                    </a:solidFill>
                  </a:tcPr>
                </a:tc>
                <a:tc>
                  <a:txBody>
                    <a:bodyPr/>
                    <a:lstStyle/>
                    <a:p>
                      <a:pPr algn="l" fontAlgn="b"/>
                      <a:r>
                        <a:rPr lang="en-US" sz="1200" b="1" u="none" strike="noStrike" dirty="0">
                          <a:solidFill>
                            <a:sysClr val="windowText" lastClr="000000"/>
                          </a:solidFill>
                          <a:effectLst/>
                        </a:rPr>
                        <a:t>Procure the CA </a:t>
                      </a:r>
                      <a:r>
                        <a:rPr lang="en-US" sz="1200" b="1" u="none" strike="noStrike" dirty="0" smtClean="0">
                          <a:solidFill>
                            <a:sysClr val="windowText" lastClr="000000"/>
                          </a:solidFill>
                          <a:effectLst/>
                        </a:rPr>
                        <a:t>Service Desk Manager (SDM) </a:t>
                      </a:r>
                      <a:r>
                        <a:rPr lang="en-US" sz="1200" b="1" u="none" strike="noStrike" dirty="0">
                          <a:solidFill>
                            <a:sysClr val="windowText" lastClr="000000"/>
                          </a:solidFill>
                          <a:effectLst/>
                        </a:rPr>
                        <a:t>modules required by the NSOC to leverage the benefits of a </a:t>
                      </a:r>
                      <a:r>
                        <a:rPr lang="en-US" sz="1200" b="1" u="none" strike="noStrike" dirty="0" smtClean="0">
                          <a:solidFill>
                            <a:sysClr val="windowText" lastClr="000000"/>
                          </a:solidFill>
                          <a:effectLst/>
                        </a:rPr>
                        <a:t>configuration management database (CMDB) </a:t>
                      </a:r>
                      <a:r>
                        <a:rPr lang="en-US" sz="1200" b="1" u="none" strike="noStrike" dirty="0">
                          <a:solidFill>
                            <a:sysClr val="windowText" lastClr="000000"/>
                          </a:solidFill>
                          <a:effectLst/>
                        </a:rPr>
                        <a:t>as well as procure the professional services required to successfully install, configure and maintain the CA SDM CMDB tool</a:t>
                      </a:r>
                      <a:r>
                        <a:rPr lang="en-US" sz="1200" b="1" u="none" strike="noStrike" dirty="0" smtClean="0">
                          <a:solidFill>
                            <a:sysClr val="windowText" lastClr="000000"/>
                          </a:solidFill>
                          <a:effectLst/>
                        </a:rPr>
                        <a:t>.</a:t>
                      </a:r>
                      <a:endParaRPr lang="en-US" sz="1200" b="1" i="0" u="none" strike="noStrike" dirty="0">
                        <a:solidFill>
                          <a:sysClr val="windowText" lastClr="000000"/>
                        </a:solidFill>
                        <a:effectLst/>
                        <a:latin typeface="Calibri"/>
                      </a:endParaRPr>
                    </a:p>
                  </a:txBody>
                  <a:tcPr marL="8778" marR="8778" marT="8778"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6">
                        <a:lumMod val="20000"/>
                        <a:lumOff val="80000"/>
                      </a:schemeClr>
                    </a:solidFill>
                  </a:tcPr>
                </a:tc>
              </a:tr>
              <a:tr h="794192">
                <a:tc>
                  <a:txBody>
                    <a:bodyPr/>
                    <a:lstStyle/>
                    <a:p>
                      <a:pPr algn="l" fontAlgn="b"/>
                      <a:r>
                        <a:rPr lang="en-US" sz="1200" b="1" u="none" strike="noStrike">
                          <a:solidFill>
                            <a:sysClr val="windowText" lastClr="000000"/>
                          </a:solidFill>
                          <a:effectLst/>
                        </a:rPr>
                        <a:t>RightIT Now</a:t>
                      </a:r>
                      <a:endParaRPr lang="en-US" sz="1200" b="1" i="0" u="none" strike="noStrike">
                        <a:solidFill>
                          <a:sysClr val="windowText" lastClr="000000"/>
                        </a:solidFill>
                        <a:effectLst/>
                        <a:latin typeface="Calibri"/>
                      </a:endParaRPr>
                    </a:p>
                  </a:txBody>
                  <a:tcPr marL="8778" marR="8778" marT="8778"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6">
                        <a:lumMod val="20000"/>
                        <a:lumOff val="80000"/>
                      </a:schemeClr>
                    </a:solidFill>
                  </a:tcPr>
                </a:tc>
                <a:tc>
                  <a:txBody>
                    <a:bodyPr/>
                    <a:lstStyle/>
                    <a:p>
                      <a:pPr algn="l" fontAlgn="b"/>
                      <a:r>
                        <a:rPr lang="en-US" sz="1200" b="1" u="none" strike="noStrike" dirty="0">
                          <a:solidFill>
                            <a:sysClr val="windowText" lastClr="000000"/>
                          </a:solidFill>
                          <a:effectLst/>
                        </a:rPr>
                        <a:t>Renew of the current </a:t>
                      </a:r>
                      <a:r>
                        <a:rPr lang="en-US" sz="1200" b="1" u="none" strike="noStrike" dirty="0" err="1">
                          <a:solidFill>
                            <a:sysClr val="windowText" lastClr="000000"/>
                          </a:solidFill>
                          <a:effectLst/>
                        </a:rPr>
                        <a:t>RightITNow</a:t>
                      </a:r>
                      <a:r>
                        <a:rPr lang="en-US" sz="1200" b="1" u="none" strike="noStrike" dirty="0">
                          <a:solidFill>
                            <a:sysClr val="windowText" lastClr="000000"/>
                          </a:solidFill>
                          <a:effectLst/>
                        </a:rPr>
                        <a:t> ECM (Event Correlation Manager) subscription </a:t>
                      </a:r>
                      <a:r>
                        <a:rPr lang="en-US" sz="1200" b="1" u="none" strike="noStrike" dirty="0" smtClean="0">
                          <a:solidFill>
                            <a:sysClr val="windowText" lastClr="000000"/>
                          </a:solidFill>
                          <a:effectLst/>
                        </a:rPr>
                        <a:t>to enable </a:t>
                      </a:r>
                      <a:r>
                        <a:rPr lang="en-US" sz="1200" b="1" u="none" strike="noStrike" dirty="0">
                          <a:solidFill>
                            <a:sysClr val="windowText" lastClr="000000"/>
                          </a:solidFill>
                          <a:effectLst/>
                        </a:rPr>
                        <a:t>IT operations staff </a:t>
                      </a:r>
                      <a:r>
                        <a:rPr lang="en-US" sz="1200" b="1" u="none" strike="noStrike" dirty="0" smtClean="0">
                          <a:solidFill>
                            <a:sysClr val="windowText" lastClr="000000"/>
                          </a:solidFill>
                          <a:effectLst/>
                        </a:rPr>
                        <a:t>to </a:t>
                      </a:r>
                      <a:r>
                        <a:rPr lang="en-US" sz="1200" b="1" u="none" strike="noStrike" dirty="0">
                          <a:solidFill>
                            <a:sysClr val="windowText" lastClr="000000"/>
                          </a:solidFill>
                          <a:effectLst/>
                        </a:rPr>
                        <a:t>proactively detect, isolate and respond to infrastructure issues before they affect customers. </a:t>
                      </a:r>
                      <a:r>
                        <a:rPr lang="en-US" sz="1200" b="1" u="none" strike="noStrike" dirty="0" err="1">
                          <a:solidFill>
                            <a:sysClr val="windowText" lastClr="000000"/>
                          </a:solidFill>
                          <a:effectLst/>
                        </a:rPr>
                        <a:t>RightITNow</a:t>
                      </a:r>
                      <a:r>
                        <a:rPr lang="en-US" sz="1200" b="1" u="none" strike="noStrike" dirty="0">
                          <a:solidFill>
                            <a:sysClr val="windowText" lastClr="000000"/>
                          </a:solidFill>
                          <a:effectLst/>
                        </a:rPr>
                        <a:t> ECM also  enables the creation and execution of automated workflows.</a:t>
                      </a:r>
                      <a:endParaRPr lang="en-US" sz="1200" b="1" i="0" u="none" strike="noStrike" dirty="0">
                        <a:solidFill>
                          <a:sysClr val="windowText" lastClr="000000"/>
                        </a:solidFill>
                        <a:effectLst/>
                        <a:latin typeface="Calibri"/>
                      </a:endParaRPr>
                    </a:p>
                  </a:txBody>
                  <a:tcPr marL="8778" marR="8778" marT="8778"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6">
                        <a:lumMod val="20000"/>
                        <a:lumOff val="80000"/>
                      </a:schemeClr>
                    </a:solidFill>
                  </a:tcPr>
                </a:tc>
              </a:tr>
              <a:tr h="338978">
                <a:tc>
                  <a:txBody>
                    <a:bodyPr/>
                    <a:lstStyle/>
                    <a:p>
                      <a:pPr algn="l" fontAlgn="b"/>
                      <a:r>
                        <a:rPr lang="en-US" sz="1200" b="1" u="none" strike="noStrike">
                          <a:solidFill>
                            <a:sysClr val="windowText" lastClr="000000"/>
                          </a:solidFill>
                          <a:effectLst/>
                        </a:rPr>
                        <a:t>SourceFire 3D Increase</a:t>
                      </a:r>
                      <a:endParaRPr lang="en-US" sz="1200" b="1" i="0" u="none" strike="noStrike">
                        <a:solidFill>
                          <a:sysClr val="windowText" lastClr="000000"/>
                        </a:solidFill>
                        <a:effectLst/>
                        <a:latin typeface="Calibri"/>
                      </a:endParaRPr>
                    </a:p>
                  </a:txBody>
                  <a:tcPr marL="8778" marR="8778" marT="8778"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6">
                        <a:lumMod val="20000"/>
                        <a:lumOff val="80000"/>
                      </a:schemeClr>
                    </a:solidFill>
                  </a:tcPr>
                </a:tc>
                <a:tc>
                  <a:txBody>
                    <a:bodyPr/>
                    <a:lstStyle/>
                    <a:p>
                      <a:pPr algn="l" fontAlgn="b"/>
                      <a:r>
                        <a:rPr lang="en-US" sz="1200" b="1" u="none" strike="noStrike" dirty="0">
                          <a:solidFill>
                            <a:sysClr val="windowText" lastClr="000000"/>
                          </a:solidFill>
                          <a:effectLst/>
                        </a:rPr>
                        <a:t>Increase in funding to the current </a:t>
                      </a:r>
                      <a:r>
                        <a:rPr lang="en-US" sz="1200" b="1" u="none" strike="noStrike" dirty="0" err="1">
                          <a:solidFill>
                            <a:sysClr val="windowText" lastClr="000000"/>
                          </a:solidFill>
                          <a:effectLst/>
                        </a:rPr>
                        <a:t>SourceFire</a:t>
                      </a:r>
                      <a:r>
                        <a:rPr lang="en-US" sz="1200" b="1" u="none" strike="noStrike" dirty="0">
                          <a:solidFill>
                            <a:sysClr val="windowText" lastClr="000000"/>
                          </a:solidFill>
                          <a:effectLst/>
                        </a:rPr>
                        <a:t> 3D contract to include devices that are currently out of license and need renewing.</a:t>
                      </a:r>
                      <a:endParaRPr lang="en-US" sz="1200" b="1" i="0" u="none" strike="noStrike" dirty="0">
                        <a:solidFill>
                          <a:sysClr val="windowText" lastClr="000000"/>
                        </a:solidFill>
                        <a:effectLst/>
                        <a:latin typeface="Calibri"/>
                      </a:endParaRPr>
                    </a:p>
                  </a:txBody>
                  <a:tcPr marL="8778" marR="8778" marT="8778"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6">
                        <a:lumMod val="20000"/>
                        <a:lumOff val="80000"/>
                      </a:schemeClr>
                    </a:solidFill>
                  </a:tcPr>
                </a:tc>
              </a:tr>
              <a:tr h="677957">
                <a:tc>
                  <a:txBody>
                    <a:bodyPr/>
                    <a:lstStyle/>
                    <a:p>
                      <a:pPr algn="l" fontAlgn="b"/>
                      <a:r>
                        <a:rPr lang="en-US" sz="1200" b="1" u="none" strike="noStrike" dirty="0">
                          <a:solidFill>
                            <a:sysClr val="windowText" lastClr="000000"/>
                          </a:solidFill>
                          <a:effectLst/>
                        </a:rPr>
                        <a:t>Tenable Additional 400,000 </a:t>
                      </a:r>
                      <a:r>
                        <a:rPr lang="en-US" sz="1200" b="1" u="none" strike="noStrike" dirty="0" smtClean="0">
                          <a:solidFill>
                            <a:sysClr val="windowText" lastClr="000000"/>
                          </a:solidFill>
                          <a:effectLst/>
                        </a:rPr>
                        <a:t>Internet Protocols (IPs)</a:t>
                      </a:r>
                      <a:endParaRPr lang="en-US" sz="1200" b="1" i="0" u="none" strike="noStrike" dirty="0">
                        <a:solidFill>
                          <a:sysClr val="windowText" lastClr="000000"/>
                        </a:solidFill>
                        <a:effectLst/>
                        <a:latin typeface="Calibri"/>
                      </a:endParaRPr>
                    </a:p>
                  </a:txBody>
                  <a:tcPr marL="8778" marR="8778" marT="8778"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6">
                        <a:lumMod val="20000"/>
                        <a:lumOff val="80000"/>
                      </a:schemeClr>
                    </a:solidFill>
                  </a:tcPr>
                </a:tc>
                <a:tc>
                  <a:txBody>
                    <a:bodyPr/>
                    <a:lstStyle/>
                    <a:p>
                      <a:pPr algn="l" fontAlgn="b"/>
                      <a:r>
                        <a:rPr lang="en-US" sz="1200" b="1" u="none" strike="noStrike" dirty="0">
                          <a:solidFill>
                            <a:sysClr val="windowText" lastClr="000000"/>
                          </a:solidFill>
                          <a:effectLst/>
                        </a:rPr>
                        <a:t>Identifies all vulnerabilities and reports the findings to the appropriate system administrators for corrective action and up to management. Requesting an additional 400,000 IPs for usage to accommodate the network growth and expansion.</a:t>
                      </a:r>
                      <a:endParaRPr lang="en-US" sz="1200" b="1" i="0" u="none" strike="noStrike" dirty="0">
                        <a:solidFill>
                          <a:sysClr val="windowText" lastClr="000000"/>
                        </a:solidFill>
                        <a:effectLst/>
                        <a:latin typeface="Calibri"/>
                      </a:endParaRPr>
                    </a:p>
                  </a:txBody>
                  <a:tcPr marL="8778" marR="8778" marT="8778"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6">
                        <a:lumMod val="20000"/>
                        <a:lumOff val="80000"/>
                      </a:schemeClr>
                    </a:solidFill>
                  </a:tcPr>
                </a:tc>
              </a:tr>
              <a:tr h="338978">
                <a:tc>
                  <a:txBody>
                    <a:bodyPr/>
                    <a:lstStyle/>
                    <a:p>
                      <a:pPr algn="l" fontAlgn="b"/>
                      <a:r>
                        <a:rPr lang="en-US" sz="1200" b="1" u="none" strike="noStrike" dirty="0">
                          <a:solidFill>
                            <a:sysClr val="windowText" lastClr="000000"/>
                          </a:solidFill>
                          <a:effectLst/>
                        </a:rPr>
                        <a:t> </a:t>
                      </a:r>
                      <a:r>
                        <a:rPr lang="en-US" sz="1200" b="1" u="none" strike="noStrike" dirty="0" smtClean="0">
                          <a:solidFill>
                            <a:sysClr val="windowText" lastClr="000000"/>
                          </a:solidFill>
                          <a:effectLst/>
                        </a:rPr>
                        <a:t>Trusted Internet Connections (TIC) </a:t>
                      </a:r>
                      <a:r>
                        <a:rPr lang="en-US" sz="1200" b="1" u="none" strike="noStrike" dirty="0">
                          <a:solidFill>
                            <a:sysClr val="windowText" lastClr="000000"/>
                          </a:solidFill>
                          <a:effectLst/>
                        </a:rPr>
                        <a:t>Gateway Application Firewall Refresh</a:t>
                      </a:r>
                      <a:endParaRPr lang="en-US" sz="1200" b="1" i="0" u="none" strike="noStrike" dirty="0">
                        <a:solidFill>
                          <a:sysClr val="windowText" lastClr="000000"/>
                        </a:solidFill>
                        <a:effectLst/>
                        <a:latin typeface="Calibri"/>
                      </a:endParaRPr>
                    </a:p>
                  </a:txBody>
                  <a:tcPr marL="8778" marR="8778" marT="8778"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6">
                        <a:lumMod val="20000"/>
                        <a:lumOff val="80000"/>
                      </a:schemeClr>
                    </a:solidFill>
                  </a:tcPr>
                </a:tc>
                <a:tc>
                  <a:txBody>
                    <a:bodyPr/>
                    <a:lstStyle/>
                    <a:p>
                      <a:pPr algn="l" fontAlgn="b"/>
                      <a:r>
                        <a:rPr lang="en-US" sz="1200" b="1" u="none" strike="noStrike" dirty="0">
                          <a:solidFill>
                            <a:sysClr val="windowText" lastClr="000000"/>
                          </a:solidFill>
                          <a:effectLst/>
                        </a:rPr>
                        <a:t>Increase in the capacity of the Firewall system in order to offload web browsing traffic to hardware </a:t>
                      </a:r>
                      <a:r>
                        <a:rPr lang="en-US" sz="1200" b="1" u="none" strike="noStrike" dirty="0" smtClean="0">
                          <a:solidFill>
                            <a:sysClr val="windowText" lastClr="000000"/>
                          </a:solidFill>
                          <a:effectLst/>
                        </a:rPr>
                        <a:t>systems.</a:t>
                      </a:r>
                      <a:endParaRPr lang="en-US" sz="1200" b="1" i="0" u="none" strike="noStrike" dirty="0">
                        <a:solidFill>
                          <a:sysClr val="windowText" lastClr="000000"/>
                        </a:solidFill>
                        <a:effectLst/>
                        <a:latin typeface="Calibri"/>
                      </a:endParaRPr>
                    </a:p>
                  </a:txBody>
                  <a:tcPr marL="8778" marR="8778" marT="8778"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6">
                        <a:lumMod val="20000"/>
                        <a:lumOff val="80000"/>
                      </a:schemeClr>
                    </a:solidFill>
                  </a:tcPr>
                </a:tc>
              </a:tr>
              <a:tr h="847446">
                <a:tc>
                  <a:txBody>
                    <a:bodyPr/>
                    <a:lstStyle/>
                    <a:p>
                      <a:pPr algn="l" fontAlgn="b"/>
                      <a:r>
                        <a:rPr lang="en-US" sz="1200" b="1" u="none" strike="noStrike" dirty="0">
                          <a:solidFill>
                            <a:sysClr val="windowText" lastClr="000000"/>
                          </a:solidFill>
                          <a:effectLst/>
                        </a:rPr>
                        <a:t>TIC Gateway Nexus Core Switches</a:t>
                      </a:r>
                      <a:endParaRPr lang="en-US" sz="1200" b="1" i="0" u="none" strike="noStrike" dirty="0">
                        <a:solidFill>
                          <a:sysClr val="windowText" lastClr="000000"/>
                        </a:solidFill>
                        <a:effectLst/>
                        <a:latin typeface="Calibri"/>
                      </a:endParaRPr>
                    </a:p>
                  </a:txBody>
                  <a:tcPr marL="8778" marR="8778" marT="8778"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6">
                        <a:lumMod val="20000"/>
                        <a:lumOff val="80000"/>
                      </a:schemeClr>
                    </a:solidFill>
                  </a:tcPr>
                </a:tc>
                <a:tc>
                  <a:txBody>
                    <a:bodyPr/>
                    <a:lstStyle/>
                    <a:p>
                      <a:pPr algn="l" fontAlgn="b"/>
                      <a:r>
                        <a:rPr lang="en-US" sz="1200" b="1" u="none" strike="noStrike" dirty="0">
                          <a:solidFill>
                            <a:sysClr val="windowText" lastClr="000000"/>
                          </a:solidFill>
                          <a:effectLst/>
                        </a:rPr>
                        <a:t> The TIC program supports VA 6500 </a:t>
                      </a:r>
                      <a:r>
                        <a:rPr lang="en-US" sz="1200" b="1" u="none" strike="noStrike" dirty="0" smtClean="0">
                          <a:solidFill>
                            <a:sysClr val="windowText" lastClr="000000"/>
                          </a:solidFill>
                          <a:effectLst/>
                        </a:rPr>
                        <a:t>Handbook by </a:t>
                      </a:r>
                      <a:r>
                        <a:rPr lang="en-US" sz="1200" b="1" u="none" strike="noStrike" dirty="0">
                          <a:solidFill>
                            <a:sysClr val="windowText" lastClr="000000"/>
                          </a:solidFill>
                          <a:effectLst/>
                        </a:rPr>
                        <a:t>allowing for a robust core switching capability and network virtualization</a:t>
                      </a:r>
                      <a:r>
                        <a:rPr lang="en-US" sz="1200" b="1" u="none" strike="noStrike" dirty="0" smtClean="0">
                          <a:solidFill>
                            <a:sysClr val="windowText" lastClr="000000"/>
                          </a:solidFill>
                          <a:effectLst/>
                        </a:rPr>
                        <a:t>. The </a:t>
                      </a:r>
                      <a:r>
                        <a:rPr lang="en-US" sz="1200" b="1" u="none" strike="noStrike" dirty="0">
                          <a:solidFill>
                            <a:sysClr val="windowText" lastClr="000000"/>
                          </a:solidFill>
                          <a:effectLst/>
                        </a:rPr>
                        <a:t>TIC must be able to scale to support up to 100Gbps (gigabits per second) of mixed IP </a:t>
                      </a:r>
                      <a:r>
                        <a:rPr lang="en-US" sz="1200" b="1" u="none" strike="noStrike" dirty="0" smtClean="0">
                          <a:solidFill>
                            <a:sysClr val="windowText" lastClr="000000"/>
                          </a:solidFill>
                          <a:effectLst/>
                        </a:rPr>
                        <a:t>traffic </a:t>
                      </a:r>
                      <a:r>
                        <a:rPr lang="en-US" sz="1200" b="1" u="none" strike="noStrike" dirty="0">
                          <a:solidFill>
                            <a:sysClr val="windowText" lastClr="000000"/>
                          </a:solidFill>
                          <a:effectLst/>
                        </a:rPr>
                        <a:t>throughput to meet projected operational needs. </a:t>
                      </a:r>
                      <a:endParaRPr lang="en-US" sz="1200" b="1" i="0" u="none" strike="noStrike" dirty="0">
                        <a:solidFill>
                          <a:sysClr val="windowText" lastClr="000000"/>
                        </a:solidFill>
                        <a:effectLst/>
                        <a:latin typeface="Calibri"/>
                      </a:endParaRPr>
                    </a:p>
                  </a:txBody>
                  <a:tcPr marL="8778" marR="8778" marT="8778"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6">
                        <a:lumMod val="20000"/>
                        <a:lumOff val="80000"/>
                      </a:schemeClr>
                    </a:solidFill>
                  </a:tcPr>
                </a:tc>
              </a:tr>
            </a:tbl>
          </a:graphicData>
        </a:graphic>
      </p:graphicFrame>
    </p:spTree>
    <p:extLst>
      <p:ext uri="{BB962C8B-B14F-4D97-AF65-F5344CB8AC3E}">
        <p14:creationId xmlns:p14="http://schemas.microsoft.com/office/powerpoint/2010/main" val="126500720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152400"/>
            <a:ext cx="7239000" cy="1066800"/>
          </a:xfrm>
        </p:spPr>
        <p:txBody>
          <a:bodyPr/>
          <a:lstStyle/>
          <a:p>
            <a:r>
              <a:rPr lang="en-US" altLang="en-US" dirty="0" smtClean="0">
                <a:latin typeface="Arial Black" panose="020B0A04020102020204" pitchFamily="34" charset="0"/>
              </a:rPr>
              <a:t>Upcoming FY16 Contract Opportunities-NSOC</a:t>
            </a:r>
            <a:endParaRPr lang="en-US" dirty="0">
              <a:latin typeface="Arial Black" panose="020B0A04020102020204" pitchFamily="34" charset="0"/>
            </a:endParaRPr>
          </a:p>
        </p:txBody>
      </p:sp>
      <p:sp>
        <p:nvSpPr>
          <p:cNvPr id="4" name="Date Placeholder 3"/>
          <p:cNvSpPr>
            <a:spLocks noGrp="1"/>
          </p:cNvSpPr>
          <p:nvPr>
            <p:ph type="dt" sz="half" idx="10"/>
          </p:nvPr>
        </p:nvSpPr>
        <p:spPr/>
        <p:txBody>
          <a:bodyPr/>
          <a:lstStyle/>
          <a:p>
            <a:endParaRPr lang="en-US" dirty="0" smtClean="0"/>
          </a:p>
          <a:p>
            <a:r>
              <a:rPr lang="en-US" dirty="0" smtClean="0"/>
              <a:t>6/16/2015</a:t>
            </a:r>
            <a:endParaRPr lang="en-US" dirty="0"/>
          </a:p>
          <a:p>
            <a:endParaRPr lang="en-US" dirty="0"/>
          </a:p>
        </p:txBody>
      </p:sp>
      <p:sp>
        <p:nvSpPr>
          <p:cNvPr id="5" name="Footer Placeholder 4"/>
          <p:cNvSpPr>
            <a:spLocks noGrp="1"/>
          </p:cNvSpPr>
          <p:nvPr>
            <p:ph type="ftr" sz="quarter" idx="11"/>
          </p:nvPr>
        </p:nvSpPr>
        <p:spPr/>
        <p:txBody>
          <a:bodyPr/>
          <a:lstStyle/>
          <a:p>
            <a:r>
              <a:rPr lang="it-IT" smtClean="0"/>
              <a:t>Working Draft, Pre-Decisional, Deliberative Document</a:t>
            </a:r>
            <a:endParaRPr lang="en-US" dirty="0"/>
          </a:p>
        </p:txBody>
      </p:sp>
      <p:sp>
        <p:nvSpPr>
          <p:cNvPr id="6" name="Slide Number Placeholder 5"/>
          <p:cNvSpPr>
            <a:spLocks noGrp="1"/>
          </p:cNvSpPr>
          <p:nvPr>
            <p:ph type="sldNum" sz="quarter" idx="12"/>
          </p:nvPr>
        </p:nvSpPr>
        <p:spPr/>
        <p:txBody>
          <a:bodyPr/>
          <a:lstStyle/>
          <a:p>
            <a:fld id="{84878344-ACF8-4BEF-825F-4772DDDDA850}" type="slidenum">
              <a:rPr lang="en-US" smtClean="0"/>
              <a:pPr/>
              <a:t>21</a:t>
            </a:fld>
            <a:endParaRPr lang="en-US" dirty="0"/>
          </a:p>
        </p:txBody>
      </p:sp>
      <p:cxnSp>
        <p:nvCxnSpPr>
          <p:cNvPr id="7" name="Straight Connector 6"/>
          <p:cNvCxnSpPr/>
          <p:nvPr/>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57200" y="1447800"/>
            <a:ext cx="8229600" cy="1588"/>
          </a:xfrm>
          <a:prstGeom prst="line">
            <a:avLst/>
          </a:prstGeom>
          <a:ln/>
        </p:spPr>
        <p:style>
          <a:lnRef idx="3">
            <a:schemeClr val="accent2"/>
          </a:lnRef>
          <a:fillRef idx="0">
            <a:schemeClr val="accent2"/>
          </a:fillRef>
          <a:effectRef idx="2">
            <a:schemeClr val="accent2"/>
          </a:effectRef>
          <a:fontRef idx="minor">
            <a:schemeClr val="tx1"/>
          </a:fontRef>
        </p:style>
      </p:cxnSp>
      <p:graphicFrame>
        <p:nvGraphicFramePr>
          <p:cNvPr id="9" name="Content Placeholder 8"/>
          <p:cNvGraphicFramePr>
            <a:graphicFrameLocks noGrp="1"/>
          </p:cNvGraphicFramePr>
          <p:nvPr>
            <p:ph idx="1"/>
            <p:extLst>
              <p:ext uri="{D42A27DB-BD31-4B8C-83A1-F6EECF244321}">
                <p14:modId xmlns:p14="http://schemas.microsoft.com/office/powerpoint/2010/main" val="3877384320"/>
              </p:ext>
            </p:extLst>
          </p:nvPr>
        </p:nvGraphicFramePr>
        <p:xfrm>
          <a:off x="381000" y="1572103"/>
          <a:ext cx="8229600" cy="4904897"/>
        </p:xfrm>
        <a:graphic>
          <a:graphicData uri="http://schemas.openxmlformats.org/drawingml/2006/table">
            <a:tbl>
              <a:tblPr>
                <a:tableStyleId>{125E5076-3810-47DD-B79F-674D7AD40C01}</a:tableStyleId>
              </a:tblPr>
              <a:tblGrid>
                <a:gridCol w="3358207"/>
                <a:gridCol w="4871393"/>
              </a:tblGrid>
              <a:tr h="159508">
                <a:tc>
                  <a:txBody>
                    <a:bodyPr/>
                    <a:lstStyle/>
                    <a:p>
                      <a:pPr algn="l" fontAlgn="b"/>
                      <a:r>
                        <a:rPr lang="en-US" sz="1200" b="1" u="none" strike="noStrike" dirty="0">
                          <a:effectLst/>
                        </a:rPr>
                        <a:t>Name of Investment</a:t>
                      </a:r>
                      <a:endParaRPr lang="en-US" sz="1200" b="1" i="0" u="none" strike="noStrike" dirty="0">
                        <a:solidFill>
                          <a:srgbClr val="000000"/>
                        </a:solidFill>
                        <a:effectLst/>
                        <a:latin typeface="Calibri"/>
                      </a:endParaRPr>
                    </a:p>
                  </a:txBody>
                  <a:tcPr marL="4634" marR="4634" marT="4634" marB="0" anchor="b">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fontAlgn="b"/>
                      <a:r>
                        <a:rPr lang="en-US" sz="1200" b="1" u="none" strike="noStrike" dirty="0">
                          <a:effectLst/>
                        </a:rPr>
                        <a:t>Description</a:t>
                      </a:r>
                      <a:endParaRPr lang="en-US" sz="1200" b="1" i="0" u="none" strike="noStrike" dirty="0">
                        <a:solidFill>
                          <a:srgbClr val="000000"/>
                        </a:solidFill>
                        <a:effectLst/>
                        <a:latin typeface="Calibri"/>
                      </a:endParaRPr>
                    </a:p>
                  </a:txBody>
                  <a:tcPr marL="4634" marR="4634" marT="4634" marB="0" anchor="b">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r>
              <a:tr h="469971">
                <a:tc>
                  <a:txBody>
                    <a:bodyPr/>
                    <a:lstStyle/>
                    <a:p>
                      <a:pPr algn="l" fontAlgn="b"/>
                      <a:r>
                        <a:rPr lang="en-US" sz="1200" b="1" u="none" strike="noStrike" dirty="0">
                          <a:solidFill>
                            <a:sysClr val="windowText" lastClr="000000"/>
                          </a:solidFill>
                          <a:effectLst/>
                        </a:rPr>
                        <a:t>TIC GSI Refresh</a:t>
                      </a:r>
                      <a:endParaRPr lang="en-US" sz="1200" b="1" i="0" u="none" strike="noStrike" dirty="0">
                        <a:solidFill>
                          <a:sysClr val="windowText" lastClr="000000"/>
                        </a:solidFill>
                        <a:effectLst/>
                        <a:latin typeface="Calibri"/>
                      </a:endParaRPr>
                    </a:p>
                  </a:txBody>
                  <a:tcPr marL="4634" marR="4634" marT="4634" marB="0" anchor="b">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6">
                        <a:lumMod val="20000"/>
                        <a:lumOff val="80000"/>
                      </a:schemeClr>
                    </a:solidFill>
                  </a:tcPr>
                </a:tc>
                <a:tc>
                  <a:txBody>
                    <a:bodyPr/>
                    <a:lstStyle/>
                    <a:p>
                      <a:pPr algn="l" fontAlgn="b"/>
                      <a:r>
                        <a:rPr lang="en-US" sz="1200" b="1" u="none" strike="noStrike" dirty="0">
                          <a:solidFill>
                            <a:sysClr val="windowText" lastClr="000000"/>
                          </a:solidFill>
                          <a:effectLst/>
                        </a:rPr>
                        <a:t>Perform a technical refresh of our converged infrastructure, which  combines network, storage and </a:t>
                      </a:r>
                      <a:r>
                        <a:rPr lang="en-US" sz="1200" b="1" u="none" strike="noStrike" dirty="0" smtClean="0">
                          <a:solidFill>
                            <a:sysClr val="windowText" lastClr="000000"/>
                          </a:solidFill>
                          <a:effectLst/>
                        </a:rPr>
                        <a:t>computer </a:t>
                      </a:r>
                      <a:r>
                        <a:rPr lang="en-US" sz="1200" b="1" u="none" strike="noStrike" dirty="0">
                          <a:solidFill>
                            <a:sysClr val="windowText" lastClr="000000"/>
                          </a:solidFill>
                          <a:effectLst/>
                        </a:rPr>
                        <a:t>resources in to one area or resource pool where virtual machines can operate and process work.</a:t>
                      </a:r>
                      <a:endParaRPr lang="en-US" sz="1200" b="1" i="0" u="none" strike="noStrike" dirty="0">
                        <a:solidFill>
                          <a:sysClr val="windowText" lastClr="000000"/>
                        </a:solidFill>
                        <a:effectLst/>
                        <a:latin typeface="Calibri"/>
                      </a:endParaRPr>
                    </a:p>
                  </a:txBody>
                  <a:tcPr marL="4634" marR="4634" marT="4634" marB="0" anchor="b">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6">
                        <a:lumMod val="20000"/>
                        <a:lumOff val="80000"/>
                      </a:schemeClr>
                    </a:solidFill>
                  </a:tcPr>
                </a:tc>
              </a:tr>
              <a:tr h="733618">
                <a:tc>
                  <a:txBody>
                    <a:bodyPr/>
                    <a:lstStyle/>
                    <a:p>
                      <a:pPr algn="l" fontAlgn="b"/>
                      <a:r>
                        <a:rPr lang="en-US" sz="1200" b="1" u="none" strike="noStrike" dirty="0" err="1">
                          <a:solidFill>
                            <a:sysClr val="windowText" lastClr="000000"/>
                          </a:solidFill>
                          <a:effectLst/>
                        </a:rPr>
                        <a:t>AppSec</a:t>
                      </a:r>
                      <a:r>
                        <a:rPr lang="en-US" sz="1200" b="1" u="none" strike="noStrike" dirty="0">
                          <a:solidFill>
                            <a:sysClr val="windowText" lastClr="000000"/>
                          </a:solidFill>
                          <a:effectLst/>
                        </a:rPr>
                        <a:t> </a:t>
                      </a:r>
                      <a:r>
                        <a:rPr lang="en-US" sz="1200" b="1" u="none" strike="noStrike" dirty="0" err="1">
                          <a:solidFill>
                            <a:sysClr val="windowText" lastClr="000000"/>
                          </a:solidFill>
                          <a:effectLst/>
                        </a:rPr>
                        <a:t>License_Support</a:t>
                      </a:r>
                      <a:endParaRPr lang="en-US" sz="1200" b="1" i="0" u="none" strike="noStrike" dirty="0">
                        <a:solidFill>
                          <a:sysClr val="windowText" lastClr="000000"/>
                        </a:solidFill>
                        <a:effectLst/>
                        <a:latin typeface="Calibri"/>
                      </a:endParaRPr>
                    </a:p>
                  </a:txBody>
                  <a:tcPr marL="4634" marR="4634" marT="4634" marB="0" anchor="b">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6">
                        <a:lumMod val="20000"/>
                        <a:lumOff val="80000"/>
                      </a:schemeClr>
                    </a:solidFill>
                  </a:tcPr>
                </a:tc>
                <a:tc>
                  <a:txBody>
                    <a:bodyPr/>
                    <a:lstStyle/>
                    <a:p>
                      <a:pPr algn="l" fontAlgn="b"/>
                      <a:r>
                        <a:rPr lang="en-US" sz="1200" b="1" u="none" strike="noStrike" dirty="0">
                          <a:solidFill>
                            <a:sysClr val="windowText" lastClr="000000"/>
                          </a:solidFill>
                          <a:effectLst/>
                        </a:rPr>
                        <a:t>Procure </a:t>
                      </a:r>
                      <a:r>
                        <a:rPr lang="en-US" sz="1200" b="1" u="none" strike="noStrike" dirty="0" err="1">
                          <a:solidFill>
                            <a:sysClr val="windowText" lastClr="000000"/>
                          </a:solidFill>
                          <a:effectLst/>
                        </a:rPr>
                        <a:t>AppDetective</a:t>
                      </a:r>
                      <a:r>
                        <a:rPr lang="en-US" sz="1200" b="1" u="none" strike="noStrike" dirty="0">
                          <a:solidFill>
                            <a:sysClr val="windowText" lastClr="000000"/>
                          </a:solidFill>
                          <a:effectLst/>
                        </a:rPr>
                        <a:t> Pro is an database auditing tool to assess all </a:t>
                      </a:r>
                      <a:r>
                        <a:rPr lang="en-US" sz="1200" b="1" u="none" strike="noStrike" dirty="0" smtClean="0">
                          <a:solidFill>
                            <a:sysClr val="windowText" lastClr="000000"/>
                          </a:solidFill>
                          <a:effectLst/>
                        </a:rPr>
                        <a:t>Office of Inspector General (OIG) / Federal Information Security Management Act (FISMA) </a:t>
                      </a:r>
                      <a:r>
                        <a:rPr lang="en-US" sz="1200" b="1" u="none" strike="noStrike" dirty="0">
                          <a:solidFill>
                            <a:sysClr val="windowText" lastClr="000000"/>
                          </a:solidFill>
                          <a:effectLst/>
                        </a:rPr>
                        <a:t>audit sites and to assess other </a:t>
                      </a:r>
                      <a:r>
                        <a:rPr lang="en-US" sz="1200" b="1" u="none" strike="noStrike" dirty="0" smtClean="0">
                          <a:solidFill>
                            <a:sysClr val="windowText" lastClr="000000"/>
                          </a:solidFill>
                          <a:effectLst/>
                        </a:rPr>
                        <a:t>databases </a:t>
                      </a:r>
                      <a:r>
                        <a:rPr lang="en-US" sz="1200" b="1" u="none" strike="noStrike" dirty="0">
                          <a:solidFill>
                            <a:sysClr val="windowText" lastClr="000000"/>
                          </a:solidFill>
                          <a:effectLst/>
                        </a:rPr>
                        <a:t>as necessary. This tool will directly impact remediation of ongoing material weaknesses. </a:t>
                      </a:r>
                      <a:endParaRPr lang="en-US" sz="1200" b="1" i="0" u="none" strike="noStrike" dirty="0">
                        <a:solidFill>
                          <a:sysClr val="windowText" lastClr="000000"/>
                        </a:solidFill>
                        <a:effectLst/>
                        <a:latin typeface="Calibri"/>
                      </a:endParaRPr>
                    </a:p>
                  </a:txBody>
                  <a:tcPr marL="4634" marR="4634" marT="4634" marB="0" anchor="b">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6">
                        <a:lumMod val="20000"/>
                        <a:lumOff val="80000"/>
                      </a:schemeClr>
                    </a:solidFill>
                  </a:tcPr>
                </a:tc>
              </a:tr>
              <a:tr h="783283">
                <a:tc>
                  <a:txBody>
                    <a:bodyPr/>
                    <a:lstStyle/>
                    <a:p>
                      <a:pPr algn="l" fontAlgn="b"/>
                      <a:r>
                        <a:rPr lang="en-US" sz="1200" b="1" u="none" strike="noStrike">
                          <a:solidFill>
                            <a:sysClr val="windowText" lastClr="000000"/>
                          </a:solidFill>
                          <a:effectLst/>
                        </a:rPr>
                        <a:t>Security Incident and Event Management (SIEM)</a:t>
                      </a:r>
                      <a:endParaRPr lang="en-US" sz="1200" b="1" i="0" u="none" strike="noStrike">
                        <a:solidFill>
                          <a:sysClr val="windowText" lastClr="000000"/>
                        </a:solidFill>
                        <a:effectLst/>
                        <a:latin typeface="Calibri"/>
                      </a:endParaRPr>
                    </a:p>
                  </a:txBody>
                  <a:tcPr marL="4634" marR="4634" marT="4634" marB="0" anchor="b">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6">
                        <a:lumMod val="20000"/>
                        <a:lumOff val="80000"/>
                      </a:schemeClr>
                    </a:solidFill>
                  </a:tcPr>
                </a:tc>
                <a:tc>
                  <a:txBody>
                    <a:bodyPr/>
                    <a:lstStyle/>
                    <a:p>
                      <a:pPr algn="l" fontAlgn="b"/>
                      <a:r>
                        <a:rPr lang="en-US" sz="1200" b="1" u="none" strike="noStrike" dirty="0">
                          <a:solidFill>
                            <a:sysClr val="windowText" lastClr="000000"/>
                          </a:solidFill>
                          <a:effectLst/>
                        </a:rPr>
                        <a:t>Procure a centralized event and information correlation tool that can correlate information from disparate network and security management systems, and present it at various levels ranging from an basic monitoring and technical </a:t>
                      </a:r>
                      <a:r>
                        <a:rPr lang="en-US" sz="1200" b="1" u="none" strike="noStrike" dirty="0" smtClean="0">
                          <a:solidFill>
                            <a:sysClr val="windowText" lastClr="000000"/>
                          </a:solidFill>
                          <a:effectLst/>
                        </a:rPr>
                        <a:t>analysis </a:t>
                      </a:r>
                      <a:r>
                        <a:rPr lang="en-US" sz="1200" b="1" u="none" strike="noStrike" dirty="0">
                          <a:solidFill>
                            <a:sysClr val="windowText" lastClr="000000"/>
                          </a:solidFill>
                          <a:effectLst/>
                        </a:rPr>
                        <a:t>dashboards to Executive Management Level Reports for legal and compliance reporting. </a:t>
                      </a:r>
                      <a:endParaRPr lang="en-US" sz="1200" b="1" i="0" u="none" strike="noStrike" dirty="0">
                        <a:solidFill>
                          <a:sysClr val="windowText" lastClr="000000"/>
                        </a:solidFill>
                        <a:effectLst/>
                        <a:latin typeface="Calibri"/>
                      </a:endParaRPr>
                    </a:p>
                  </a:txBody>
                  <a:tcPr marL="4634" marR="4634" marT="4634" marB="0" anchor="b">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6">
                        <a:lumMod val="20000"/>
                        <a:lumOff val="80000"/>
                      </a:schemeClr>
                    </a:solidFill>
                  </a:tcPr>
                </a:tc>
              </a:tr>
              <a:tr h="587635">
                <a:tc>
                  <a:txBody>
                    <a:bodyPr/>
                    <a:lstStyle/>
                    <a:p>
                      <a:pPr algn="l" fontAlgn="b"/>
                      <a:r>
                        <a:rPr lang="en-US" sz="1200" b="1" u="none" strike="noStrike" dirty="0" smtClean="0">
                          <a:solidFill>
                            <a:sysClr val="windowText" lastClr="000000"/>
                          </a:solidFill>
                          <a:effectLst/>
                        </a:rPr>
                        <a:t>Tenable Security Center 500 IPs</a:t>
                      </a:r>
                      <a:endParaRPr lang="en-US" sz="1200" b="1" i="0" u="none" strike="noStrike" dirty="0">
                        <a:solidFill>
                          <a:sysClr val="windowText" lastClr="000000"/>
                        </a:solidFill>
                        <a:effectLst/>
                        <a:latin typeface="Calibri"/>
                      </a:endParaRPr>
                    </a:p>
                  </a:txBody>
                  <a:tcPr marL="4634" marR="4634" marT="4634" marB="0" anchor="b">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6">
                        <a:lumMod val="20000"/>
                        <a:lumOff val="80000"/>
                      </a:schemeClr>
                    </a:solidFill>
                  </a:tcPr>
                </a:tc>
                <a:tc>
                  <a:txBody>
                    <a:bodyPr/>
                    <a:lstStyle/>
                    <a:p>
                      <a:pPr algn="l" fontAlgn="b"/>
                      <a:r>
                        <a:rPr lang="en-US" sz="1200" b="1" u="none" strike="noStrike" dirty="0" smtClean="0">
                          <a:solidFill>
                            <a:sysClr val="windowText" lastClr="000000"/>
                          </a:solidFill>
                          <a:effectLst/>
                        </a:rPr>
                        <a:t>Supports</a:t>
                      </a:r>
                      <a:r>
                        <a:rPr lang="en-US" sz="1200" b="1" u="none" strike="noStrike" baseline="0" dirty="0" smtClean="0">
                          <a:solidFill>
                            <a:sysClr val="windowText" lastClr="000000"/>
                          </a:solidFill>
                          <a:effectLst/>
                        </a:rPr>
                        <a:t> t</a:t>
                      </a:r>
                      <a:r>
                        <a:rPr lang="en-US" sz="1200" b="1" u="none" strike="noStrike" dirty="0" smtClean="0">
                          <a:solidFill>
                            <a:sysClr val="windowText" lastClr="000000"/>
                          </a:solidFill>
                          <a:effectLst/>
                        </a:rPr>
                        <a:t>he enterprise </a:t>
                      </a:r>
                      <a:r>
                        <a:rPr lang="en-US" sz="1200" b="1" u="none" strike="noStrike" dirty="0">
                          <a:solidFill>
                            <a:sysClr val="windowText" lastClr="000000"/>
                          </a:solidFill>
                          <a:effectLst/>
                        </a:rPr>
                        <a:t>scanning solution and Visibility to the Desktop, </a:t>
                      </a:r>
                      <a:r>
                        <a:rPr lang="en-US" sz="1200" b="1" u="none" strike="noStrike" dirty="0" smtClean="0">
                          <a:solidFill>
                            <a:sysClr val="windowText" lastClr="000000"/>
                          </a:solidFill>
                          <a:effectLst/>
                        </a:rPr>
                        <a:t>identifying </a:t>
                      </a:r>
                      <a:r>
                        <a:rPr lang="en-US" sz="1200" b="1" u="none" strike="noStrike" dirty="0">
                          <a:solidFill>
                            <a:sysClr val="windowText" lastClr="000000"/>
                          </a:solidFill>
                          <a:effectLst/>
                        </a:rPr>
                        <a:t>all vulnerabilities and </a:t>
                      </a:r>
                      <a:r>
                        <a:rPr lang="en-US" sz="1200" b="1" u="none" strike="noStrike" dirty="0" smtClean="0">
                          <a:solidFill>
                            <a:sysClr val="windowText" lastClr="000000"/>
                          </a:solidFill>
                          <a:effectLst/>
                        </a:rPr>
                        <a:t>reporting </a:t>
                      </a:r>
                      <a:r>
                        <a:rPr lang="en-US" sz="1200" b="1" u="none" strike="noStrike" dirty="0">
                          <a:solidFill>
                            <a:sysClr val="windowText" lastClr="000000"/>
                          </a:solidFill>
                          <a:effectLst/>
                        </a:rPr>
                        <a:t>the findings to the appropriate system administrators for corrective action and up to management. </a:t>
                      </a:r>
                      <a:endParaRPr lang="en-US" sz="1200" b="1" i="0" u="none" strike="noStrike" dirty="0">
                        <a:solidFill>
                          <a:sysClr val="windowText" lastClr="000000"/>
                        </a:solidFill>
                        <a:effectLst/>
                        <a:latin typeface="Calibri"/>
                      </a:endParaRPr>
                    </a:p>
                  </a:txBody>
                  <a:tcPr marL="4634" marR="4634" marT="4634" marB="0" anchor="b">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6">
                        <a:lumMod val="20000"/>
                        <a:lumOff val="80000"/>
                      </a:schemeClr>
                    </a:solidFill>
                  </a:tcPr>
                </a:tc>
              </a:tr>
              <a:tr h="587635">
                <a:tc>
                  <a:txBody>
                    <a:bodyPr/>
                    <a:lstStyle/>
                    <a:p>
                      <a:pPr algn="l" fontAlgn="b"/>
                      <a:r>
                        <a:rPr lang="en-US" sz="1200" b="1" u="none" strike="noStrike" dirty="0">
                          <a:solidFill>
                            <a:sysClr val="windowText" lastClr="000000"/>
                          </a:solidFill>
                          <a:effectLst/>
                        </a:rPr>
                        <a:t>Tenable Security Center</a:t>
                      </a:r>
                      <a:endParaRPr lang="en-US" sz="1200" b="1" i="0" u="none" strike="noStrike" dirty="0">
                        <a:solidFill>
                          <a:sysClr val="windowText" lastClr="000000"/>
                        </a:solidFill>
                        <a:effectLst/>
                        <a:latin typeface="Calibri"/>
                      </a:endParaRPr>
                    </a:p>
                  </a:txBody>
                  <a:tcPr marL="4634" marR="4634" marT="4634" marB="0" anchor="b">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6">
                        <a:lumMod val="20000"/>
                        <a:lumOff val="80000"/>
                      </a:schemeClr>
                    </a:solidFill>
                  </a:tcPr>
                </a:tc>
                <a:tc>
                  <a:txBody>
                    <a:bodyPr/>
                    <a:lstStyle/>
                    <a:p>
                      <a:pPr algn="l" fontAlgn="b"/>
                      <a:r>
                        <a:rPr lang="en-US" sz="1200" b="1" u="none" strike="noStrike" dirty="0" smtClean="0">
                          <a:solidFill>
                            <a:sysClr val="windowText" lastClr="000000"/>
                          </a:solidFill>
                          <a:effectLst/>
                        </a:rPr>
                        <a:t>Supports </a:t>
                      </a:r>
                      <a:r>
                        <a:rPr lang="en-US" sz="1200" b="1" u="none" strike="noStrike" dirty="0" smtClean="0">
                          <a:solidFill>
                            <a:sysClr val="windowText" lastClr="000000"/>
                          </a:solidFill>
                          <a:effectLst/>
                        </a:rPr>
                        <a:t>the enterprise </a:t>
                      </a:r>
                      <a:r>
                        <a:rPr lang="en-US" sz="1200" b="1" u="none" strike="noStrike" dirty="0">
                          <a:solidFill>
                            <a:sysClr val="windowText" lastClr="000000"/>
                          </a:solidFill>
                          <a:effectLst/>
                        </a:rPr>
                        <a:t>scanning solution and Visibility to the Desktop, </a:t>
                      </a:r>
                      <a:r>
                        <a:rPr lang="en-US" sz="1200" b="1" u="none" strike="noStrike" dirty="0" smtClean="0">
                          <a:solidFill>
                            <a:sysClr val="windowText" lastClr="000000"/>
                          </a:solidFill>
                          <a:effectLst/>
                        </a:rPr>
                        <a:t>identifying </a:t>
                      </a:r>
                      <a:r>
                        <a:rPr lang="en-US" sz="1200" b="1" u="none" strike="noStrike" dirty="0">
                          <a:solidFill>
                            <a:sysClr val="windowText" lastClr="000000"/>
                          </a:solidFill>
                          <a:effectLst/>
                        </a:rPr>
                        <a:t>all vulnerabilities and </a:t>
                      </a:r>
                      <a:r>
                        <a:rPr lang="en-US" sz="1200" b="1" u="none" strike="noStrike" dirty="0" smtClean="0">
                          <a:solidFill>
                            <a:sysClr val="windowText" lastClr="000000"/>
                          </a:solidFill>
                          <a:effectLst/>
                        </a:rPr>
                        <a:t>reporting </a:t>
                      </a:r>
                      <a:r>
                        <a:rPr lang="en-US" sz="1200" b="1" u="none" strike="noStrike" dirty="0">
                          <a:solidFill>
                            <a:sysClr val="windowText" lastClr="000000"/>
                          </a:solidFill>
                          <a:effectLst/>
                        </a:rPr>
                        <a:t>the findings to the appropriate system administrators for corrective action and up to management. </a:t>
                      </a:r>
                      <a:endParaRPr lang="en-US" sz="1200" b="1" i="0" u="none" strike="noStrike" dirty="0">
                        <a:solidFill>
                          <a:sysClr val="windowText" lastClr="000000"/>
                        </a:solidFill>
                        <a:effectLst/>
                        <a:latin typeface="Calibri"/>
                      </a:endParaRPr>
                    </a:p>
                  </a:txBody>
                  <a:tcPr marL="4634" marR="4634" marT="4634" marB="0" anchor="b">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6">
                        <a:lumMod val="20000"/>
                        <a:lumOff val="80000"/>
                      </a:schemeClr>
                    </a:solidFill>
                  </a:tcPr>
                </a:tc>
              </a:tr>
              <a:tr h="469971">
                <a:tc>
                  <a:txBody>
                    <a:bodyPr/>
                    <a:lstStyle/>
                    <a:p>
                      <a:pPr algn="l" fontAlgn="b"/>
                      <a:r>
                        <a:rPr lang="en-US" sz="1200" b="1" u="none" strike="noStrike">
                          <a:solidFill>
                            <a:sysClr val="windowText" lastClr="000000"/>
                          </a:solidFill>
                          <a:effectLst/>
                        </a:rPr>
                        <a:t>TIC Gateway Storage Infrastructure Maintenance Support</a:t>
                      </a:r>
                      <a:endParaRPr lang="en-US" sz="1200" b="1" i="0" u="none" strike="noStrike">
                        <a:solidFill>
                          <a:sysClr val="windowText" lastClr="000000"/>
                        </a:solidFill>
                        <a:effectLst/>
                        <a:latin typeface="Calibri"/>
                      </a:endParaRPr>
                    </a:p>
                  </a:txBody>
                  <a:tcPr marL="4634" marR="4634" marT="4634" marB="0" anchor="b">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6">
                        <a:lumMod val="20000"/>
                        <a:lumOff val="80000"/>
                      </a:schemeClr>
                    </a:solidFill>
                  </a:tcPr>
                </a:tc>
                <a:tc>
                  <a:txBody>
                    <a:bodyPr/>
                    <a:lstStyle/>
                    <a:p>
                      <a:pPr algn="l" fontAlgn="b"/>
                      <a:r>
                        <a:rPr lang="en-US" sz="1200" b="1" u="none" strike="noStrike" dirty="0">
                          <a:solidFill>
                            <a:sysClr val="windowText" lastClr="000000"/>
                          </a:solidFill>
                          <a:effectLst/>
                        </a:rPr>
                        <a:t> Provides VA with the maintenance and support to the infrastructure deployed for SIEM and SAN as well as updates and servicing to 430,000 endpoints VA-wide.</a:t>
                      </a:r>
                      <a:endParaRPr lang="en-US" sz="1200" b="1" i="0" u="none" strike="noStrike" dirty="0">
                        <a:solidFill>
                          <a:sysClr val="windowText" lastClr="000000"/>
                        </a:solidFill>
                        <a:effectLst/>
                        <a:latin typeface="Calibri"/>
                      </a:endParaRPr>
                    </a:p>
                  </a:txBody>
                  <a:tcPr marL="4634" marR="4634" marT="4634" marB="0" anchor="b">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6">
                        <a:lumMod val="20000"/>
                        <a:lumOff val="80000"/>
                      </a:schemeClr>
                    </a:solidFill>
                  </a:tcPr>
                </a:tc>
              </a:tr>
              <a:tr h="780377">
                <a:tc>
                  <a:txBody>
                    <a:bodyPr/>
                    <a:lstStyle/>
                    <a:p>
                      <a:pPr algn="l" fontAlgn="b"/>
                      <a:r>
                        <a:rPr lang="en-US" sz="1200" b="1" u="none" strike="noStrike">
                          <a:solidFill>
                            <a:sysClr val="windowText" lastClr="000000"/>
                          </a:solidFill>
                          <a:effectLst/>
                        </a:rPr>
                        <a:t>Web Content Filtering</a:t>
                      </a:r>
                      <a:endParaRPr lang="en-US" sz="1200" b="1" i="0" u="none" strike="noStrike">
                        <a:solidFill>
                          <a:sysClr val="windowText" lastClr="000000"/>
                        </a:solidFill>
                        <a:effectLst/>
                        <a:latin typeface="Calibri"/>
                      </a:endParaRPr>
                    </a:p>
                  </a:txBody>
                  <a:tcPr marL="4634" marR="4634" marT="4634" marB="0" anchor="b">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6">
                        <a:lumMod val="20000"/>
                        <a:lumOff val="80000"/>
                      </a:schemeClr>
                    </a:solidFill>
                  </a:tcPr>
                </a:tc>
                <a:tc>
                  <a:txBody>
                    <a:bodyPr/>
                    <a:lstStyle/>
                    <a:p>
                      <a:pPr algn="l" fontAlgn="b"/>
                      <a:r>
                        <a:rPr lang="en-US" sz="1200" b="1" u="none" strike="noStrike" dirty="0">
                          <a:solidFill>
                            <a:sysClr val="windowText" lastClr="000000"/>
                          </a:solidFill>
                          <a:effectLst/>
                        </a:rPr>
                        <a:t>Procure hardware and software to positively identify the VA </a:t>
                      </a:r>
                      <a:r>
                        <a:rPr lang="en-US" sz="1200" b="1" u="none" strike="noStrike" dirty="0" smtClean="0">
                          <a:solidFill>
                            <a:sysClr val="windowText" lastClr="000000"/>
                          </a:solidFill>
                          <a:effectLst/>
                        </a:rPr>
                        <a:t>active directory credentials of </a:t>
                      </a:r>
                      <a:r>
                        <a:rPr lang="en-US" sz="1200" b="1" u="none" strike="noStrike" dirty="0">
                          <a:solidFill>
                            <a:sysClr val="windowText" lastClr="000000"/>
                          </a:solidFill>
                          <a:effectLst/>
                        </a:rPr>
                        <a:t>individuals accessing the Internet and positively </a:t>
                      </a:r>
                      <a:r>
                        <a:rPr lang="en-US" sz="1200" b="1" u="none" strike="noStrike" dirty="0" smtClean="0">
                          <a:solidFill>
                            <a:sysClr val="windowText" lastClr="000000"/>
                          </a:solidFill>
                          <a:effectLst/>
                        </a:rPr>
                        <a:t>link </a:t>
                      </a:r>
                      <a:r>
                        <a:rPr lang="en-US" sz="1200" b="1" u="none" strike="noStrike" dirty="0">
                          <a:solidFill>
                            <a:sysClr val="windowText" lastClr="000000"/>
                          </a:solidFill>
                          <a:effectLst/>
                        </a:rPr>
                        <a:t>a user to logged access attempts. The solution must be able to record this information for use in investigations and disciplinary action where necessary.</a:t>
                      </a:r>
                      <a:endParaRPr lang="en-US" sz="1200" b="1" i="0" u="none" strike="noStrike" dirty="0">
                        <a:solidFill>
                          <a:sysClr val="windowText" lastClr="000000"/>
                        </a:solidFill>
                        <a:effectLst/>
                        <a:latin typeface="Calibri"/>
                      </a:endParaRPr>
                    </a:p>
                  </a:txBody>
                  <a:tcPr marL="4634" marR="4634" marT="4634" marB="0" anchor="b">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6">
                        <a:lumMod val="20000"/>
                        <a:lumOff val="80000"/>
                      </a:schemeClr>
                    </a:solidFill>
                  </a:tcPr>
                </a:tc>
              </a:tr>
            </a:tbl>
          </a:graphicData>
        </a:graphic>
      </p:graphicFrame>
    </p:spTree>
    <p:extLst>
      <p:ext uri="{BB962C8B-B14F-4D97-AF65-F5344CB8AC3E}">
        <p14:creationId xmlns:p14="http://schemas.microsoft.com/office/powerpoint/2010/main" val="62883025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Date Placeholder 40"/>
          <p:cNvSpPr>
            <a:spLocks noGrp="1"/>
          </p:cNvSpPr>
          <p:nvPr>
            <p:ph type="dt" sz="half" idx="10"/>
          </p:nvPr>
        </p:nvSpPr>
        <p:spPr/>
        <p:txBody>
          <a:bodyPr/>
          <a:lstStyle/>
          <a:p>
            <a:endParaRPr lang="en-US" dirty="0" smtClean="0"/>
          </a:p>
          <a:p>
            <a:r>
              <a:rPr lang="en-US" dirty="0" smtClean="0"/>
              <a:t>6/16/2015</a:t>
            </a:r>
            <a:endParaRPr lang="en-US" dirty="0"/>
          </a:p>
          <a:p>
            <a:endParaRPr lang="en-US" dirty="0"/>
          </a:p>
        </p:txBody>
      </p:sp>
      <p:sp>
        <p:nvSpPr>
          <p:cNvPr id="42" name="Slide Number Placeholder 41"/>
          <p:cNvSpPr>
            <a:spLocks noGrp="1"/>
          </p:cNvSpPr>
          <p:nvPr>
            <p:ph type="sldNum" sz="quarter" idx="12"/>
          </p:nvPr>
        </p:nvSpPr>
        <p:spPr/>
        <p:txBody>
          <a:bodyPr/>
          <a:lstStyle/>
          <a:p>
            <a:fld id="{84878344-ACF8-4BEF-825F-4772DDDDA850}" type="slidenum">
              <a:rPr lang="en-US" smtClean="0"/>
              <a:pPr/>
              <a:t>22</a:t>
            </a:fld>
            <a:endParaRPr lang="en-US" dirty="0"/>
          </a:p>
        </p:txBody>
      </p:sp>
      <p:sp>
        <p:nvSpPr>
          <p:cNvPr id="2" name="Footer Placeholder 1"/>
          <p:cNvSpPr>
            <a:spLocks noGrp="1"/>
          </p:cNvSpPr>
          <p:nvPr>
            <p:ph type="ftr" sz="quarter" idx="11"/>
          </p:nvPr>
        </p:nvSpPr>
        <p:spPr/>
        <p:txBody>
          <a:bodyPr/>
          <a:lstStyle/>
          <a:p>
            <a:r>
              <a:rPr lang="it-IT" dirty="0"/>
              <a:t>Working Draft, Pre-Decisional, Deliberative Document – Internal VA Use Only</a:t>
            </a:r>
            <a:endParaRPr lang="en-US" dirty="0"/>
          </a:p>
        </p:txBody>
      </p:sp>
      <p:sp>
        <p:nvSpPr>
          <p:cNvPr id="3" name="Content Placeholder 2"/>
          <p:cNvSpPr>
            <a:spLocks noGrp="1"/>
          </p:cNvSpPr>
          <p:nvPr>
            <p:ph idx="1"/>
          </p:nvPr>
        </p:nvSpPr>
        <p:spPr>
          <a:xfrm>
            <a:off x="457200" y="1676400"/>
            <a:ext cx="8458200" cy="4572000"/>
          </a:xfrm>
        </p:spPr>
        <p:txBody>
          <a:bodyPr>
            <a:normAutofit/>
          </a:bodyPr>
          <a:lstStyle/>
          <a:p>
            <a:r>
              <a:rPr lang="en-US" altLang="en-US" sz="2800" dirty="0"/>
              <a:t>Cloud Services</a:t>
            </a:r>
          </a:p>
          <a:p>
            <a:r>
              <a:rPr lang="en-US" altLang="en-US" sz="2800" dirty="0"/>
              <a:t>Patching </a:t>
            </a:r>
          </a:p>
          <a:p>
            <a:r>
              <a:rPr lang="en-US" altLang="en-US" sz="2800" dirty="0"/>
              <a:t>Encryption</a:t>
            </a:r>
          </a:p>
          <a:p>
            <a:endParaRPr lang="en-US" sz="3200" dirty="0">
              <a:latin typeface="+mn-lt"/>
            </a:endParaRPr>
          </a:p>
        </p:txBody>
      </p:sp>
      <p:sp>
        <p:nvSpPr>
          <p:cNvPr id="4" name="Title 3"/>
          <p:cNvSpPr>
            <a:spLocks noGrp="1"/>
          </p:cNvSpPr>
          <p:nvPr>
            <p:ph type="title"/>
          </p:nvPr>
        </p:nvSpPr>
        <p:spPr>
          <a:xfrm>
            <a:off x="1219200" y="152400"/>
            <a:ext cx="7543800" cy="1066800"/>
          </a:xfrm>
        </p:spPr>
        <p:txBody>
          <a:bodyPr>
            <a:normAutofit fontScale="90000"/>
          </a:bodyPr>
          <a:lstStyle/>
          <a:p>
            <a:pPr algn="l"/>
            <a:r>
              <a:rPr lang="en-US" sz="3600" dirty="0">
                <a:latin typeface="Arial Black" panose="020B0A04020102020204" pitchFamily="34" charset="0"/>
              </a:rPr>
              <a:t>Other Priorities and </a:t>
            </a:r>
            <a:r>
              <a:rPr lang="en-US" sz="3600" dirty="0" smtClean="0">
                <a:latin typeface="Arial Black" panose="020B0A04020102020204" pitchFamily="34" charset="0"/>
              </a:rPr>
              <a:t>Focus Areas</a:t>
            </a:r>
            <a:endParaRPr lang="en-US" sz="3600" dirty="0">
              <a:latin typeface="Arial Black" panose="020B0A04020102020204" pitchFamily="34" charset="0"/>
            </a:endParaRPr>
          </a:p>
        </p:txBody>
      </p:sp>
      <p:cxnSp>
        <p:nvCxnSpPr>
          <p:cNvPr id="7" name="Straight Connector 6"/>
          <p:cNvCxnSpPr/>
          <p:nvPr/>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57200" y="1447800"/>
            <a:ext cx="8229600" cy="1588"/>
          </a:xfrm>
          <a:prstGeom prst="line">
            <a:avLst/>
          </a:prstGeom>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420332345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Date Placeholder 40"/>
          <p:cNvSpPr>
            <a:spLocks noGrp="1"/>
          </p:cNvSpPr>
          <p:nvPr>
            <p:ph type="dt" sz="half" idx="10"/>
          </p:nvPr>
        </p:nvSpPr>
        <p:spPr/>
        <p:txBody>
          <a:bodyPr/>
          <a:lstStyle/>
          <a:p>
            <a:endParaRPr lang="en-US" dirty="0" smtClean="0"/>
          </a:p>
          <a:p>
            <a:r>
              <a:rPr lang="en-US" dirty="0" smtClean="0"/>
              <a:t>6/16/2015</a:t>
            </a:r>
            <a:endParaRPr lang="en-US" dirty="0"/>
          </a:p>
          <a:p>
            <a:endParaRPr lang="en-US" dirty="0"/>
          </a:p>
        </p:txBody>
      </p:sp>
      <p:sp>
        <p:nvSpPr>
          <p:cNvPr id="42" name="Slide Number Placeholder 41"/>
          <p:cNvSpPr>
            <a:spLocks noGrp="1"/>
          </p:cNvSpPr>
          <p:nvPr>
            <p:ph type="sldNum" sz="quarter" idx="12"/>
          </p:nvPr>
        </p:nvSpPr>
        <p:spPr/>
        <p:txBody>
          <a:bodyPr/>
          <a:lstStyle/>
          <a:p>
            <a:fld id="{84878344-ACF8-4BEF-825F-4772DDDDA850}" type="slidenum">
              <a:rPr lang="en-US" smtClean="0"/>
              <a:pPr/>
              <a:t>23</a:t>
            </a:fld>
            <a:endParaRPr lang="en-US" dirty="0"/>
          </a:p>
        </p:txBody>
      </p:sp>
      <p:sp>
        <p:nvSpPr>
          <p:cNvPr id="2" name="Footer Placeholder 1"/>
          <p:cNvSpPr>
            <a:spLocks noGrp="1"/>
          </p:cNvSpPr>
          <p:nvPr>
            <p:ph type="ftr" sz="quarter" idx="11"/>
          </p:nvPr>
        </p:nvSpPr>
        <p:spPr/>
        <p:txBody>
          <a:bodyPr/>
          <a:lstStyle/>
          <a:p>
            <a:r>
              <a:rPr lang="it-IT" dirty="0"/>
              <a:t>Working Draft, Pre-Decisional, Deliberative Document – Internal VA Use Only</a:t>
            </a:r>
            <a:endParaRPr lang="en-US" dirty="0"/>
          </a:p>
        </p:txBody>
      </p:sp>
      <p:sp>
        <p:nvSpPr>
          <p:cNvPr id="3" name="Content Placeholder 2"/>
          <p:cNvSpPr>
            <a:spLocks noGrp="1"/>
          </p:cNvSpPr>
          <p:nvPr>
            <p:ph idx="1"/>
          </p:nvPr>
        </p:nvSpPr>
        <p:spPr>
          <a:xfrm>
            <a:off x="457200" y="1676400"/>
            <a:ext cx="8458200" cy="4572000"/>
          </a:xfrm>
        </p:spPr>
        <p:txBody>
          <a:bodyPr>
            <a:normAutofit/>
          </a:bodyPr>
          <a:lstStyle/>
          <a:p>
            <a:pPr fontAlgn="auto">
              <a:spcAft>
                <a:spcPts val="0"/>
              </a:spcAft>
              <a:defRPr/>
            </a:pPr>
            <a:r>
              <a:rPr lang="en-US" sz="2800" dirty="0"/>
              <a:t>For more information about the Office of Information Security, contact: </a:t>
            </a:r>
            <a:r>
              <a:rPr lang="en-US" sz="2800" dirty="0">
                <a:hlinkClick r:id="rId3"/>
              </a:rPr>
              <a:t>OISBusinessOffice@va.gov</a:t>
            </a:r>
            <a:r>
              <a:rPr lang="en-US" sz="2800" dirty="0"/>
              <a:t> </a:t>
            </a:r>
          </a:p>
          <a:p>
            <a:pPr fontAlgn="auto">
              <a:spcAft>
                <a:spcPts val="0"/>
              </a:spcAft>
              <a:defRPr/>
            </a:pPr>
            <a:r>
              <a:rPr lang="en-US" sz="2800" dirty="0"/>
              <a:t>For information on doing business with VA, visit: </a:t>
            </a:r>
            <a:r>
              <a:rPr lang="en-US" sz="2800" dirty="0">
                <a:hlinkClick r:id="rId4"/>
              </a:rPr>
              <a:t>http://www.va.gov/oal.business/dbwva.asp</a:t>
            </a:r>
            <a:r>
              <a:rPr lang="en-US" sz="2800" dirty="0"/>
              <a:t> </a:t>
            </a:r>
          </a:p>
          <a:p>
            <a:pPr fontAlgn="auto">
              <a:spcAft>
                <a:spcPts val="0"/>
              </a:spcAft>
              <a:defRPr/>
            </a:pPr>
            <a:endParaRPr lang="en-US" sz="2800" dirty="0"/>
          </a:p>
          <a:p>
            <a:pPr marL="0" indent="0" algn="ctr">
              <a:buNone/>
              <a:defRPr/>
            </a:pPr>
            <a:r>
              <a:rPr lang="en-US" sz="2800" dirty="0"/>
              <a:t>Questions?</a:t>
            </a:r>
          </a:p>
        </p:txBody>
      </p:sp>
      <p:sp>
        <p:nvSpPr>
          <p:cNvPr id="4" name="Title 3"/>
          <p:cNvSpPr>
            <a:spLocks noGrp="1"/>
          </p:cNvSpPr>
          <p:nvPr>
            <p:ph type="title"/>
          </p:nvPr>
        </p:nvSpPr>
        <p:spPr>
          <a:xfrm>
            <a:off x="1219200" y="152400"/>
            <a:ext cx="7239000" cy="1066800"/>
          </a:xfrm>
        </p:spPr>
        <p:txBody>
          <a:bodyPr>
            <a:normAutofit/>
          </a:bodyPr>
          <a:lstStyle/>
          <a:p>
            <a:r>
              <a:rPr lang="en-US" sz="3600" dirty="0">
                <a:latin typeface="Arial Black" panose="020B0A04020102020204" pitchFamily="34" charset="0"/>
              </a:rPr>
              <a:t>Additional Information</a:t>
            </a:r>
          </a:p>
        </p:txBody>
      </p:sp>
      <p:cxnSp>
        <p:nvCxnSpPr>
          <p:cNvPr id="7" name="Straight Connector 6"/>
          <p:cNvCxnSpPr/>
          <p:nvPr/>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57200" y="1447800"/>
            <a:ext cx="8229600" cy="1588"/>
          </a:xfrm>
          <a:prstGeom prst="line">
            <a:avLst/>
          </a:prstGeom>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25975893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152400"/>
            <a:ext cx="7239000" cy="1066800"/>
          </a:xfrm>
        </p:spPr>
        <p:txBody>
          <a:bodyPr/>
          <a:lstStyle/>
          <a:p>
            <a:r>
              <a:rPr lang="en-US" altLang="en-US" dirty="0" smtClean="0">
                <a:latin typeface="Arial Black" panose="020B0A04020102020204" pitchFamily="34" charset="0"/>
              </a:rPr>
              <a:t>OIS Overview</a:t>
            </a:r>
            <a:endParaRPr lang="en-US" dirty="0">
              <a:latin typeface="Arial Black" panose="020B0A04020102020204" pitchFamily="34" charset="0"/>
            </a:endParaRPr>
          </a:p>
        </p:txBody>
      </p:sp>
      <p:sp>
        <p:nvSpPr>
          <p:cNvPr id="3" name="Content Placeholder 2"/>
          <p:cNvSpPr>
            <a:spLocks noGrp="1"/>
          </p:cNvSpPr>
          <p:nvPr>
            <p:ph idx="1"/>
          </p:nvPr>
        </p:nvSpPr>
        <p:spPr>
          <a:xfrm>
            <a:off x="457200" y="1600200"/>
            <a:ext cx="8229600" cy="4906963"/>
          </a:xfrm>
        </p:spPr>
        <p:txBody>
          <a:bodyPr/>
          <a:lstStyle/>
          <a:p>
            <a:r>
              <a:rPr lang="en-US" altLang="en-US" sz="2800" b="1" dirty="0">
                <a:latin typeface="+mn-lt"/>
              </a:rPr>
              <a:t>Office of Information Security (OIS)</a:t>
            </a:r>
          </a:p>
          <a:p>
            <a:pPr lvl="1">
              <a:spcAft>
                <a:spcPts val="600"/>
              </a:spcAft>
            </a:pPr>
            <a:r>
              <a:rPr lang="en-US" altLang="en-US" dirty="0">
                <a:latin typeface="+mn-lt"/>
              </a:rPr>
              <a:t>Manages the VA-wide information security and privacy programs that protect the information security and privacy infrastructure of VA</a:t>
            </a:r>
          </a:p>
          <a:p>
            <a:r>
              <a:rPr lang="en-US" altLang="en-US" sz="2800" i="1" dirty="0">
                <a:latin typeface="+mn-lt"/>
              </a:rPr>
              <a:t>“Devoted to supporting all stages of Veteran care by protecting the personal information of Veterans and the employees who serve them”</a:t>
            </a:r>
          </a:p>
          <a:p>
            <a:r>
              <a:rPr lang="en-US" altLang="en-US" sz="2800" dirty="0">
                <a:latin typeface="+mn-lt"/>
              </a:rPr>
              <a:t>OIS protects the personally identifiable information (PII) of 23 million Veterans, 45 million beneficiaries, and over 300,000 VA employees</a:t>
            </a:r>
          </a:p>
          <a:p>
            <a:endParaRPr lang="en-US" dirty="0"/>
          </a:p>
        </p:txBody>
      </p:sp>
      <p:sp>
        <p:nvSpPr>
          <p:cNvPr id="4" name="Date Placeholder 3"/>
          <p:cNvSpPr>
            <a:spLocks noGrp="1"/>
          </p:cNvSpPr>
          <p:nvPr>
            <p:ph type="dt" sz="half" idx="10"/>
          </p:nvPr>
        </p:nvSpPr>
        <p:spPr/>
        <p:txBody>
          <a:bodyPr/>
          <a:lstStyle/>
          <a:p>
            <a:r>
              <a:rPr lang="en-US" dirty="0"/>
              <a:t>6/16/2015</a:t>
            </a:r>
          </a:p>
        </p:txBody>
      </p:sp>
      <p:sp>
        <p:nvSpPr>
          <p:cNvPr id="5" name="Footer Placeholder 4"/>
          <p:cNvSpPr>
            <a:spLocks noGrp="1"/>
          </p:cNvSpPr>
          <p:nvPr>
            <p:ph type="ftr" sz="quarter" idx="11"/>
          </p:nvPr>
        </p:nvSpPr>
        <p:spPr/>
        <p:txBody>
          <a:bodyPr/>
          <a:lstStyle/>
          <a:p>
            <a:r>
              <a:rPr lang="it-IT" smtClean="0"/>
              <a:t>Working Draft, Pre-Decisional, Deliberative Document</a:t>
            </a:r>
            <a:endParaRPr lang="en-US" dirty="0"/>
          </a:p>
        </p:txBody>
      </p:sp>
      <p:sp>
        <p:nvSpPr>
          <p:cNvPr id="6" name="Slide Number Placeholder 5"/>
          <p:cNvSpPr>
            <a:spLocks noGrp="1"/>
          </p:cNvSpPr>
          <p:nvPr>
            <p:ph type="sldNum" sz="quarter" idx="12"/>
          </p:nvPr>
        </p:nvSpPr>
        <p:spPr/>
        <p:txBody>
          <a:bodyPr/>
          <a:lstStyle/>
          <a:p>
            <a:fld id="{84878344-ACF8-4BEF-825F-4772DDDDA850}" type="slidenum">
              <a:rPr lang="en-US" smtClean="0"/>
              <a:pPr/>
              <a:t>3</a:t>
            </a:fld>
            <a:endParaRPr lang="en-US" dirty="0"/>
          </a:p>
        </p:txBody>
      </p:sp>
      <p:cxnSp>
        <p:nvCxnSpPr>
          <p:cNvPr id="7" name="Straight Connector 6"/>
          <p:cNvCxnSpPr/>
          <p:nvPr/>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57200" y="1447800"/>
            <a:ext cx="8229600" cy="1588"/>
          </a:xfrm>
          <a:prstGeom prst="line">
            <a:avLst/>
          </a:prstGeom>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22211644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28600"/>
            <a:ext cx="7239000" cy="1066800"/>
          </a:xfrm>
        </p:spPr>
        <p:txBody>
          <a:bodyPr/>
          <a:lstStyle/>
          <a:p>
            <a:r>
              <a:rPr lang="en-US" altLang="en-US" dirty="0">
                <a:latin typeface="Arial Black" panose="020B0A04020102020204" pitchFamily="34" charset="0"/>
              </a:rPr>
              <a:t>OIS </a:t>
            </a:r>
            <a:r>
              <a:rPr lang="en-US" altLang="en-US" dirty="0" smtClean="0">
                <a:latin typeface="Arial Black" panose="020B0A04020102020204" pitchFamily="34" charset="0"/>
              </a:rPr>
              <a:t>Goals</a:t>
            </a:r>
            <a:endParaRPr lang="en-US" dirty="0">
              <a:latin typeface="Arial Black" panose="020B0A04020102020204" pitchFamily="34" charset="0"/>
            </a:endParaRPr>
          </a:p>
        </p:txBody>
      </p:sp>
      <p:sp>
        <p:nvSpPr>
          <p:cNvPr id="3" name="Content Placeholder 2"/>
          <p:cNvSpPr>
            <a:spLocks noGrp="1"/>
          </p:cNvSpPr>
          <p:nvPr>
            <p:ph idx="1"/>
          </p:nvPr>
        </p:nvSpPr>
        <p:spPr>
          <a:xfrm>
            <a:off x="457200" y="1600200"/>
            <a:ext cx="8229600" cy="4906963"/>
          </a:xfrm>
        </p:spPr>
        <p:txBody>
          <a:bodyPr/>
          <a:lstStyle/>
          <a:p>
            <a:pPr lvl="0">
              <a:spcAft>
                <a:spcPts val="600"/>
              </a:spcAft>
            </a:pPr>
            <a:r>
              <a:rPr lang="en-US" altLang="en-US" sz="2000" dirty="0">
                <a:solidFill>
                  <a:prstClr val="black"/>
                </a:solidFill>
                <a:latin typeface="Calibri"/>
                <a:cs typeface="+mn-cs"/>
              </a:rPr>
              <a:t>Goal 1: Protect the overall VA information security and privacy posture to ensure confidentiality, integrity, availability, and appropriate destruction of information </a:t>
            </a:r>
          </a:p>
          <a:p>
            <a:pPr lvl="0">
              <a:spcAft>
                <a:spcPts val="600"/>
              </a:spcAft>
            </a:pPr>
            <a:r>
              <a:rPr lang="en-US" altLang="en-US" sz="2000" dirty="0">
                <a:solidFill>
                  <a:prstClr val="black"/>
                </a:solidFill>
                <a:latin typeface="Calibri"/>
                <a:cs typeface="+mn-cs"/>
              </a:rPr>
              <a:t>Goal 2: Integrate risk and performance management into information security and privacy practices to create a cost and process effective program </a:t>
            </a:r>
          </a:p>
          <a:p>
            <a:pPr lvl="0">
              <a:spcAft>
                <a:spcPts val="600"/>
              </a:spcAft>
            </a:pPr>
            <a:r>
              <a:rPr lang="en-US" altLang="en-US" sz="2000" dirty="0">
                <a:solidFill>
                  <a:prstClr val="black"/>
                </a:solidFill>
                <a:latin typeface="Calibri"/>
                <a:cs typeface="+mn-cs"/>
              </a:rPr>
              <a:t>Goal 3: Establish an </a:t>
            </a:r>
            <a:r>
              <a:rPr lang="en-US" altLang="en-US" sz="2000" dirty="0" smtClean="0">
                <a:solidFill>
                  <a:prstClr val="black"/>
                </a:solidFill>
                <a:latin typeface="Calibri"/>
                <a:cs typeface="+mn-cs"/>
              </a:rPr>
              <a:t>information security </a:t>
            </a:r>
            <a:r>
              <a:rPr lang="en-US" altLang="en-US" sz="2000" dirty="0">
                <a:solidFill>
                  <a:prstClr val="black"/>
                </a:solidFill>
                <a:latin typeface="Calibri"/>
                <a:cs typeface="+mn-cs"/>
              </a:rPr>
              <a:t>governance structure and policies that create operational efficiency and accountability</a:t>
            </a:r>
          </a:p>
          <a:p>
            <a:pPr lvl="0">
              <a:spcAft>
                <a:spcPts val="600"/>
              </a:spcAft>
            </a:pPr>
            <a:r>
              <a:rPr lang="en-US" altLang="en-US" sz="2000" dirty="0">
                <a:solidFill>
                  <a:prstClr val="black"/>
                </a:solidFill>
                <a:latin typeface="Calibri"/>
                <a:cs typeface="+mn-cs"/>
              </a:rPr>
              <a:t>Goal 4: Seamlessly integrate security processes into VA’s business and IT projects to reduce exposure to risk and maximize efficiency </a:t>
            </a:r>
          </a:p>
          <a:p>
            <a:pPr lvl="0">
              <a:spcAft>
                <a:spcPts val="600"/>
              </a:spcAft>
            </a:pPr>
            <a:r>
              <a:rPr lang="en-US" altLang="en-US" sz="2000" dirty="0">
                <a:solidFill>
                  <a:prstClr val="black"/>
                </a:solidFill>
                <a:latin typeface="Calibri"/>
                <a:cs typeface="+mn-cs"/>
              </a:rPr>
              <a:t>Goal 5: Promote an environment where all </a:t>
            </a:r>
            <a:r>
              <a:rPr lang="en-US" altLang="en-US" sz="2000" dirty="0" smtClean="0">
                <a:solidFill>
                  <a:prstClr val="black"/>
                </a:solidFill>
                <a:latin typeface="Calibri"/>
                <a:cs typeface="+mn-cs"/>
              </a:rPr>
              <a:t>employees’ </a:t>
            </a:r>
            <a:r>
              <a:rPr lang="en-US" altLang="en-US" sz="2000" dirty="0">
                <a:solidFill>
                  <a:prstClr val="black"/>
                </a:solidFill>
                <a:latin typeface="Calibri"/>
                <a:cs typeface="+mn-cs"/>
              </a:rPr>
              <a:t>and </a:t>
            </a:r>
            <a:r>
              <a:rPr lang="en-US" altLang="en-US" sz="2000" dirty="0" smtClean="0">
                <a:solidFill>
                  <a:prstClr val="black"/>
                </a:solidFill>
                <a:latin typeface="Calibri"/>
                <a:cs typeface="+mn-cs"/>
              </a:rPr>
              <a:t>contractors’ </a:t>
            </a:r>
            <a:r>
              <a:rPr lang="en-US" altLang="en-US" sz="2000" dirty="0">
                <a:solidFill>
                  <a:prstClr val="black"/>
                </a:solidFill>
                <a:latin typeface="Calibri"/>
                <a:cs typeface="+mn-cs"/>
              </a:rPr>
              <a:t>actions reflect the importance of information security accountability</a:t>
            </a:r>
          </a:p>
          <a:p>
            <a:endParaRPr lang="en-US" dirty="0"/>
          </a:p>
        </p:txBody>
      </p:sp>
      <p:sp>
        <p:nvSpPr>
          <p:cNvPr id="4" name="Date Placeholder 3"/>
          <p:cNvSpPr>
            <a:spLocks noGrp="1"/>
          </p:cNvSpPr>
          <p:nvPr>
            <p:ph type="dt" sz="half" idx="10"/>
          </p:nvPr>
        </p:nvSpPr>
        <p:spPr/>
        <p:txBody>
          <a:bodyPr/>
          <a:lstStyle/>
          <a:p>
            <a:endParaRPr lang="en-US" dirty="0" smtClean="0"/>
          </a:p>
          <a:p>
            <a:r>
              <a:rPr lang="en-US" dirty="0" smtClean="0"/>
              <a:t>6/16/2015</a:t>
            </a:r>
            <a:endParaRPr lang="en-US" dirty="0"/>
          </a:p>
          <a:p>
            <a:endParaRPr lang="en-US" dirty="0"/>
          </a:p>
        </p:txBody>
      </p:sp>
      <p:sp>
        <p:nvSpPr>
          <p:cNvPr id="5" name="Footer Placeholder 4"/>
          <p:cNvSpPr>
            <a:spLocks noGrp="1"/>
          </p:cNvSpPr>
          <p:nvPr>
            <p:ph type="ftr" sz="quarter" idx="11"/>
          </p:nvPr>
        </p:nvSpPr>
        <p:spPr/>
        <p:txBody>
          <a:bodyPr/>
          <a:lstStyle/>
          <a:p>
            <a:r>
              <a:rPr lang="it-IT" smtClean="0"/>
              <a:t>Working Draft, Pre-Decisional, Deliberative Document</a:t>
            </a:r>
            <a:endParaRPr lang="en-US" dirty="0"/>
          </a:p>
        </p:txBody>
      </p:sp>
      <p:sp>
        <p:nvSpPr>
          <p:cNvPr id="6" name="Slide Number Placeholder 5"/>
          <p:cNvSpPr>
            <a:spLocks noGrp="1"/>
          </p:cNvSpPr>
          <p:nvPr>
            <p:ph type="sldNum" sz="quarter" idx="12"/>
          </p:nvPr>
        </p:nvSpPr>
        <p:spPr/>
        <p:txBody>
          <a:bodyPr/>
          <a:lstStyle/>
          <a:p>
            <a:fld id="{84878344-ACF8-4BEF-825F-4772DDDDA850}" type="slidenum">
              <a:rPr lang="en-US" smtClean="0"/>
              <a:pPr/>
              <a:t>4</a:t>
            </a:fld>
            <a:endParaRPr lang="en-US" dirty="0"/>
          </a:p>
        </p:txBody>
      </p:sp>
      <p:cxnSp>
        <p:nvCxnSpPr>
          <p:cNvPr id="7" name="Straight Connector 6"/>
          <p:cNvCxnSpPr/>
          <p:nvPr/>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57200" y="1447800"/>
            <a:ext cx="8229600" cy="1588"/>
          </a:xfrm>
          <a:prstGeom prst="line">
            <a:avLst/>
          </a:prstGeom>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35958940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28600"/>
            <a:ext cx="7239000" cy="1066800"/>
          </a:xfrm>
        </p:spPr>
        <p:txBody>
          <a:bodyPr/>
          <a:lstStyle/>
          <a:p>
            <a:r>
              <a:rPr lang="en-US" altLang="en-US" dirty="0">
                <a:latin typeface="Arial Black" panose="020B0A04020102020204" pitchFamily="34" charset="0"/>
              </a:rPr>
              <a:t>OIS Offices</a:t>
            </a:r>
            <a:endParaRPr lang="en-US" dirty="0">
              <a:latin typeface="Arial Black" panose="020B0A04020102020204" pitchFamily="34" charset="0"/>
            </a:endParaRPr>
          </a:p>
        </p:txBody>
      </p:sp>
      <p:sp>
        <p:nvSpPr>
          <p:cNvPr id="3" name="Content Placeholder 2"/>
          <p:cNvSpPr>
            <a:spLocks noGrp="1"/>
          </p:cNvSpPr>
          <p:nvPr>
            <p:ph idx="1"/>
          </p:nvPr>
        </p:nvSpPr>
        <p:spPr>
          <a:xfrm>
            <a:off x="457200" y="1600200"/>
            <a:ext cx="8229600" cy="4906963"/>
          </a:xfrm>
        </p:spPr>
        <p:txBody>
          <a:bodyPr/>
          <a:lstStyle/>
          <a:p>
            <a:pPr lvl="0"/>
            <a:r>
              <a:rPr lang="en-US" altLang="en-US" sz="3200" dirty="0">
                <a:solidFill>
                  <a:prstClr val="black"/>
                </a:solidFill>
                <a:latin typeface="Calibri"/>
                <a:cs typeface="+mn-cs"/>
              </a:rPr>
              <a:t>Business Continuity (BC)</a:t>
            </a:r>
          </a:p>
          <a:p>
            <a:pPr lvl="0"/>
            <a:r>
              <a:rPr lang="en-US" altLang="en-US" sz="3200" dirty="0">
                <a:solidFill>
                  <a:prstClr val="black"/>
                </a:solidFill>
                <a:latin typeface="Calibri"/>
                <a:cs typeface="+mn-cs"/>
              </a:rPr>
              <a:t>Office of Cyber Security (OCS)</a:t>
            </a:r>
          </a:p>
          <a:p>
            <a:pPr lvl="0"/>
            <a:r>
              <a:rPr lang="en-US" altLang="en-US" sz="3200" dirty="0">
                <a:solidFill>
                  <a:prstClr val="black"/>
                </a:solidFill>
                <a:latin typeface="Calibri"/>
                <a:cs typeface="+mn-cs"/>
              </a:rPr>
              <a:t>Field Security Service (FSS)</a:t>
            </a:r>
          </a:p>
          <a:p>
            <a:pPr lvl="0"/>
            <a:r>
              <a:rPr lang="en-US" altLang="en-US" sz="3200" dirty="0">
                <a:solidFill>
                  <a:prstClr val="black"/>
                </a:solidFill>
                <a:latin typeface="Calibri"/>
                <a:cs typeface="+mn-cs"/>
              </a:rPr>
              <a:t>Office of Privacy and Records Management (OPRM)</a:t>
            </a:r>
          </a:p>
          <a:p>
            <a:pPr lvl="0"/>
            <a:r>
              <a:rPr lang="en-US" altLang="en-US" sz="3200" dirty="0">
                <a:solidFill>
                  <a:prstClr val="black"/>
                </a:solidFill>
                <a:latin typeface="Calibri"/>
                <a:cs typeface="+mn-cs"/>
              </a:rPr>
              <a:t>Network Security Operations Center (VA-NSOC)</a:t>
            </a:r>
          </a:p>
          <a:p>
            <a:endParaRPr lang="en-US" dirty="0"/>
          </a:p>
        </p:txBody>
      </p:sp>
      <p:sp>
        <p:nvSpPr>
          <p:cNvPr id="4" name="Date Placeholder 3"/>
          <p:cNvSpPr>
            <a:spLocks noGrp="1"/>
          </p:cNvSpPr>
          <p:nvPr>
            <p:ph type="dt" sz="half" idx="10"/>
          </p:nvPr>
        </p:nvSpPr>
        <p:spPr/>
        <p:txBody>
          <a:bodyPr/>
          <a:lstStyle/>
          <a:p>
            <a:endParaRPr lang="en-US" dirty="0" smtClean="0"/>
          </a:p>
          <a:p>
            <a:r>
              <a:rPr lang="en-US" dirty="0" smtClean="0"/>
              <a:t>6/16/2015</a:t>
            </a:r>
            <a:endParaRPr lang="en-US" dirty="0"/>
          </a:p>
          <a:p>
            <a:endParaRPr lang="en-US" dirty="0"/>
          </a:p>
        </p:txBody>
      </p:sp>
      <p:sp>
        <p:nvSpPr>
          <p:cNvPr id="5" name="Footer Placeholder 4"/>
          <p:cNvSpPr>
            <a:spLocks noGrp="1"/>
          </p:cNvSpPr>
          <p:nvPr>
            <p:ph type="ftr" sz="quarter" idx="11"/>
          </p:nvPr>
        </p:nvSpPr>
        <p:spPr/>
        <p:txBody>
          <a:bodyPr/>
          <a:lstStyle/>
          <a:p>
            <a:r>
              <a:rPr lang="it-IT" smtClean="0"/>
              <a:t>Working Draft, Pre-Decisional, Deliberative Document</a:t>
            </a:r>
            <a:endParaRPr lang="en-US" dirty="0"/>
          </a:p>
        </p:txBody>
      </p:sp>
      <p:sp>
        <p:nvSpPr>
          <p:cNvPr id="6" name="Slide Number Placeholder 5"/>
          <p:cNvSpPr>
            <a:spLocks noGrp="1"/>
          </p:cNvSpPr>
          <p:nvPr>
            <p:ph type="sldNum" sz="quarter" idx="12"/>
          </p:nvPr>
        </p:nvSpPr>
        <p:spPr/>
        <p:txBody>
          <a:bodyPr/>
          <a:lstStyle/>
          <a:p>
            <a:fld id="{84878344-ACF8-4BEF-825F-4772DDDDA850}" type="slidenum">
              <a:rPr lang="en-US" smtClean="0"/>
              <a:pPr/>
              <a:t>5</a:t>
            </a:fld>
            <a:endParaRPr lang="en-US" dirty="0"/>
          </a:p>
        </p:txBody>
      </p:sp>
      <p:cxnSp>
        <p:nvCxnSpPr>
          <p:cNvPr id="7" name="Straight Connector 6"/>
          <p:cNvCxnSpPr/>
          <p:nvPr/>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57200" y="1447800"/>
            <a:ext cx="8229600" cy="1588"/>
          </a:xfrm>
          <a:prstGeom prst="line">
            <a:avLst/>
          </a:prstGeom>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16127688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28600"/>
            <a:ext cx="7239000" cy="1066800"/>
          </a:xfrm>
        </p:spPr>
        <p:txBody>
          <a:bodyPr/>
          <a:lstStyle/>
          <a:p>
            <a:r>
              <a:rPr lang="en-US" altLang="en-US" dirty="0">
                <a:latin typeface="Arial Black" panose="020B0A04020102020204" pitchFamily="34" charset="0"/>
              </a:rPr>
              <a:t>Business Continuity (BC)</a:t>
            </a:r>
            <a:endParaRPr lang="en-US" dirty="0">
              <a:latin typeface="Arial Black" panose="020B0A04020102020204" pitchFamily="34" charset="0"/>
            </a:endParaRPr>
          </a:p>
        </p:txBody>
      </p:sp>
      <p:sp>
        <p:nvSpPr>
          <p:cNvPr id="3" name="Content Placeholder 2"/>
          <p:cNvSpPr>
            <a:spLocks noGrp="1"/>
          </p:cNvSpPr>
          <p:nvPr>
            <p:ph idx="1"/>
          </p:nvPr>
        </p:nvSpPr>
        <p:spPr>
          <a:xfrm>
            <a:off x="457200" y="1600200"/>
            <a:ext cx="8229600" cy="4906963"/>
          </a:xfrm>
        </p:spPr>
        <p:txBody>
          <a:bodyPr>
            <a:normAutofit/>
          </a:bodyPr>
          <a:lstStyle/>
          <a:p>
            <a:pPr lvl="0"/>
            <a:r>
              <a:rPr lang="en-US" altLang="en-US" sz="3200" dirty="0">
                <a:solidFill>
                  <a:prstClr val="black"/>
                </a:solidFill>
                <a:latin typeface="Calibri"/>
                <a:cs typeface="+mn-cs"/>
              </a:rPr>
              <a:t>R</a:t>
            </a:r>
            <a:r>
              <a:rPr lang="en-US" altLang="en-US" sz="3200" dirty="0" smtClean="0">
                <a:solidFill>
                  <a:prstClr val="black"/>
                </a:solidFill>
                <a:latin typeface="Calibri"/>
                <a:cs typeface="+mn-cs"/>
              </a:rPr>
              <a:t>esponsible </a:t>
            </a:r>
            <a:r>
              <a:rPr lang="en-US" altLang="en-US" sz="3200" dirty="0">
                <a:solidFill>
                  <a:prstClr val="black"/>
                </a:solidFill>
                <a:latin typeface="Calibri"/>
                <a:cs typeface="+mn-cs"/>
              </a:rPr>
              <a:t>for developing and implementing emergency management and continuity programs that ensure resiliency of critical IT </a:t>
            </a:r>
            <a:r>
              <a:rPr lang="en-US" altLang="en-US" sz="3200" dirty="0" smtClean="0">
                <a:solidFill>
                  <a:prstClr val="black"/>
                </a:solidFill>
                <a:latin typeface="Calibri"/>
                <a:cs typeface="+mn-cs"/>
              </a:rPr>
              <a:t>tasks   </a:t>
            </a:r>
          </a:p>
          <a:p>
            <a:pPr lvl="0"/>
            <a:r>
              <a:rPr lang="en-US" altLang="en-US" sz="3200" dirty="0" smtClean="0">
                <a:solidFill>
                  <a:prstClr val="black"/>
                </a:solidFill>
                <a:latin typeface="Calibri"/>
                <a:cs typeface="+mn-cs"/>
              </a:rPr>
              <a:t>Provides </a:t>
            </a:r>
            <a:r>
              <a:rPr lang="en-US" altLang="en-US" sz="3200" dirty="0">
                <a:solidFill>
                  <a:prstClr val="black"/>
                </a:solidFill>
                <a:latin typeface="Calibri"/>
                <a:cs typeface="+mn-cs"/>
              </a:rPr>
              <a:t>staffing to VA’s Integrated Operations Center to create and maintain shared situational awareness across administrations and staff offices concerning </a:t>
            </a:r>
            <a:r>
              <a:rPr lang="en-US" altLang="en-US" sz="3200" dirty="0" smtClean="0">
                <a:solidFill>
                  <a:prstClr val="black"/>
                </a:solidFill>
                <a:latin typeface="Calibri"/>
                <a:cs typeface="+mn-cs"/>
              </a:rPr>
              <a:t>OI&amp;T issues  </a:t>
            </a:r>
            <a:endParaRPr lang="en-US" dirty="0"/>
          </a:p>
        </p:txBody>
      </p:sp>
      <p:sp>
        <p:nvSpPr>
          <p:cNvPr id="4" name="Date Placeholder 3"/>
          <p:cNvSpPr>
            <a:spLocks noGrp="1"/>
          </p:cNvSpPr>
          <p:nvPr>
            <p:ph type="dt" sz="half" idx="10"/>
          </p:nvPr>
        </p:nvSpPr>
        <p:spPr/>
        <p:txBody>
          <a:bodyPr/>
          <a:lstStyle/>
          <a:p>
            <a:endParaRPr lang="en-US" dirty="0" smtClean="0"/>
          </a:p>
          <a:p>
            <a:r>
              <a:rPr lang="en-US" dirty="0" smtClean="0"/>
              <a:t>6/16/2015</a:t>
            </a:r>
            <a:endParaRPr lang="en-US" dirty="0"/>
          </a:p>
          <a:p>
            <a:endParaRPr lang="en-US" dirty="0"/>
          </a:p>
        </p:txBody>
      </p:sp>
      <p:sp>
        <p:nvSpPr>
          <p:cNvPr id="5" name="Footer Placeholder 4"/>
          <p:cNvSpPr>
            <a:spLocks noGrp="1"/>
          </p:cNvSpPr>
          <p:nvPr>
            <p:ph type="ftr" sz="quarter" idx="11"/>
          </p:nvPr>
        </p:nvSpPr>
        <p:spPr/>
        <p:txBody>
          <a:bodyPr/>
          <a:lstStyle/>
          <a:p>
            <a:r>
              <a:rPr lang="it-IT" smtClean="0"/>
              <a:t>Working Draft, Pre-Decisional, Deliberative Document</a:t>
            </a:r>
            <a:endParaRPr lang="en-US" dirty="0"/>
          </a:p>
        </p:txBody>
      </p:sp>
      <p:sp>
        <p:nvSpPr>
          <p:cNvPr id="6" name="Slide Number Placeholder 5"/>
          <p:cNvSpPr>
            <a:spLocks noGrp="1"/>
          </p:cNvSpPr>
          <p:nvPr>
            <p:ph type="sldNum" sz="quarter" idx="12"/>
          </p:nvPr>
        </p:nvSpPr>
        <p:spPr/>
        <p:txBody>
          <a:bodyPr/>
          <a:lstStyle/>
          <a:p>
            <a:fld id="{84878344-ACF8-4BEF-825F-4772DDDDA850}" type="slidenum">
              <a:rPr lang="en-US" smtClean="0"/>
              <a:pPr/>
              <a:t>6</a:t>
            </a:fld>
            <a:endParaRPr lang="en-US" dirty="0"/>
          </a:p>
        </p:txBody>
      </p:sp>
      <p:cxnSp>
        <p:nvCxnSpPr>
          <p:cNvPr id="7" name="Straight Connector 6"/>
          <p:cNvCxnSpPr/>
          <p:nvPr/>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57200" y="1447800"/>
            <a:ext cx="8229600" cy="1588"/>
          </a:xfrm>
          <a:prstGeom prst="line">
            <a:avLst/>
          </a:prstGeom>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14627916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28600"/>
            <a:ext cx="7239000" cy="1066800"/>
          </a:xfrm>
        </p:spPr>
        <p:txBody>
          <a:bodyPr/>
          <a:lstStyle/>
          <a:p>
            <a:r>
              <a:rPr lang="en-US" altLang="en-US" dirty="0">
                <a:latin typeface="Arial Black" panose="020B0A04020102020204" pitchFamily="34" charset="0"/>
              </a:rPr>
              <a:t>BC Activities</a:t>
            </a:r>
            <a:endParaRPr lang="en-US" dirty="0">
              <a:latin typeface="Arial Black" panose="020B0A04020102020204" pitchFamily="34" charset="0"/>
            </a:endParaRPr>
          </a:p>
        </p:txBody>
      </p:sp>
      <p:sp>
        <p:nvSpPr>
          <p:cNvPr id="3" name="Content Placeholder 2"/>
          <p:cNvSpPr>
            <a:spLocks noGrp="1"/>
          </p:cNvSpPr>
          <p:nvPr>
            <p:ph idx="1"/>
          </p:nvPr>
        </p:nvSpPr>
        <p:spPr>
          <a:xfrm>
            <a:off x="457200" y="1600200"/>
            <a:ext cx="8229600" cy="4906963"/>
          </a:xfrm>
        </p:spPr>
        <p:txBody>
          <a:bodyPr>
            <a:normAutofit/>
          </a:bodyPr>
          <a:lstStyle/>
          <a:p>
            <a:pPr lvl="0"/>
            <a:r>
              <a:rPr lang="en-US" altLang="en-US" sz="3200" dirty="0">
                <a:solidFill>
                  <a:prstClr val="black"/>
                </a:solidFill>
                <a:latin typeface="Calibri"/>
                <a:cs typeface="+mn-cs"/>
              </a:rPr>
              <a:t>Information Systems Contingency Planning (ISCP)</a:t>
            </a:r>
          </a:p>
          <a:p>
            <a:pPr lvl="0"/>
            <a:r>
              <a:rPr lang="en-US" altLang="en-US" sz="3200" dirty="0">
                <a:solidFill>
                  <a:prstClr val="black"/>
                </a:solidFill>
                <a:latin typeface="Calibri"/>
                <a:cs typeface="+mn-cs"/>
              </a:rPr>
              <a:t>IT Systems Disaster Recovery</a:t>
            </a:r>
          </a:p>
          <a:p>
            <a:pPr lvl="0"/>
            <a:r>
              <a:rPr lang="en-US" altLang="en-US" sz="3200" dirty="0">
                <a:solidFill>
                  <a:prstClr val="black"/>
                </a:solidFill>
                <a:latin typeface="Calibri"/>
                <a:cs typeface="+mn-cs"/>
              </a:rPr>
              <a:t>Business Impact Analysis (BIA)</a:t>
            </a:r>
          </a:p>
          <a:p>
            <a:pPr lvl="0"/>
            <a:r>
              <a:rPr lang="en-US" altLang="en-US" sz="3200" dirty="0">
                <a:solidFill>
                  <a:prstClr val="black"/>
                </a:solidFill>
                <a:latin typeface="Calibri"/>
                <a:cs typeface="+mn-cs"/>
              </a:rPr>
              <a:t>Continuity of Operations (COOP</a:t>
            </a:r>
            <a:r>
              <a:rPr lang="en-US" altLang="en-US" sz="3200" dirty="0" smtClean="0">
                <a:solidFill>
                  <a:prstClr val="black"/>
                </a:solidFill>
                <a:latin typeface="Calibri"/>
                <a:cs typeface="+mn-cs"/>
              </a:rPr>
              <a:t>)</a:t>
            </a:r>
            <a:endParaRPr lang="en-US" altLang="en-US" sz="3200" dirty="0">
              <a:solidFill>
                <a:prstClr val="black"/>
              </a:solidFill>
              <a:latin typeface="Calibri"/>
              <a:cs typeface="+mn-cs"/>
            </a:endParaRPr>
          </a:p>
        </p:txBody>
      </p:sp>
      <p:sp>
        <p:nvSpPr>
          <p:cNvPr id="4" name="Date Placeholder 3"/>
          <p:cNvSpPr>
            <a:spLocks noGrp="1"/>
          </p:cNvSpPr>
          <p:nvPr>
            <p:ph type="dt" sz="half" idx="10"/>
          </p:nvPr>
        </p:nvSpPr>
        <p:spPr/>
        <p:txBody>
          <a:bodyPr/>
          <a:lstStyle/>
          <a:p>
            <a:endParaRPr lang="en-US" dirty="0" smtClean="0"/>
          </a:p>
          <a:p>
            <a:r>
              <a:rPr lang="en-US" dirty="0" smtClean="0"/>
              <a:t>6/16/2015</a:t>
            </a:r>
            <a:endParaRPr lang="en-US" dirty="0"/>
          </a:p>
          <a:p>
            <a:endParaRPr lang="en-US" dirty="0"/>
          </a:p>
        </p:txBody>
      </p:sp>
      <p:sp>
        <p:nvSpPr>
          <p:cNvPr id="5" name="Footer Placeholder 4"/>
          <p:cNvSpPr>
            <a:spLocks noGrp="1"/>
          </p:cNvSpPr>
          <p:nvPr>
            <p:ph type="ftr" sz="quarter" idx="11"/>
          </p:nvPr>
        </p:nvSpPr>
        <p:spPr/>
        <p:txBody>
          <a:bodyPr/>
          <a:lstStyle/>
          <a:p>
            <a:r>
              <a:rPr lang="it-IT" smtClean="0"/>
              <a:t>Working Draft, Pre-Decisional, Deliberative Document</a:t>
            </a:r>
            <a:endParaRPr lang="en-US" dirty="0"/>
          </a:p>
        </p:txBody>
      </p:sp>
      <p:sp>
        <p:nvSpPr>
          <p:cNvPr id="6" name="Slide Number Placeholder 5"/>
          <p:cNvSpPr>
            <a:spLocks noGrp="1"/>
          </p:cNvSpPr>
          <p:nvPr>
            <p:ph type="sldNum" sz="quarter" idx="12"/>
          </p:nvPr>
        </p:nvSpPr>
        <p:spPr/>
        <p:txBody>
          <a:bodyPr/>
          <a:lstStyle/>
          <a:p>
            <a:fld id="{84878344-ACF8-4BEF-825F-4772DDDDA850}" type="slidenum">
              <a:rPr lang="en-US" smtClean="0"/>
              <a:pPr/>
              <a:t>7</a:t>
            </a:fld>
            <a:endParaRPr lang="en-US" dirty="0"/>
          </a:p>
        </p:txBody>
      </p:sp>
      <p:cxnSp>
        <p:nvCxnSpPr>
          <p:cNvPr id="7" name="Straight Connector 6"/>
          <p:cNvCxnSpPr/>
          <p:nvPr/>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57200" y="1447800"/>
            <a:ext cx="8229600" cy="1588"/>
          </a:xfrm>
          <a:prstGeom prst="line">
            <a:avLst/>
          </a:prstGeom>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5553722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28600"/>
            <a:ext cx="7239000" cy="1066800"/>
          </a:xfrm>
        </p:spPr>
        <p:txBody>
          <a:bodyPr/>
          <a:lstStyle/>
          <a:p>
            <a:r>
              <a:rPr lang="en-US" altLang="en-US" dirty="0" smtClean="0">
                <a:latin typeface="Arial Black" panose="020B0A04020102020204" pitchFamily="34" charset="0"/>
              </a:rPr>
              <a:t>Upcoming FY16 Contract Opportunities-BC</a:t>
            </a:r>
            <a:endParaRPr lang="en-US" dirty="0">
              <a:latin typeface="Arial Black" panose="020B0A04020102020204" pitchFamily="34" charset="0"/>
            </a:endParaRPr>
          </a:p>
        </p:txBody>
      </p:sp>
      <p:sp>
        <p:nvSpPr>
          <p:cNvPr id="4" name="Date Placeholder 3"/>
          <p:cNvSpPr>
            <a:spLocks noGrp="1"/>
          </p:cNvSpPr>
          <p:nvPr>
            <p:ph type="dt" sz="half" idx="10"/>
          </p:nvPr>
        </p:nvSpPr>
        <p:spPr/>
        <p:txBody>
          <a:bodyPr/>
          <a:lstStyle/>
          <a:p>
            <a:endParaRPr lang="en-US" dirty="0" smtClean="0"/>
          </a:p>
          <a:p>
            <a:r>
              <a:rPr lang="en-US" dirty="0" smtClean="0"/>
              <a:t>6/16/2015</a:t>
            </a:r>
            <a:endParaRPr lang="en-US" dirty="0"/>
          </a:p>
          <a:p>
            <a:endParaRPr lang="en-US" dirty="0"/>
          </a:p>
        </p:txBody>
      </p:sp>
      <p:sp>
        <p:nvSpPr>
          <p:cNvPr id="5" name="Footer Placeholder 4"/>
          <p:cNvSpPr>
            <a:spLocks noGrp="1"/>
          </p:cNvSpPr>
          <p:nvPr>
            <p:ph type="ftr" sz="quarter" idx="11"/>
          </p:nvPr>
        </p:nvSpPr>
        <p:spPr/>
        <p:txBody>
          <a:bodyPr/>
          <a:lstStyle/>
          <a:p>
            <a:r>
              <a:rPr lang="it-IT" smtClean="0"/>
              <a:t>Working Draft, Pre-Decisional, Deliberative Document</a:t>
            </a:r>
            <a:endParaRPr lang="en-US" dirty="0"/>
          </a:p>
        </p:txBody>
      </p:sp>
      <p:sp>
        <p:nvSpPr>
          <p:cNvPr id="6" name="Slide Number Placeholder 5"/>
          <p:cNvSpPr>
            <a:spLocks noGrp="1"/>
          </p:cNvSpPr>
          <p:nvPr>
            <p:ph type="sldNum" sz="quarter" idx="12"/>
          </p:nvPr>
        </p:nvSpPr>
        <p:spPr/>
        <p:txBody>
          <a:bodyPr/>
          <a:lstStyle/>
          <a:p>
            <a:fld id="{84878344-ACF8-4BEF-825F-4772DDDDA850}" type="slidenum">
              <a:rPr lang="en-US" smtClean="0"/>
              <a:pPr/>
              <a:t>8</a:t>
            </a:fld>
            <a:endParaRPr lang="en-US" dirty="0"/>
          </a:p>
        </p:txBody>
      </p:sp>
      <p:cxnSp>
        <p:nvCxnSpPr>
          <p:cNvPr id="7" name="Straight Connector 6"/>
          <p:cNvCxnSpPr/>
          <p:nvPr/>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57200" y="1447800"/>
            <a:ext cx="8229600" cy="1588"/>
          </a:xfrm>
          <a:prstGeom prst="line">
            <a:avLst/>
          </a:prstGeom>
          <a:ln/>
        </p:spPr>
        <p:style>
          <a:lnRef idx="3">
            <a:schemeClr val="accent2"/>
          </a:lnRef>
          <a:fillRef idx="0">
            <a:schemeClr val="accent2"/>
          </a:fillRef>
          <a:effectRef idx="2">
            <a:schemeClr val="accent2"/>
          </a:effectRef>
          <a:fontRef idx="minor">
            <a:schemeClr val="tx1"/>
          </a:fontRef>
        </p:style>
      </p:cxnSp>
      <p:graphicFrame>
        <p:nvGraphicFramePr>
          <p:cNvPr id="3" name="Table 2"/>
          <p:cNvGraphicFramePr>
            <a:graphicFrameLocks noGrp="1"/>
          </p:cNvGraphicFramePr>
          <p:nvPr>
            <p:extLst>
              <p:ext uri="{D42A27DB-BD31-4B8C-83A1-F6EECF244321}">
                <p14:modId xmlns:p14="http://schemas.microsoft.com/office/powerpoint/2010/main" val="2497482241"/>
              </p:ext>
            </p:extLst>
          </p:nvPr>
        </p:nvGraphicFramePr>
        <p:xfrm>
          <a:off x="635000" y="1600200"/>
          <a:ext cx="7874000" cy="2213610"/>
        </p:xfrm>
        <a:graphic>
          <a:graphicData uri="http://schemas.openxmlformats.org/drawingml/2006/table">
            <a:tbl>
              <a:tblPr>
                <a:tableStyleId>{125E5076-3810-47DD-B79F-674D7AD40C01}</a:tableStyleId>
              </a:tblPr>
              <a:tblGrid>
                <a:gridCol w="3213100"/>
                <a:gridCol w="4660900"/>
              </a:tblGrid>
              <a:tr h="152400">
                <a:tc>
                  <a:txBody>
                    <a:bodyPr/>
                    <a:lstStyle/>
                    <a:p>
                      <a:pPr algn="l" fontAlgn="b"/>
                      <a:r>
                        <a:rPr lang="en-US" sz="1800" b="1" u="none" strike="noStrike" dirty="0">
                          <a:effectLst/>
                        </a:rPr>
                        <a:t>Name of Investment</a:t>
                      </a:r>
                      <a:endParaRPr lang="en-US" sz="1800" b="1" i="0" u="none" strike="noStrike" dirty="0">
                        <a:solidFill>
                          <a:srgbClr val="000000"/>
                        </a:solidFill>
                        <a:effectLst/>
                        <a:latin typeface="Calibri"/>
                      </a:endParaRPr>
                    </a:p>
                  </a:txBody>
                  <a:tcPr marL="9525" marR="9525" marT="9525" marB="0" anchor="b">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fontAlgn="b"/>
                      <a:r>
                        <a:rPr lang="en-US" sz="1800" b="1" u="none" strike="noStrike" dirty="0">
                          <a:effectLst/>
                        </a:rPr>
                        <a:t>Description</a:t>
                      </a:r>
                      <a:endParaRPr lang="en-US" sz="1800" b="1" i="0" u="none" strike="noStrike" dirty="0">
                        <a:solidFill>
                          <a:srgbClr val="000000"/>
                        </a:solidFill>
                        <a:effectLst/>
                        <a:latin typeface="Calibri"/>
                      </a:endParaRPr>
                    </a:p>
                  </a:txBody>
                  <a:tcPr marL="9525" marR="9525" marT="9525" marB="0" anchor="b">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r>
              <a:tr h="952500">
                <a:tc>
                  <a:txBody>
                    <a:bodyPr/>
                    <a:lstStyle/>
                    <a:p>
                      <a:pPr algn="l" fontAlgn="b"/>
                      <a:r>
                        <a:rPr lang="en-US" sz="1800" b="1" u="none" strike="noStrike" dirty="0">
                          <a:solidFill>
                            <a:sysClr val="windowText" lastClr="000000"/>
                          </a:solidFill>
                          <a:effectLst/>
                        </a:rPr>
                        <a:t>Business Continuity Support</a:t>
                      </a:r>
                      <a:endParaRPr lang="en-US" sz="1800" b="1" i="0" u="none" strike="noStrike" dirty="0">
                        <a:solidFill>
                          <a:sysClr val="windowText" lastClr="000000"/>
                        </a:solidFill>
                        <a:effectLst/>
                        <a:latin typeface="Calibri"/>
                      </a:endParaRPr>
                    </a:p>
                  </a:txBody>
                  <a:tcPr marL="9525" marR="9525" marT="9525"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6">
                        <a:lumMod val="20000"/>
                        <a:lumOff val="80000"/>
                      </a:schemeClr>
                    </a:solidFill>
                  </a:tcPr>
                </a:tc>
                <a:tc>
                  <a:txBody>
                    <a:bodyPr/>
                    <a:lstStyle/>
                    <a:p>
                      <a:pPr algn="l" fontAlgn="b"/>
                      <a:r>
                        <a:rPr lang="en-US" sz="1800" b="1" u="none" strike="noStrike" dirty="0">
                          <a:solidFill>
                            <a:sysClr val="windowText" lastClr="000000"/>
                          </a:solidFill>
                          <a:effectLst/>
                        </a:rPr>
                        <a:t>This contract is for part-time subject matter experts across the continuity spectrum to assist in any internal support for </a:t>
                      </a:r>
                      <a:r>
                        <a:rPr lang="en-US" sz="1800" b="1" u="none" strike="noStrike" dirty="0" smtClean="0">
                          <a:solidFill>
                            <a:sysClr val="windowText" lastClr="000000"/>
                          </a:solidFill>
                          <a:effectLst/>
                        </a:rPr>
                        <a:t>OI&amp;T </a:t>
                      </a:r>
                      <a:r>
                        <a:rPr lang="en-US" sz="1800" b="1" u="none" strike="noStrike" dirty="0">
                          <a:solidFill>
                            <a:sysClr val="windowText" lastClr="000000"/>
                          </a:solidFill>
                          <a:effectLst/>
                        </a:rPr>
                        <a:t>exercises, including Contingency Plans and Disaster Recovery Plans. </a:t>
                      </a:r>
                      <a:r>
                        <a:rPr lang="en-US" sz="1800" b="1" u="none" strike="noStrike" dirty="0" smtClean="0">
                          <a:solidFill>
                            <a:sysClr val="windowText" lastClr="000000"/>
                          </a:solidFill>
                          <a:effectLst/>
                        </a:rPr>
                        <a:t>Exercise support provides subject matter experts to </a:t>
                      </a:r>
                      <a:r>
                        <a:rPr lang="en-US" sz="1800" b="1" u="none" strike="noStrike" dirty="0">
                          <a:solidFill>
                            <a:sysClr val="windowText" lastClr="000000"/>
                          </a:solidFill>
                          <a:effectLst/>
                        </a:rPr>
                        <a:t>develop, measure, and run exercises at the </a:t>
                      </a:r>
                      <a:r>
                        <a:rPr lang="en-US" sz="1800" b="1" u="none" strike="noStrike" dirty="0" smtClean="0">
                          <a:solidFill>
                            <a:sysClr val="windowText" lastClr="000000"/>
                          </a:solidFill>
                          <a:effectLst/>
                        </a:rPr>
                        <a:t>OI&amp;T</a:t>
                      </a:r>
                      <a:r>
                        <a:rPr lang="en-US" sz="1800" b="1" u="none" strike="noStrike" dirty="0">
                          <a:solidFill>
                            <a:sysClr val="windowText" lastClr="000000"/>
                          </a:solidFill>
                          <a:effectLst/>
                        </a:rPr>
                        <a:t>, VA and National Level. </a:t>
                      </a:r>
                      <a:endParaRPr lang="en-US" sz="1800" b="1" i="0" u="none" strike="noStrike" dirty="0">
                        <a:solidFill>
                          <a:sysClr val="windowText" lastClr="000000"/>
                        </a:solidFill>
                        <a:effectLst/>
                        <a:latin typeface="Calibri"/>
                      </a:endParaRPr>
                    </a:p>
                  </a:txBody>
                  <a:tcPr marL="9525" marR="9525" marT="9525"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6">
                        <a:lumMod val="20000"/>
                        <a:lumOff val="80000"/>
                      </a:schemeClr>
                    </a:solidFill>
                  </a:tcPr>
                </a:tc>
              </a:tr>
            </a:tbl>
          </a:graphicData>
        </a:graphic>
      </p:graphicFrame>
    </p:spTree>
    <p:extLst>
      <p:ext uri="{BB962C8B-B14F-4D97-AF65-F5344CB8AC3E}">
        <p14:creationId xmlns:p14="http://schemas.microsoft.com/office/powerpoint/2010/main" val="34819209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28600"/>
            <a:ext cx="7239000" cy="1066800"/>
          </a:xfrm>
        </p:spPr>
        <p:txBody>
          <a:bodyPr/>
          <a:lstStyle/>
          <a:p>
            <a:r>
              <a:rPr lang="en-US" altLang="en-US" dirty="0">
                <a:latin typeface="Arial Black" panose="020B0A04020102020204" pitchFamily="34" charset="0"/>
              </a:rPr>
              <a:t>Office of Cyber Security (OCS)</a:t>
            </a:r>
            <a:endParaRPr lang="en-US" dirty="0">
              <a:latin typeface="Arial Black" panose="020B0A04020102020204" pitchFamily="34" charset="0"/>
            </a:endParaRPr>
          </a:p>
        </p:txBody>
      </p:sp>
      <p:sp>
        <p:nvSpPr>
          <p:cNvPr id="3" name="Content Placeholder 2"/>
          <p:cNvSpPr>
            <a:spLocks noGrp="1"/>
          </p:cNvSpPr>
          <p:nvPr>
            <p:ph idx="1"/>
          </p:nvPr>
        </p:nvSpPr>
        <p:spPr>
          <a:xfrm>
            <a:off x="457200" y="1600200"/>
            <a:ext cx="8229600" cy="4906963"/>
          </a:xfrm>
        </p:spPr>
        <p:txBody>
          <a:bodyPr>
            <a:normAutofit/>
          </a:bodyPr>
          <a:lstStyle/>
          <a:p>
            <a:pPr lvl="0"/>
            <a:r>
              <a:rPr lang="en-US" altLang="en-US" sz="3200" dirty="0">
                <a:solidFill>
                  <a:prstClr val="black"/>
                </a:solidFill>
                <a:latin typeface="Calibri"/>
                <a:cs typeface="+mn-cs"/>
              </a:rPr>
              <a:t>E</a:t>
            </a:r>
            <a:r>
              <a:rPr lang="en-US" altLang="en-US" sz="3200" dirty="0" smtClean="0">
                <a:solidFill>
                  <a:prstClr val="black"/>
                </a:solidFill>
                <a:latin typeface="Calibri"/>
                <a:cs typeface="+mn-cs"/>
              </a:rPr>
              <a:t>stablishes </a:t>
            </a:r>
            <a:r>
              <a:rPr lang="en-US" altLang="en-US" sz="3200" dirty="0">
                <a:solidFill>
                  <a:prstClr val="black"/>
                </a:solidFill>
                <a:latin typeface="Calibri"/>
                <a:cs typeface="+mn-cs"/>
              </a:rPr>
              <a:t>policy and oversees the implementation and operation of IT </a:t>
            </a:r>
            <a:r>
              <a:rPr lang="en-US" altLang="en-US" sz="3200" dirty="0" smtClean="0">
                <a:solidFill>
                  <a:prstClr val="black"/>
                </a:solidFill>
                <a:latin typeface="Calibri"/>
                <a:cs typeface="+mn-cs"/>
              </a:rPr>
              <a:t>security programs </a:t>
            </a:r>
            <a:r>
              <a:rPr lang="en-US" altLang="en-US" sz="3200" dirty="0">
                <a:solidFill>
                  <a:prstClr val="black"/>
                </a:solidFill>
                <a:latin typeface="Calibri"/>
                <a:cs typeface="+mn-cs"/>
              </a:rPr>
              <a:t>across the </a:t>
            </a:r>
            <a:r>
              <a:rPr lang="en-US" altLang="en-US" sz="3200" dirty="0" smtClean="0">
                <a:solidFill>
                  <a:prstClr val="black"/>
                </a:solidFill>
                <a:latin typeface="Calibri"/>
                <a:cs typeface="+mn-cs"/>
              </a:rPr>
              <a:t>Department  </a:t>
            </a:r>
          </a:p>
          <a:p>
            <a:pPr lvl="0"/>
            <a:r>
              <a:rPr lang="en-US" altLang="en-US" sz="3200" dirty="0" smtClean="0">
                <a:solidFill>
                  <a:prstClr val="black"/>
                </a:solidFill>
                <a:latin typeface="Calibri"/>
                <a:cs typeface="+mn-cs"/>
              </a:rPr>
              <a:t>Manages </a:t>
            </a:r>
            <a:r>
              <a:rPr lang="en-US" altLang="en-US" sz="3200" dirty="0">
                <a:solidFill>
                  <a:prstClr val="black"/>
                </a:solidFill>
                <a:latin typeface="Calibri"/>
                <a:cs typeface="+mn-cs"/>
              </a:rPr>
              <a:t>and directs all activities for audit resolution and readiness, the Certification Program Service, security architecture and software assurance, the Emergency Response team, and identity access </a:t>
            </a:r>
            <a:r>
              <a:rPr lang="en-US" altLang="en-US" sz="3200" dirty="0" smtClean="0">
                <a:solidFill>
                  <a:prstClr val="black"/>
                </a:solidFill>
                <a:latin typeface="Calibri"/>
                <a:cs typeface="+mn-cs"/>
              </a:rPr>
              <a:t>management </a:t>
            </a:r>
            <a:endParaRPr lang="en-US" altLang="en-US" sz="3200" dirty="0">
              <a:solidFill>
                <a:prstClr val="black"/>
              </a:solidFill>
              <a:latin typeface="Calibri"/>
              <a:cs typeface="+mn-cs"/>
            </a:endParaRPr>
          </a:p>
        </p:txBody>
      </p:sp>
      <p:sp>
        <p:nvSpPr>
          <p:cNvPr id="4" name="Date Placeholder 3"/>
          <p:cNvSpPr>
            <a:spLocks noGrp="1"/>
          </p:cNvSpPr>
          <p:nvPr>
            <p:ph type="dt" sz="half" idx="10"/>
          </p:nvPr>
        </p:nvSpPr>
        <p:spPr/>
        <p:txBody>
          <a:bodyPr/>
          <a:lstStyle/>
          <a:p>
            <a:endParaRPr lang="en-US" dirty="0" smtClean="0"/>
          </a:p>
          <a:p>
            <a:r>
              <a:rPr lang="en-US" dirty="0" smtClean="0"/>
              <a:t>6/16/2015</a:t>
            </a:r>
            <a:endParaRPr lang="en-US" dirty="0"/>
          </a:p>
          <a:p>
            <a:endParaRPr lang="en-US" dirty="0"/>
          </a:p>
        </p:txBody>
      </p:sp>
      <p:sp>
        <p:nvSpPr>
          <p:cNvPr id="5" name="Footer Placeholder 4"/>
          <p:cNvSpPr>
            <a:spLocks noGrp="1"/>
          </p:cNvSpPr>
          <p:nvPr>
            <p:ph type="ftr" sz="quarter" idx="11"/>
          </p:nvPr>
        </p:nvSpPr>
        <p:spPr/>
        <p:txBody>
          <a:bodyPr/>
          <a:lstStyle/>
          <a:p>
            <a:r>
              <a:rPr lang="it-IT" smtClean="0"/>
              <a:t>Working Draft, Pre-Decisional, Deliberative Document</a:t>
            </a:r>
            <a:endParaRPr lang="en-US" dirty="0"/>
          </a:p>
        </p:txBody>
      </p:sp>
      <p:sp>
        <p:nvSpPr>
          <p:cNvPr id="6" name="Slide Number Placeholder 5"/>
          <p:cNvSpPr>
            <a:spLocks noGrp="1"/>
          </p:cNvSpPr>
          <p:nvPr>
            <p:ph type="sldNum" sz="quarter" idx="12"/>
          </p:nvPr>
        </p:nvSpPr>
        <p:spPr/>
        <p:txBody>
          <a:bodyPr/>
          <a:lstStyle/>
          <a:p>
            <a:fld id="{84878344-ACF8-4BEF-825F-4772DDDDA850}" type="slidenum">
              <a:rPr lang="en-US" smtClean="0"/>
              <a:pPr/>
              <a:t>9</a:t>
            </a:fld>
            <a:endParaRPr lang="en-US" dirty="0"/>
          </a:p>
        </p:txBody>
      </p:sp>
      <p:cxnSp>
        <p:nvCxnSpPr>
          <p:cNvPr id="7" name="Straight Connector 6"/>
          <p:cNvCxnSpPr/>
          <p:nvPr/>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57200" y="1447800"/>
            <a:ext cx="8229600" cy="1588"/>
          </a:xfrm>
          <a:prstGeom prst="line">
            <a:avLst/>
          </a:prstGeom>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3174520227"/>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_VA_PowerPoin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Blank_VA_PowerPoint</Template>
  <TotalTime>0</TotalTime>
  <Words>2018</Words>
  <Application>Microsoft Office PowerPoint</Application>
  <PresentationFormat>On-screen Show (4:3)</PresentationFormat>
  <Paragraphs>236</Paragraphs>
  <Slides>23</Slides>
  <Notes>9</Notes>
  <HiddenSlides>0</HiddenSlides>
  <MMClips>0</MMClips>
  <ScaleCrop>false</ScaleCrop>
  <HeadingPairs>
    <vt:vector size="4" baseType="variant">
      <vt:variant>
        <vt:lpstr>Theme</vt:lpstr>
      </vt:variant>
      <vt:variant>
        <vt:i4>2</vt:i4>
      </vt:variant>
      <vt:variant>
        <vt:lpstr>Slide Titles</vt:lpstr>
      </vt:variant>
      <vt:variant>
        <vt:i4>23</vt:i4>
      </vt:variant>
    </vt:vector>
  </HeadingPairs>
  <TitlesOfParts>
    <vt:vector size="25" baseType="lpstr">
      <vt:lpstr>Blank_VA_PowerPoint</vt:lpstr>
      <vt:lpstr>Custom Design</vt:lpstr>
      <vt:lpstr>Information Technology Advanced Planning Briefing for Industry</vt:lpstr>
      <vt:lpstr>Agenda</vt:lpstr>
      <vt:lpstr>OIS Overview</vt:lpstr>
      <vt:lpstr>OIS Goals</vt:lpstr>
      <vt:lpstr>OIS Offices</vt:lpstr>
      <vt:lpstr>Business Continuity (BC)</vt:lpstr>
      <vt:lpstr>BC Activities</vt:lpstr>
      <vt:lpstr>Upcoming FY16 Contract Opportunities-BC</vt:lpstr>
      <vt:lpstr>Office of Cyber Security (OCS)</vt:lpstr>
      <vt:lpstr>OCS Activities</vt:lpstr>
      <vt:lpstr>Upcoming FY16 Contract Opportunities-OCS</vt:lpstr>
      <vt:lpstr>Field Security Service (FSS)</vt:lpstr>
      <vt:lpstr>FSS Activities</vt:lpstr>
      <vt:lpstr>Upcoming FY16 Contract Opportunities-FSS</vt:lpstr>
      <vt:lpstr>Office Of Privacy and Records Management (OPRM)</vt:lpstr>
      <vt:lpstr>OPRM Activities</vt:lpstr>
      <vt:lpstr>Upcoming FY16 Contract Opportunities-OPRM</vt:lpstr>
      <vt:lpstr>Network Security Operations Center (NSOC)</vt:lpstr>
      <vt:lpstr>NSOC Activities</vt:lpstr>
      <vt:lpstr>Upcoming FY16 Contract Opportunities-NSOC</vt:lpstr>
      <vt:lpstr>Upcoming FY16 Contract Opportunities-NSOC</vt:lpstr>
      <vt:lpstr>Other Priorities and Focus Areas</vt:lpstr>
      <vt:lpstr>Additional Information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2015-04-20T16:23:59Z</dcterms:created>
  <dcterms:modified xsi:type="dcterms:W3CDTF">2015-06-12T18:54:20Z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