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theme/theme4.xml" ContentType="application/vnd.openxmlformats-officedocument.theme+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charts/chart5.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3.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ppt/notesSlides/notesSlide79.xml" ContentType="application/vnd.openxmlformats-officedocument.presentationml.notesSlide+xml"/>
  <Override PartName="/ppt/notesSlides/notesSlide80.xml" ContentType="application/vnd.openxmlformats-officedocument.presentationml.notesSlide+xml"/>
  <Override PartName="/ppt/notesSlides/notesSlide81.xml" ContentType="application/vnd.openxmlformats-officedocument.presentationml.notesSlide+xml"/>
  <Override PartName="/ppt/notesSlides/notesSlide82.xml" ContentType="application/vnd.openxmlformats-officedocument.presentationml.notesSlide+xml"/>
  <Override PartName="/ppt/notesSlides/notesSlide83.xml" ContentType="application/vnd.openxmlformats-officedocument.presentationml.notesSlide+xml"/>
  <Override PartName="/ppt/notesSlides/notesSlide84.xml" ContentType="application/vnd.openxmlformats-officedocument.presentationml.notesSlide+xml"/>
  <Override PartName="/ppt/tags/tag1.xml" ContentType="application/vnd.openxmlformats-officedocument.presentationml.tags+xml"/>
  <Override PartName="/ppt/notesSlides/notesSlide85.xml" ContentType="application/vnd.openxmlformats-officedocument.presentationml.notesSlide+xml"/>
  <Override PartName="/ppt/notesSlides/notesSlide86.xml" ContentType="application/vnd.openxmlformats-officedocument.presentationml.notesSlide+xml"/>
  <Override PartName="/ppt/notesSlides/notesSlide87.xml" ContentType="application/vnd.openxmlformats-officedocument.presentationml.notesSlide+xml"/>
  <Override PartName="/ppt/notesSlides/notesSlide88.xml" ContentType="application/vnd.openxmlformats-officedocument.presentationml.notesSlide+xml"/>
  <Override PartName="/ppt/notesSlides/notesSlide89.xml" ContentType="application/vnd.openxmlformats-officedocument.presentationml.notesSlide+xml"/>
  <Override PartName="/ppt/notesSlides/notesSlide90.xml" ContentType="application/vnd.openxmlformats-officedocument.presentationml.notesSlide+xml"/>
  <Override PartName="/ppt/notesSlides/notesSlide91.xml" ContentType="application/vnd.openxmlformats-officedocument.presentationml.notesSlide+xml"/>
  <Override PartName="/ppt/notesSlides/notesSlide9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0" r:id="rId2"/>
    <p:sldMasterId id="2147483720" r:id="rId3"/>
    <p:sldMasterId id="2147483734" r:id="rId4"/>
    <p:sldMasterId id="2147483746" r:id="rId5"/>
  </p:sldMasterIdLst>
  <p:notesMasterIdLst>
    <p:notesMasterId r:id="rId98"/>
  </p:notesMasterIdLst>
  <p:sldIdLst>
    <p:sldId id="291" r:id="rId6"/>
    <p:sldId id="285" r:id="rId7"/>
    <p:sldId id="287" r:id="rId8"/>
    <p:sldId id="265" r:id="rId9"/>
    <p:sldId id="960" r:id="rId10"/>
    <p:sldId id="956" r:id="rId11"/>
    <p:sldId id="279" r:id="rId12"/>
    <p:sldId id="289" r:id="rId13"/>
    <p:sldId id="280" r:id="rId14"/>
    <p:sldId id="372" r:id="rId15"/>
    <p:sldId id="1032" r:id="rId16"/>
    <p:sldId id="297" r:id="rId17"/>
    <p:sldId id="305" r:id="rId18"/>
    <p:sldId id="957" r:id="rId19"/>
    <p:sldId id="1037" r:id="rId20"/>
    <p:sldId id="1024" r:id="rId21"/>
    <p:sldId id="1028" r:id="rId22"/>
    <p:sldId id="1050" r:id="rId23"/>
    <p:sldId id="1039" r:id="rId24"/>
    <p:sldId id="1043" r:id="rId25"/>
    <p:sldId id="1051" r:id="rId26"/>
    <p:sldId id="1052" r:id="rId27"/>
    <p:sldId id="304" r:id="rId28"/>
    <p:sldId id="905995374" r:id="rId29"/>
    <p:sldId id="905995377" r:id="rId30"/>
    <p:sldId id="905995378" r:id="rId31"/>
    <p:sldId id="905995379" r:id="rId32"/>
    <p:sldId id="905995380" r:id="rId33"/>
    <p:sldId id="270" r:id="rId34"/>
    <p:sldId id="278" r:id="rId35"/>
    <p:sldId id="905995381" r:id="rId36"/>
    <p:sldId id="905995382" r:id="rId37"/>
    <p:sldId id="272" r:id="rId38"/>
    <p:sldId id="905995367" r:id="rId39"/>
    <p:sldId id="905995368" r:id="rId40"/>
    <p:sldId id="905995369" r:id="rId41"/>
    <p:sldId id="905995370" r:id="rId42"/>
    <p:sldId id="905995371" r:id="rId43"/>
    <p:sldId id="905995372" r:id="rId44"/>
    <p:sldId id="905995373" r:id="rId45"/>
    <p:sldId id="3535" r:id="rId46"/>
    <p:sldId id="269" r:id="rId47"/>
    <p:sldId id="905995358" r:id="rId48"/>
    <p:sldId id="905995361" r:id="rId49"/>
    <p:sldId id="271" r:id="rId50"/>
    <p:sldId id="905995362" r:id="rId51"/>
    <p:sldId id="905995355" r:id="rId52"/>
    <p:sldId id="905995356" r:id="rId53"/>
    <p:sldId id="905995363" r:id="rId54"/>
    <p:sldId id="264" r:id="rId55"/>
    <p:sldId id="905995364" r:id="rId56"/>
    <p:sldId id="274" r:id="rId57"/>
    <p:sldId id="275" r:id="rId58"/>
    <p:sldId id="905995365" r:id="rId59"/>
    <p:sldId id="276" r:id="rId60"/>
    <p:sldId id="277" r:id="rId61"/>
    <p:sldId id="905995383" r:id="rId62"/>
    <p:sldId id="1058" r:id="rId63"/>
    <p:sldId id="1059" r:id="rId64"/>
    <p:sldId id="1076" r:id="rId65"/>
    <p:sldId id="1077" r:id="rId66"/>
    <p:sldId id="1078" r:id="rId67"/>
    <p:sldId id="1079" r:id="rId68"/>
    <p:sldId id="1080" r:id="rId69"/>
    <p:sldId id="1093" r:id="rId70"/>
    <p:sldId id="1081" r:id="rId71"/>
    <p:sldId id="1082" r:id="rId72"/>
    <p:sldId id="1083" r:id="rId73"/>
    <p:sldId id="1084" r:id="rId74"/>
    <p:sldId id="1096" r:id="rId75"/>
    <p:sldId id="1085" r:id="rId76"/>
    <p:sldId id="1104" r:id="rId77"/>
    <p:sldId id="1086" r:id="rId78"/>
    <p:sldId id="1105" r:id="rId79"/>
    <p:sldId id="1087" r:id="rId80"/>
    <p:sldId id="1088" r:id="rId81"/>
    <p:sldId id="1100" r:id="rId82"/>
    <p:sldId id="1089" r:id="rId83"/>
    <p:sldId id="1090" r:id="rId84"/>
    <p:sldId id="1091" r:id="rId85"/>
    <p:sldId id="1092" r:id="rId86"/>
    <p:sldId id="293" r:id="rId87"/>
    <p:sldId id="414" r:id="rId88"/>
    <p:sldId id="349" r:id="rId89"/>
    <p:sldId id="412" r:id="rId90"/>
    <p:sldId id="358" r:id="rId91"/>
    <p:sldId id="415" r:id="rId92"/>
    <p:sldId id="416" r:id="rId93"/>
    <p:sldId id="413" r:id="rId94"/>
    <p:sldId id="905995375" r:id="rId95"/>
    <p:sldId id="905995376" r:id="rId96"/>
    <p:sldId id="295" r:id="rId97"/>
  </p:sldIdLst>
  <p:sldSz cx="9144000" cy="6858000" type="screen4x3"/>
  <p:notesSz cx="7010400" cy="9236075"/>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Carbone, Carolyn" initials="CC" lastIdx="3" clrIdx="0">
    <p:extLst>
      <p:ext uri="{19B8F6BF-5375-455C-9EA6-DF929625EA0E}">
        <p15:presenceInfo xmlns:p15="http://schemas.microsoft.com/office/powerpoint/2012/main" userId="S::Carolyn.Carbone@va.gov::6b67195c-f72d-45d4-b483-37f157127017"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6FF99"/>
    <a:srgbClr val="B3E175"/>
    <a:srgbClr val="66CCFF"/>
    <a:srgbClr val="3BA6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BDBED569-4797-4DF1-A0F4-6AAB3CD982D8}" styleName="Light Style 3 - Accent 5">
    <a:wholeTbl>
      <a:tcTxStyle>
        <a:fontRef idx="minor">
          <a:scrgbClr r="0" g="0" b="0"/>
        </a:fontRef>
        <a:schemeClr val="tx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noFill/>
        </a:fill>
      </a:tcStyle>
    </a:wholeTbl>
    <a:band1H>
      <a:tcStyle>
        <a:tcBdr/>
        <a:fill>
          <a:solidFill>
            <a:schemeClr val="accent5">
              <a:alpha val="20000"/>
            </a:schemeClr>
          </a:solidFill>
        </a:fill>
      </a:tcStyle>
    </a:band1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noFill/>
        </a:fill>
      </a:tcStyle>
    </a:lastRow>
    <a:firstRow>
      <a:tcTxStyle b="on"/>
      <a:tcStyle>
        <a:tcBdr>
          <a:bottom>
            <a:ln w="25400" cmpd="sng">
              <a:solidFill>
                <a:schemeClr val="accent5"/>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9627" autoAdjust="0"/>
  </p:normalViewPr>
  <p:slideViewPr>
    <p:cSldViewPr>
      <p:cViewPr varScale="1">
        <p:scale>
          <a:sx n="64" d="100"/>
          <a:sy n="64" d="100"/>
        </p:scale>
        <p:origin x="1566" y="102"/>
      </p:cViewPr>
      <p:guideLst>
        <p:guide orient="horz" pos="2160"/>
        <p:guide pos="2880"/>
      </p:guideLst>
    </p:cSldViewPr>
  </p:slideViewPr>
  <p:notesTextViewPr>
    <p:cViewPr>
      <p:scale>
        <a:sx n="3" d="2"/>
        <a:sy n="3" d="2"/>
      </p:scale>
      <p:origin x="0" y="0"/>
    </p:cViewPr>
  </p:notesTextViewPr>
  <p:notesViewPr>
    <p:cSldViewPr>
      <p:cViewPr varScale="1">
        <p:scale>
          <a:sx n="54" d="100"/>
          <a:sy n="54" d="100"/>
        </p:scale>
        <p:origin x="2874" y="90"/>
      </p:cViewPr>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slide" Target="slides/slide63.xml"/><Relationship Id="rId84" Type="http://schemas.openxmlformats.org/officeDocument/2006/relationships/slide" Target="slides/slide79.xml"/><Relationship Id="rId89" Type="http://schemas.openxmlformats.org/officeDocument/2006/relationships/slide" Target="slides/slide84.xml"/><Relationship Id="rId7" Type="http://schemas.openxmlformats.org/officeDocument/2006/relationships/slide" Target="slides/slide2.xml"/><Relationship Id="rId71" Type="http://schemas.openxmlformats.org/officeDocument/2006/relationships/slide" Target="slides/slide66.xml"/><Relationship Id="rId92" Type="http://schemas.openxmlformats.org/officeDocument/2006/relationships/slide" Target="slides/slide87.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slide" Target="slides/slide48.xml"/><Relationship Id="rId58" Type="http://schemas.openxmlformats.org/officeDocument/2006/relationships/slide" Target="slides/slide53.xml"/><Relationship Id="rId66" Type="http://schemas.openxmlformats.org/officeDocument/2006/relationships/slide" Target="slides/slide61.xml"/><Relationship Id="rId74" Type="http://schemas.openxmlformats.org/officeDocument/2006/relationships/slide" Target="slides/slide69.xml"/><Relationship Id="rId79" Type="http://schemas.openxmlformats.org/officeDocument/2006/relationships/slide" Target="slides/slide74.xml"/><Relationship Id="rId87" Type="http://schemas.openxmlformats.org/officeDocument/2006/relationships/slide" Target="slides/slide82.xml"/><Relationship Id="rId102" Type="http://schemas.openxmlformats.org/officeDocument/2006/relationships/theme" Target="theme/theme1.xml"/><Relationship Id="rId5" Type="http://schemas.openxmlformats.org/officeDocument/2006/relationships/slideMaster" Target="slideMasters/slideMaster5.xml"/><Relationship Id="rId61" Type="http://schemas.openxmlformats.org/officeDocument/2006/relationships/slide" Target="slides/slide56.xml"/><Relationship Id="rId82" Type="http://schemas.openxmlformats.org/officeDocument/2006/relationships/slide" Target="slides/slide77.xml"/><Relationship Id="rId90" Type="http://schemas.openxmlformats.org/officeDocument/2006/relationships/slide" Target="slides/slide85.xml"/><Relationship Id="rId95" Type="http://schemas.openxmlformats.org/officeDocument/2006/relationships/slide" Target="slides/slide90.xml"/><Relationship Id="rId19" Type="http://schemas.openxmlformats.org/officeDocument/2006/relationships/slide" Target="slides/slide1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slide" Target="slides/slide64.xml"/><Relationship Id="rId77" Type="http://schemas.openxmlformats.org/officeDocument/2006/relationships/slide" Target="slides/slide72.xml"/><Relationship Id="rId100" Type="http://schemas.openxmlformats.org/officeDocument/2006/relationships/presProps" Target="presProps.xml"/><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slide" Target="slides/slide67.xml"/><Relationship Id="rId80" Type="http://schemas.openxmlformats.org/officeDocument/2006/relationships/slide" Target="slides/slide75.xml"/><Relationship Id="rId85" Type="http://schemas.openxmlformats.org/officeDocument/2006/relationships/slide" Target="slides/slide80.xml"/><Relationship Id="rId93" Type="http://schemas.openxmlformats.org/officeDocument/2006/relationships/slide" Target="slides/slide88.xml"/><Relationship Id="rId98" Type="http://schemas.openxmlformats.org/officeDocument/2006/relationships/notesMaster" Target="notesMasters/notesMaster1.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slide" Target="slides/slide62.xml"/><Relationship Id="rId103" Type="http://schemas.openxmlformats.org/officeDocument/2006/relationships/tableStyles" Target="tableStyles.xml"/><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slide" Target="slides/slide65.xml"/><Relationship Id="rId75" Type="http://schemas.openxmlformats.org/officeDocument/2006/relationships/slide" Target="slides/slide70.xml"/><Relationship Id="rId83" Type="http://schemas.openxmlformats.org/officeDocument/2006/relationships/slide" Target="slides/slide78.xml"/><Relationship Id="rId88" Type="http://schemas.openxmlformats.org/officeDocument/2006/relationships/slide" Target="slides/slide83.xml"/><Relationship Id="rId91" Type="http://schemas.openxmlformats.org/officeDocument/2006/relationships/slide" Target="slides/slide86.xml"/><Relationship Id="rId96" Type="http://schemas.openxmlformats.org/officeDocument/2006/relationships/slide" Target="slides/slide91.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slide" Target="slides/slide60.xml"/><Relationship Id="rId73" Type="http://schemas.openxmlformats.org/officeDocument/2006/relationships/slide" Target="slides/slide68.xml"/><Relationship Id="rId78" Type="http://schemas.openxmlformats.org/officeDocument/2006/relationships/slide" Target="slides/slide73.xml"/><Relationship Id="rId81" Type="http://schemas.openxmlformats.org/officeDocument/2006/relationships/slide" Target="slides/slide76.xml"/><Relationship Id="rId86" Type="http://schemas.openxmlformats.org/officeDocument/2006/relationships/slide" Target="slides/slide81.xml"/><Relationship Id="rId94" Type="http://schemas.openxmlformats.org/officeDocument/2006/relationships/slide" Target="slides/slide89.xml"/><Relationship Id="rId99" Type="http://schemas.openxmlformats.org/officeDocument/2006/relationships/commentAuthors" Target="commentAuthors.xml"/><Relationship Id="rId10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slide" Target="slides/slide71.xml"/><Relationship Id="rId97" Type="http://schemas.openxmlformats.org/officeDocument/2006/relationships/slide" Target="slides/slide92.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_rels/chart4.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3.xlsx"/></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4.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ln>
                  <a:solidFill>
                    <a:schemeClr val="tx1"/>
                  </a:solidFill>
                </a:ln>
                <a:solidFill>
                  <a:schemeClr val="tx1"/>
                </a:solidFill>
                <a:latin typeface="+mn-lt"/>
                <a:ea typeface="+mn-ea"/>
                <a:cs typeface="+mn-cs"/>
              </a:defRPr>
            </a:pPr>
            <a:r>
              <a:rPr lang="en-US" dirty="0">
                <a:ln>
                  <a:solidFill>
                    <a:schemeClr val="tx1"/>
                  </a:solidFill>
                </a:ln>
                <a:solidFill>
                  <a:schemeClr val="tx1"/>
                </a:solidFill>
              </a:rPr>
              <a:t>Dollars </a:t>
            </a:r>
          </a:p>
          <a:p>
            <a:pPr>
              <a:defRPr>
                <a:ln>
                  <a:solidFill>
                    <a:schemeClr val="tx1"/>
                  </a:solidFill>
                </a:ln>
                <a:solidFill>
                  <a:schemeClr val="tx1"/>
                </a:solidFill>
              </a:defRPr>
            </a:pPr>
            <a:r>
              <a:rPr lang="en-US" dirty="0">
                <a:ln>
                  <a:solidFill>
                    <a:schemeClr val="tx1"/>
                  </a:solidFill>
                </a:ln>
                <a:solidFill>
                  <a:schemeClr val="tx1"/>
                </a:solidFill>
              </a:rPr>
              <a:t>($B)</a:t>
            </a:r>
          </a:p>
        </c:rich>
      </c:tx>
      <c:layout>
        <c:manualLayout>
          <c:xMode val="edge"/>
          <c:yMode val="edge"/>
          <c:x val="2.7448377581120967E-2"/>
          <c:y val="0.41017950092486982"/>
        </c:manualLayout>
      </c:layout>
      <c:overlay val="0"/>
      <c:spPr>
        <a:solidFill>
          <a:schemeClr val="bg1"/>
        </a:solidFill>
        <a:ln>
          <a:noFill/>
        </a:ln>
        <a:effectLst/>
      </c:spPr>
      <c:txPr>
        <a:bodyPr rot="0" spcFirstLastPara="1" vertOverflow="ellipsis" vert="horz" wrap="square" anchor="ctr" anchorCtr="1"/>
        <a:lstStyle/>
        <a:p>
          <a:pPr>
            <a:defRPr sz="1862" b="0" i="0" u="none" strike="noStrike" kern="1200" spc="0" baseline="0">
              <a:ln>
                <a:solidFill>
                  <a:schemeClr val="tx1"/>
                </a:solidFill>
              </a:ln>
              <a:solidFill>
                <a:schemeClr val="tx1"/>
              </a:solidFill>
              <a:latin typeface="+mn-lt"/>
              <a:ea typeface="+mn-ea"/>
              <a:cs typeface="+mn-cs"/>
            </a:defRPr>
          </a:pPr>
          <a:endParaRPr lang="en-US"/>
        </a:p>
      </c:txPr>
    </c:title>
    <c:autoTitleDeleted val="0"/>
    <c:plotArea>
      <c:layout>
        <c:manualLayout>
          <c:layoutTarget val="inner"/>
          <c:xMode val="edge"/>
          <c:yMode val="edge"/>
          <c:x val="0.19153914942048172"/>
          <c:y val="3.5411253055430844E-2"/>
          <c:w val="0.80551099807214366"/>
          <c:h val="0.85169928758905133"/>
        </c:manualLayout>
      </c:layout>
      <c:barChart>
        <c:barDir val="col"/>
        <c:grouping val="clustered"/>
        <c:varyColors val="0"/>
        <c:ser>
          <c:idx val="0"/>
          <c:order val="0"/>
          <c:tx>
            <c:strRef>
              <c:f>Sheet1!$B$1</c:f>
              <c:strCache>
                <c:ptCount val="1"/>
                <c:pt idx="0">
                  <c:v>Series 1</c:v>
                </c:pt>
              </c:strCache>
            </c:strRef>
          </c:tx>
          <c:spPr>
            <a:solidFill>
              <a:schemeClr val="tx2"/>
            </a:solidFill>
            <a:ln w="0">
              <a:solidFill>
                <a:schemeClr val="tx1"/>
              </a:solidFill>
            </a:ln>
            <a:effectLst/>
          </c:spPr>
          <c:invertIfNegative val="0"/>
          <c:dLbls>
            <c:dLbl>
              <c:idx val="0"/>
              <c:tx>
                <c:rich>
                  <a:bodyPr/>
                  <a:lstStyle/>
                  <a:p>
                    <a:r>
                      <a:rPr lang="en-US" dirty="0"/>
                      <a:t>.131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6F2-4CD6-AAD2-58D9F151E88E}"/>
                </c:ext>
              </c:extLst>
            </c:dLbl>
            <c:dLbl>
              <c:idx val="1"/>
              <c:tx>
                <c:rich>
                  <a:bodyPr/>
                  <a:lstStyle/>
                  <a:p>
                    <a:r>
                      <a:rPr lang="en-US" dirty="0"/>
                      <a:t>1.53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E-B6F2-4CD6-AAD2-58D9F151E88E}"/>
                </c:ext>
              </c:extLst>
            </c:dLbl>
            <c:dLbl>
              <c:idx val="2"/>
              <c:tx>
                <c:rich>
                  <a:bodyPr/>
                  <a:lstStyle/>
                  <a:p>
                    <a:r>
                      <a:rPr lang="en-US" dirty="0"/>
                      <a:t>2.16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D-B6F2-4CD6-AAD2-58D9F151E88E}"/>
                </c:ext>
              </c:extLst>
            </c:dLbl>
            <c:dLbl>
              <c:idx val="3"/>
              <c:tx>
                <c:rich>
                  <a:bodyPr/>
                  <a:lstStyle/>
                  <a:p>
                    <a:r>
                      <a:rPr lang="en-US" dirty="0"/>
                      <a:t>2.10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C-B6F2-4CD6-AAD2-58D9F151E88E}"/>
                </c:ext>
              </c:extLst>
            </c:dLbl>
            <c:dLbl>
              <c:idx val="4"/>
              <c:tx>
                <c:rich>
                  <a:bodyPr/>
                  <a:lstStyle/>
                  <a:p>
                    <a:r>
                      <a:rPr lang="en-US" dirty="0"/>
                      <a:t>2.57</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B-B6F2-4CD6-AAD2-58D9F151E88E}"/>
                </c:ext>
              </c:extLst>
            </c:dLbl>
            <c:dLbl>
              <c:idx val="5"/>
              <c:tx>
                <c:rich>
                  <a:bodyPr/>
                  <a:lstStyle/>
                  <a:p>
                    <a:r>
                      <a:rPr lang="en-US" dirty="0"/>
                      <a:t>3.01</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A-B6F2-4CD6-AAD2-58D9F151E88E}"/>
                </c:ext>
              </c:extLst>
            </c:dLbl>
            <c:dLbl>
              <c:idx val="6"/>
              <c:tx>
                <c:rich>
                  <a:bodyPr/>
                  <a:lstStyle/>
                  <a:p>
                    <a:r>
                      <a:rPr lang="en-US" dirty="0"/>
                      <a:t>3.15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9-B6F2-4CD6-AAD2-58D9F151E88E}"/>
                </c:ext>
              </c:extLst>
            </c:dLbl>
            <c:dLbl>
              <c:idx val="7"/>
              <c:tx>
                <c:rich>
                  <a:bodyPr/>
                  <a:lstStyle/>
                  <a:p>
                    <a:r>
                      <a:rPr lang="en-US" dirty="0"/>
                      <a:t>3.30</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8-B6F2-4CD6-AAD2-58D9F151E88E}"/>
                </c:ext>
              </c:extLst>
            </c:dLbl>
            <c:dLbl>
              <c:idx val="8"/>
              <c:tx>
                <c:rich>
                  <a:bodyPr/>
                  <a:lstStyle/>
                  <a:p>
                    <a:r>
                      <a:rPr lang="en-US" dirty="0"/>
                      <a:t>4.15</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7-B6F2-4CD6-AAD2-58D9F151E88E}"/>
                </c:ext>
              </c:extLst>
            </c:dLbl>
            <c:dLbl>
              <c:idx val="9"/>
              <c:tx>
                <c:rich>
                  <a:bodyPr/>
                  <a:lstStyle/>
                  <a:p>
                    <a:r>
                      <a:rPr lang="en-US" dirty="0"/>
                      <a:t>4.38</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6-B6F2-4CD6-AAD2-58D9F151E88E}"/>
                </c:ext>
              </c:extLst>
            </c:dLbl>
            <c:dLbl>
              <c:idx val="10"/>
              <c:tx>
                <c:rich>
                  <a:bodyPr/>
                  <a:lstStyle/>
                  <a:p>
                    <a:r>
                      <a:rPr lang="en-US" dirty="0"/>
                      <a:t>4.76</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5-B6F2-4CD6-AAD2-58D9F151E88E}"/>
                </c:ext>
              </c:extLst>
            </c:dLbl>
            <c:dLbl>
              <c:idx val="11"/>
              <c:tx>
                <c:rich>
                  <a:bodyPr/>
                  <a:lstStyle/>
                  <a:p>
                    <a:r>
                      <a:rPr lang="en-US" dirty="0"/>
                      <a:t>6.03</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4-B6F2-4CD6-AAD2-58D9F151E88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solidFill>
                    </a:ln>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FY09</c:v>
                </c:pt>
                <c:pt idx="1">
                  <c:v>FY10</c:v>
                </c:pt>
                <c:pt idx="2">
                  <c:v>FY11</c:v>
                </c:pt>
                <c:pt idx="3">
                  <c:v>FY12</c:v>
                </c:pt>
                <c:pt idx="4">
                  <c:v>FY13</c:v>
                </c:pt>
                <c:pt idx="5">
                  <c:v>FY14</c:v>
                </c:pt>
                <c:pt idx="6">
                  <c:v>FY15</c:v>
                </c:pt>
                <c:pt idx="7">
                  <c:v>FY16</c:v>
                </c:pt>
                <c:pt idx="8">
                  <c:v>FY17</c:v>
                </c:pt>
                <c:pt idx="9">
                  <c:v>FY18</c:v>
                </c:pt>
                <c:pt idx="10">
                  <c:v>FY19</c:v>
                </c:pt>
                <c:pt idx="11">
                  <c:v>FY20</c:v>
                </c:pt>
                <c:pt idx="12">
                  <c:v>FY21</c:v>
                </c:pt>
              </c:strCache>
            </c:strRef>
          </c:cat>
          <c:val>
            <c:numRef>
              <c:f>Sheet1!$B$2:$B$14</c:f>
              <c:numCache>
                <c:formatCode>General</c:formatCode>
                <c:ptCount val="13"/>
                <c:pt idx="0">
                  <c:v>0.13100000000000001</c:v>
                </c:pt>
                <c:pt idx="1">
                  <c:v>1.53</c:v>
                </c:pt>
                <c:pt idx="2">
                  <c:v>2.16</c:v>
                </c:pt>
                <c:pt idx="3">
                  <c:v>2.1</c:v>
                </c:pt>
                <c:pt idx="4">
                  <c:v>2.57</c:v>
                </c:pt>
                <c:pt idx="5">
                  <c:v>3.01</c:v>
                </c:pt>
                <c:pt idx="6">
                  <c:v>3.15</c:v>
                </c:pt>
                <c:pt idx="7">
                  <c:v>3.3</c:v>
                </c:pt>
                <c:pt idx="8">
                  <c:v>4.1500000000000004</c:v>
                </c:pt>
                <c:pt idx="9">
                  <c:v>4.38</c:v>
                </c:pt>
                <c:pt idx="10">
                  <c:v>4.76</c:v>
                </c:pt>
                <c:pt idx="11">
                  <c:v>6.03</c:v>
                </c:pt>
                <c:pt idx="12">
                  <c:v>3.3</c:v>
                </c:pt>
              </c:numCache>
            </c:numRef>
          </c:val>
          <c:extLst>
            <c:ext xmlns:c16="http://schemas.microsoft.com/office/drawing/2014/chart" uri="{C3380CC4-5D6E-409C-BE32-E72D297353CC}">
              <c16:uniqueId val="{00000000-B6F2-4CD6-AAD2-58D9F151E88E}"/>
            </c:ext>
          </c:extLst>
        </c:ser>
        <c:dLbls>
          <c:dLblPos val="outEnd"/>
          <c:showLegendKey val="0"/>
          <c:showVal val="1"/>
          <c:showCatName val="0"/>
          <c:showSerName val="0"/>
          <c:showPercent val="0"/>
          <c:showBubbleSize val="0"/>
        </c:dLbls>
        <c:gapWidth val="150"/>
        <c:overlap val="5"/>
        <c:axId val="514896880"/>
        <c:axId val="514900160"/>
      </c:barChart>
      <c:catAx>
        <c:axId val="51489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900160"/>
        <c:crosses val="autoZero"/>
        <c:auto val="1"/>
        <c:lblAlgn val="ctr"/>
        <c:lblOffset val="100"/>
        <c:noMultiLvlLbl val="0"/>
      </c:catAx>
      <c:valAx>
        <c:axId val="514900160"/>
        <c:scaling>
          <c:orientation val="minMax"/>
          <c:max val="7"/>
          <c:min val="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96880"/>
        <c:crosses val="autoZero"/>
        <c:crossBetween val="between"/>
        <c:majorUnit val="1"/>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62" b="0" i="0" u="none" strike="noStrike" kern="1200" spc="0" baseline="0">
                <a:ln>
                  <a:solidFill>
                    <a:schemeClr val="tx1"/>
                  </a:solidFill>
                </a:ln>
                <a:solidFill>
                  <a:schemeClr val="tx1"/>
                </a:solidFill>
                <a:latin typeface="+mn-lt"/>
                <a:ea typeface="+mn-ea"/>
                <a:cs typeface="+mn-cs"/>
              </a:defRPr>
            </a:pPr>
            <a:r>
              <a:rPr lang="en-US" dirty="0"/>
              <a:t>Actions</a:t>
            </a:r>
          </a:p>
        </c:rich>
      </c:tx>
      <c:layout>
        <c:manualLayout>
          <c:xMode val="edge"/>
          <c:yMode val="edge"/>
          <c:x val="1.7123893805309733E-2"/>
          <c:y val="0.39904670697525596"/>
        </c:manualLayout>
      </c:layout>
      <c:overlay val="0"/>
      <c:spPr>
        <a:solidFill>
          <a:schemeClr val="bg1"/>
        </a:solidFill>
        <a:ln>
          <a:noFill/>
        </a:ln>
        <a:effectLst/>
      </c:spPr>
      <c:txPr>
        <a:bodyPr rot="0" spcFirstLastPara="1" vertOverflow="ellipsis" vert="horz" wrap="square" anchor="ctr" anchorCtr="1"/>
        <a:lstStyle/>
        <a:p>
          <a:pPr>
            <a:defRPr sz="1862" b="0" i="0" u="none" strike="noStrike" kern="1200" spc="0" baseline="0">
              <a:ln>
                <a:solidFill>
                  <a:schemeClr val="tx1"/>
                </a:solidFill>
              </a:ln>
              <a:solidFill>
                <a:schemeClr val="tx1"/>
              </a:solidFill>
              <a:latin typeface="+mn-lt"/>
              <a:ea typeface="+mn-ea"/>
              <a:cs typeface="+mn-cs"/>
            </a:defRPr>
          </a:pPr>
          <a:endParaRPr lang="en-US"/>
        </a:p>
      </c:txPr>
    </c:title>
    <c:autoTitleDeleted val="0"/>
    <c:plotArea>
      <c:layout>
        <c:manualLayout>
          <c:layoutTarget val="inner"/>
          <c:xMode val="edge"/>
          <c:yMode val="edge"/>
          <c:x val="0.19528209416300835"/>
          <c:y val="3.2569319598428514E-2"/>
          <c:w val="0.80471790583699154"/>
          <c:h val="0.836187633600596"/>
        </c:manualLayout>
      </c:layout>
      <c:barChart>
        <c:barDir val="col"/>
        <c:grouping val="clustered"/>
        <c:varyColors val="0"/>
        <c:ser>
          <c:idx val="0"/>
          <c:order val="0"/>
          <c:tx>
            <c:strRef>
              <c:f>Sheet1!$B$1</c:f>
              <c:strCache>
                <c:ptCount val="1"/>
                <c:pt idx="0">
                  <c:v>Series 1</c:v>
                </c:pt>
              </c:strCache>
            </c:strRef>
          </c:tx>
          <c:spPr>
            <a:solidFill>
              <a:schemeClr val="tx2"/>
            </a:solidFill>
            <a:ln>
              <a:solidFill>
                <a:srgbClr val="000000"/>
              </a:solidFill>
            </a:ln>
            <a:effectLst/>
          </c:spPr>
          <c:invertIfNegative val="0"/>
          <c:dLbls>
            <c:dLbl>
              <c:idx val="0"/>
              <c:tx>
                <c:rich>
                  <a:bodyPr/>
                  <a:lstStyle/>
                  <a:p>
                    <a:r>
                      <a:rPr lang="en-US" dirty="0"/>
                      <a:t>102</a:t>
                    </a:r>
                  </a:p>
                </c:rich>
              </c:tx>
              <c:dLblPos val="outEnd"/>
              <c:showLegendKey val="0"/>
              <c:showVal val="1"/>
              <c:showCatName val="0"/>
              <c:showSerName val="0"/>
              <c:showPercent val="0"/>
              <c:showBubbleSize val="0"/>
              <c:extLst>
                <c:ext xmlns:c15="http://schemas.microsoft.com/office/drawing/2012/chart" uri="{CE6537A1-D6FC-4f65-9D91-7224C49458BB}">
                  <c15:showDataLabelsRange val="0"/>
                </c:ext>
                <c:ext xmlns:c16="http://schemas.microsoft.com/office/drawing/2014/chart" uri="{C3380CC4-5D6E-409C-BE32-E72D297353CC}">
                  <c16:uniqueId val="{00000003-B6F2-4CD6-AAD2-58D9F151E88E}"/>
                </c:ext>
              </c:extLst>
            </c:dLbl>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ln>
                      <a:solidFill>
                        <a:schemeClr val="tx1"/>
                      </a:solidFill>
                    </a:ln>
                    <a:solidFill>
                      <a:schemeClr val="tx1"/>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Sheet1!$A$2:$A$14</c:f>
              <c:strCache>
                <c:ptCount val="13"/>
                <c:pt idx="0">
                  <c:v>FY09</c:v>
                </c:pt>
                <c:pt idx="1">
                  <c:v>FY10</c:v>
                </c:pt>
                <c:pt idx="2">
                  <c:v>FY11</c:v>
                </c:pt>
                <c:pt idx="3">
                  <c:v>FY12</c:v>
                </c:pt>
                <c:pt idx="4">
                  <c:v>FY13</c:v>
                </c:pt>
                <c:pt idx="5">
                  <c:v>FY14</c:v>
                </c:pt>
                <c:pt idx="6">
                  <c:v>FY15</c:v>
                </c:pt>
                <c:pt idx="7">
                  <c:v>FY16</c:v>
                </c:pt>
                <c:pt idx="8">
                  <c:v>FY17</c:v>
                </c:pt>
                <c:pt idx="9">
                  <c:v>FY18</c:v>
                </c:pt>
                <c:pt idx="10">
                  <c:v>FY19</c:v>
                </c:pt>
                <c:pt idx="11">
                  <c:v>FY20</c:v>
                </c:pt>
                <c:pt idx="12">
                  <c:v>FY21</c:v>
                </c:pt>
              </c:strCache>
            </c:strRef>
          </c:cat>
          <c:val>
            <c:numRef>
              <c:f>Sheet1!$B$2:$B$14</c:f>
              <c:numCache>
                <c:formatCode>#,##0</c:formatCode>
                <c:ptCount val="13"/>
                <c:pt idx="0" formatCode="General">
                  <c:v>102</c:v>
                </c:pt>
                <c:pt idx="1">
                  <c:v>2548</c:v>
                </c:pt>
                <c:pt idx="2">
                  <c:v>2992</c:v>
                </c:pt>
                <c:pt idx="3">
                  <c:v>2740</c:v>
                </c:pt>
                <c:pt idx="4">
                  <c:v>2801</c:v>
                </c:pt>
                <c:pt idx="5">
                  <c:v>3274</c:v>
                </c:pt>
                <c:pt idx="6">
                  <c:v>3406</c:v>
                </c:pt>
                <c:pt idx="7">
                  <c:v>4291</c:v>
                </c:pt>
                <c:pt idx="8">
                  <c:v>4319</c:v>
                </c:pt>
                <c:pt idx="9">
                  <c:v>3987</c:v>
                </c:pt>
                <c:pt idx="10">
                  <c:v>3691</c:v>
                </c:pt>
                <c:pt idx="11">
                  <c:v>3646</c:v>
                </c:pt>
                <c:pt idx="12">
                  <c:v>2203</c:v>
                </c:pt>
              </c:numCache>
            </c:numRef>
          </c:val>
          <c:extLst>
            <c:ext xmlns:c16="http://schemas.microsoft.com/office/drawing/2014/chart" uri="{C3380CC4-5D6E-409C-BE32-E72D297353CC}">
              <c16:uniqueId val="{00000000-B6F2-4CD6-AAD2-58D9F151E88E}"/>
            </c:ext>
          </c:extLst>
        </c:ser>
        <c:dLbls>
          <c:dLblPos val="outEnd"/>
          <c:showLegendKey val="0"/>
          <c:showVal val="1"/>
          <c:showCatName val="0"/>
          <c:showSerName val="0"/>
          <c:showPercent val="0"/>
          <c:showBubbleSize val="0"/>
        </c:dLbls>
        <c:gapWidth val="150"/>
        <c:overlap val="5"/>
        <c:axId val="514896880"/>
        <c:axId val="514900160"/>
      </c:barChart>
      <c:catAx>
        <c:axId val="514896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900160"/>
        <c:crosses val="autoZero"/>
        <c:auto val="1"/>
        <c:lblAlgn val="ctr"/>
        <c:lblOffset val="100"/>
        <c:noMultiLvlLbl val="0"/>
      </c:catAx>
      <c:valAx>
        <c:axId val="514900160"/>
        <c:scaling>
          <c:orientation val="minMax"/>
          <c:max val="5000"/>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514896880"/>
        <c:crosses val="autoZero"/>
        <c:crossBetween val="between"/>
        <c:majorUnit val="1000"/>
      </c:valAx>
      <c:spPr>
        <a:noFill/>
        <a:ln>
          <a:noFill/>
        </a:ln>
        <a:effectLst/>
      </c:spPr>
    </c:plotArea>
    <c:plotVisOnly val="1"/>
    <c:dispBlanksAs val="gap"/>
    <c:showDLblsOverMax val="0"/>
    <c:extLst/>
  </c:chart>
  <c:spPr>
    <a:noFill/>
    <a:ln>
      <a:noFill/>
    </a:ln>
    <a:effectLst/>
  </c:spPr>
  <c:txPr>
    <a:bodyPr/>
    <a:lstStyle/>
    <a:p>
      <a:pPr>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dLbls>
          <c:showLegendKey val="0"/>
          <c:showVal val="0"/>
          <c:showCatName val="0"/>
          <c:showSerName val="0"/>
          <c:showPercent val="0"/>
          <c:showBubbleSize val="0"/>
          <c:showLeaderLines val="0"/>
        </c:dLbls>
        <c:firstSliceAng val="0"/>
      </c:pieChart>
    </c:plotArea>
    <c:legend>
      <c:legendPos val="b"/>
      <c:overlay val="0"/>
    </c:legend>
    <c:plotVisOnly val="1"/>
    <c:dispBlanksAs val="gap"/>
    <c:showDLblsOverMax val="0"/>
  </c:chart>
  <c:txPr>
    <a:bodyPr/>
    <a:lstStyle/>
    <a:p>
      <a:pPr>
        <a:defRPr sz="1800"/>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pieChart>
        <c:varyColors val="1"/>
        <c:dLbls>
          <c:dLblPos val="inEnd"/>
          <c:showLegendKey val="0"/>
          <c:showVal val="0"/>
          <c:showCatName val="0"/>
          <c:showSerName val="0"/>
          <c:showPercent val="1"/>
          <c:showBubbleSize val="0"/>
          <c:showLeaderLines val="0"/>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900"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4">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r>
              <a:rPr lang="en-US" dirty="0"/>
              <a:t>TAC FY21 New Awards</a:t>
            </a:r>
          </a:p>
        </c:rich>
      </c:tx>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pieChart>
        <c:varyColors val="1"/>
        <c:ser>
          <c:idx val="0"/>
          <c:order val="0"/>
          <c:tx>
            <c:strRef>
              <c:f>Sheet2!$B$12</c:f>
              <c:strCache>
                <c:ptCount val="1"/>
                <c:pt idx="0">
                  <c:v># of New Awards</c:v>
                </c:pt>
              </c:strCache>
            </c:strRef>
          </c:tx>
          <c:dPt>
            <c:idx val="0"/>
            <c:bubble3D val="0"/>
            <c:spPr>
              <a:solidFill>
                <a:schemeClr val="accent1"/>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1-C619-4548-868E-5671CC4A82FD}"/>
              </c:ext>
            </c:extLst>
          </c:dPt>
          <c:dPt>
            <c:idx val="1"/>
            <c:bubble3D val="0"/>
            <c:spPr>
              <a:solidFill>
                <a:schemeClr val="accent2"/>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3-C619-4548-868E-5671CC4A82FD}"/>
              </c:ext>
            </c:extLst>
          </c:dPt>
          <c:dPt>
            <c:idx val="2"/>
            <c:bubble3D val="0"/>
            <c:spPr>
              <a:solidFill>
                <a:schemeClr val="accent3"/>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5-C619-4548-868E-5671CC4A82FD}"/>
              </c:ext>
            </c:extLst>
          </c:dPt>
          <c:dPt>
            <c:idx val="3"/>
            <c:bubble3D val="0"/>
            <c:spPr>
              <a:solidFill>
                <a:schemeClr val="accent4"/>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7-C619-4548-868E-5671CC4A82FD}"/>
              </c:ext>
            </c:extLst>
          </c:dPt>
          <c:dPt>
            <c:idx val="4"/>
            <c:bubble3D val="0"/>
            <c:spPr>
              <a:solidFill>
                <a:schemeClr val="accent5"/>
              </a:solidFill>
              <a:ln>
                <a:noFill/>
              </a:ln>
              <a:effectLst>
                <a:outerShdw blurRad="254000" sx="102000" sy="102000" algn="ctr" rotWithShape="0">
                  <a:prstClr val="black">
                    <a:alpha val="20000"/>
                  </a:prstClr>
                </a:outerShdw>
              </a:effectLst>
            </c:spPr>
            <c:extLst>
              <c:ext xmlns:c16="http://schemas.microsoft.com/office/drawing/2014/chart" uri="{C3380CC4-5D6E-409C-BE32-E72D297353CC}">
                <c16:uniqueId val="{00000009-C619-4548-868E-5671CC4A82FD}"/>
              </c:ext>
            </c:extLst>
          </c:dPt>
          <c:dLbls>
            <c:dLbl>
              <c:idx val="4"/>
              <c:layout>
                <c:manualLayout>
                  <c:x val="3.9569329748415632E-3"/>
                  <c:y val="0.13213473315835519"/>
                </c:manualLayout>
              </c:layout>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noAutofit/>
                </a:bodyPr>
                <a:lstStyle/>
                <a:p>
                  <a:pPr>
                    <a:defRPr sz="1000" b="1" i="0" u="none" strike="noStrike" kern="1200" baseline="0">
                      <a:solidFill>
                        <a:schemeClr val="lt1"/>
                      </a:solidFill>
                      <a:latin typeface="+mn-lt"/>
                      <a:ea typeface="+mn-ea"/>
                      <a:cs typeface="+mn-cs"/>
                    </a:defRPr>
                  </a:pPr>
                  <a:endParaRPr lang="en-US"/>
                </a:p>
              </c:txPr>
              <c:dLblPos val="bestFit"/>
              <c:showLegendKey val="0"/>
              <c:showVal val="0"/>
              <c:showCatName val="0"/>
              <c:showSerName val="0"/>
              <c:showPercent val="1"/>
              <c:showBubbleSize val="0"/>
              <c:extLst>
                <c:ext xmlns:c15="http://schemas.microsoft.com/office/drawing/2012/chart" uri="{CE6537A1-D6FC-4f65-9D91-7224C49458BB}">
                  <c15:layout>
                    <c:manualLayout>
                      <c:w val="4.7479674796747966E-2"/>
                      <c:h val="7.0393700787401578E-2"/>
                    </c:manualLayout>
                  </c15:layout>
                </c:ext>
                <c:ext xmlns:c16="http://schemas.microsoft.com/office/drawing/2014/chart" uri="{C3380CC4-5D6E-409C-BE32-E72D297353CC}">
                  <c16:uniqueId val="{00000009-C619-4548-868E-5671CC4A82FD}"/>
                </c:ext>
              </c:extLst>
            </c:dLbl>
            <c:spPr>
              <a:pattFill prst="pct75">
                <a:fgClr>
                  <a:schemeClr val="dk1">
                    <a:lumMod val="75000"/>
                    <a:lumOff val="25000"/>
                  </a:schemeClr>
                </a:fgClr>
                <a:bgClr>
                  <a:schemeClr val="dk1">
                    <a:lumMod val="65000"/>
                    <a:lumOff val="35000"/>
                  </a:schemeClr>
                </a:bgClr>
              </a:pattFill>
              <a:ln>
                <a:noFill/>
              </a:ln>
              <a:effectLst>
                <a:outerShdw blurRad="50800" dist="38100" dir="2700000" algn="tl" rotWithShape="0">
                  <a:prstClr val="black">
                    <a:alpha val="40000"/>
                  </a:prstClr>
                </a:outerShdw>
              </a:effectLst>
            </c:spPr>
            <c:txPr>
              <a:bodyPr rot="0" spcFirstLastPara="1" vertOverflow="ellipsis" vert="horz" wrap="square" lIns="38100" tIns="19050" rIns="38100" bIns="19050" anchor="ctr" anchorCtr="1">
                <a:spAutoFit/>
              </a:bodyPr>
              <a:lstStyle/>
              <a:p>
                <a:pPr>
                  <a:defRPr sz="1000" b="1" i="0" u="none" strike="noStrike" kern="1200" baseline="0">
                    <a:solidFill>
                      <a:schemeClr val="lt1"/>
                    </a:solidFill>
                    <a:latin typeface="+mn-lt"/>
                    <a:ea typeface="+mn-ea"/>
                    <a:cs typeface="+mn-cs"/>
                  </a:defRPr>
                </a:pPr>
                <a:endParaRPr lang="en-US"/>
              </a:p>
            </c:txPr>
            <c:dLblPos val="ctr"/>
            <c:showLegendKey val="0"/>
            <c:showVal val="0"/>
            <c:showCatName val="0"/>
            <c:showSerName val="0"/>
            <c:showPercent val="1"/>
            <c:showBubbleSize val="0"/>
            <c:showLeaderLines val="1"/>
            <c:leaderLines>
              <c:spPr>
                <a:ln w="9525">
                  <a:solidFill>
                    <a:schemeClr val="dk1">
                      <a:lumMod val="50000"/>
                      <a:lumOff val="50000"/>
                    </a:schemeClr>
                  </a:solidFill>
                </a:ln>
                <a:effectLst/>
              </c:spPr>
            </c:leaderLines>
            <c:extLst>
              <c:ext xmlns:c15="http://schemas.microsoft.com/office/drawing/2012/chart" uri="{CE6537A1-D6FC-4f65-9D91-7224C49458BB}"/>
            </c:extLst>
          </c:dLbls>
          <c:cat>
            <c:strRef>
              <c:f>Sheet2!$A$13:$A$17</c:f>
              <c:strCache>
                <c:ptCount val="5"/>
                <c:pt idx="0">
                  <c:v>NASA SEWP</c:v>
                </c:pt>
                <c:pt idx="1">
                  <c:v>Other Internal IDIQ, BPA and Standalone Contracts</c:v>
                </c:pt>
                <c:pt idx="2">
                  <c:v>GSA</c:v>
                </c:pt>
                <c:pt idx="3">
                  <c:v>T4NG</c:v>
                </c:pt>
                <c:pt idx="4">
                  <c:v>Other External Contract Vehicles and IAAs</c:v>
                </c:pt>
              </c:strCache>
            </c:strRef>
          </c:cat>
          <c:val>
            <c:numRef>
              <c:f>Sheet2!$B$13:$B$17</c:f>
              <c:numCache>
                <c:formatCode>General</c:formatCode>
                <c:ptCount val="5"/>
                <c:pt idx="0">
                  <c:v>240</c:v>
                </c:pt>
                <c:pt idx="1">
                  <c:v>85</c:v>
                </c:pt>
                <c:pt idx="2">
                  <c:v>58</c:v>
                </c:pt>
                <c:pt idx="3">
                  <c:v>18</c:v>
                </c:pt>
                <c:pt idx="4">
                  <c:v>17</c:v>
                </c:pt>
              </c:numCache>
            </c:numRef>
          </c:val>
          <c:extLst>
            <c:ext xmlns:c16="http://schemas.microsoft.com/office/drawing/2014/chart" uri="{C3380CC4-5D6E-409C-BE32-E72D297353CC}">
              <c16:uniqueId val="{0000000A-C619-4548-868E-5671CC4A82FD}"/>
            </c:ext>
          </c:extLst>
        </c:ser>
        <c:dLbls>
          <c:dLblPos val="ctr"/>
          <c:showLegendKey val="0"/>
          <c:showVal val="0"/>
          <c:showCatName val="0"/>
          <c:showSerName val="0"/>
          <c:showPercent val="1"/>
          <c:showBubbleSize val="0"/>
          <c:showLeaderLines val="1"/>
        </c:dLbls>
        <c:firstSliceAng val="0"/>
      </c:pieChart>
      <c:spPr>
        <a:noFill/>
        <a:ln>
          <a:noFill/>
        </a:ln>
        <a:effectLst/>
      </c:spPr>
    </c:plotArea>
    <c:legend>
      <c:legendPos val="r"/>
      <c:layout>
        <c:manualLayout>
          <c:xMode val="edge"/>
          <c:yMode val="edge"/>
          <c:x val="0.63366589847000832"/>
          <c:y val="0.21133019830854477"/>
          <c:w val="0.35413897957877216"/>
          <c:h val="0.72074219889180524"/>
        </c:manualLayout>
      </c:layout>
      <c:overlay val="0"/>
      <c:spPr>
        <a:solidFill>
          <a:schemeClr val="lt1">
            <a:lumMod val="95000"/>
            <a:alpha val="39000"/>
          </a:schemeClr>
        </a:solidFill>
        <a:ln>
          <a:noFill/>
        </a:ln>
        <a:effectLst/>
      </c:spPr>
      <c:txPr>
        <a:bodyPr rot="0" spcFirstLastPara="1" vertOverflow="ellipsis" vert="horz" wrap="square" anchor="ctr" anchorCtr="1"/>
        <a:lstStyle/>
        <a:p>
          <a:pPr>
            <a:defRPr sz="1040" b="0" i="0" u="none" strike="noStrike" kern="1200" baseline="0">
              <a:solidFill>
                <a:schemeClr val="dk1">
                  <a:lumMod val="75000"/>
                  <a:lumOff val="2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2">
  <a:schemeClr val="accent2"/>
  <a:schemeClr val="accent4"/>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344">
  <cs:axisTitle>
    <cs:lnRef idx="0"/>
    <cs:fillRef idx="0"/>
    <cs:effectRef idx="0"/>
    <cs:fontRef idx="minor">
      <a:schemeClr val="tx1">
        <a:lumMod val="65000"/>
        <a:lumOff val="35000"/>
      </a:schemeClr>
    </cs:fontRef>
    <cs:defRPr sz="900" kern="1200"/>
  </cs:axisTitle>
  <cs:category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1">
            <a:lumMod val="15000"/>
            <a:lumOff val="85000"/>
          </a:schemeClr>
        </a:solidFill>
        <a:round/>
      </a:ln>
    </cs:spPr>
    <cs:defRPr sz="9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lt1"/>
    </cs:fontRef>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cs:lnRef idx="0"/>
    <cs:fillRef idx="0"/>
    <cs:effectRef idx="0"/>
    <cs:fontRef idx="minor">
      <a:schemeClr val="lt1"/>
    </cs:fontRef>
  </cs:plotArea>
  <cs:plotArea3D>
    <cs:lnRef idx="0"/>
    <cs:fillRef idx="0"/>
    <cs:effectRef idx="0"/>
    <cs:fontRef idx="minor">
      <a:schemeClr val="lt1"/>
    </cs:fontRef>
  </cs:plotArea3D>
  <cs:seriesAxis>
    <cs:lnRef idx="0"/>
    <cs:fillRef idx="0"/>
    <cs:effectRef idx="0"/>
    <cs:fontRef idx="minor">
      <a:schemeClr val="tx1">
        <a:lumMod val="65000"/>
        <a:lumOff val="35000"/>
      </a:schemeClr>
    </cs:fontRef>
    <cs:spPr>
      <a:ln w="12700" cap="flat" cmpd="sng" algn="ctr">
        <a:solidFill>
          <a:schemeClr val="tx1">
            <a:lumMod val="15000"/>
            <a:lumOff val="85000"/>
          </a:schemeClr>
        </a:solidFill>
        <a:round/>
      </a:ln>
    </cs:spPr>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600" b="1" kern="1200" baseline="0"/>
  </cs:title>
  <cs:trendline>
    <cs:lnRef idx="0">
      <cs:styleClr val="auto"/>
    </cs:lnRef>
    <cs:fillRef idx="0"/>
    <cs:effectRef idx="0"/>
    <cs:fontRef idx="minor">
      <a:schemeClr val="lt1"/>
    </cs:fontRef>
    <cs:spPr>
      <a:ln w="19050" cap="rnd">
        <a:solidFill>
          <a:schemeClr val="phClr"/>
        </a:solidFill>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lt1"/>
    </cs:fontRef>
  </cs:wall>
</cs:chartStyle>
</file>

<file path=ppt/charts/style4.xml><?xml version="1.0" encoding="utf-8"?>
<cs:chartStyle xmlns:cs="http://schemas.microsoft.com/office/drawing/2012/chartStyle" xmlns:a="http://schemas.openxmlformats.org/drawingml/2006/main" id="253">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dataLabel>
  <cs:dataLabelCallout>
    <cs:lnRef idx="0"/>
    <cs:fillRef idx="0"/>
    <cs:effectRef idx="0"/>
    <cs:fontRef idx="minor">
      <a:schemeClr val="lt1"/>
    </cs:fontRef>
    <cs:spPr>
      <a:pattFill prst="pct75">
        <a:fgClr>
          <a:schemeClr val="dk1">
            <a:lumMod val="75000"/>
            <a:lumOff val="25000"/>
          </a:schemeClr>
        </a:fgClr>
        <a:bgClr>
          <a:schemeClr val="dk1">
            <a:lumMod val="65000"/>
            <a:lumOff val="35000"/>
          </a:schemeClr>
        </a:bgClr>
      </a:pattFill>
      <a:effectLst>
        <a:outerShdw blurRad="50800" dist="38100" dir="2700000" algn="tl" rotWithShape="0">
          <a:prstClr val="black">
            <a:alpha val="40000"/>
          </a:prstClr>
        </a:outerShdw>
      </a:effectLst>
    </cs:spPr>
    <cs:defRPr sz="1000" b="1" i="0" u="none" strike="noStrike" kern="1200" baseline="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
  <cs:dataPoint3D>
    <cs:lnRef idx="0"/>
    <cs:fillRef idx="0">
      <cs:styleClr val="auto"/>
    </cs:fillRef>
    <cs:effectRef idx="0"/>
    <cs:fontRef idx="minor">
      <a:schemeClr val="dk1"/>
    </cs:fontRef>
    <cs:spPr>
      <a:solidFill>
        <a:schemeClr val="phClr"/>
      </a:solidFill>
      <a:effectLst>
        <a:outerShdw blurRad="254000" sx="102000" sy="102000" algn="ctr" rotWithShape="0">
          <a:prstClr val="black">
            <a:alpha val="20000"/>
          </a:prstClr>
        </a:outerShdw>
      </a:effectLst>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8475" cy="46212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970339" y="0"/>
            <a:ext cx="3038475" cy="462120"/>
          </a:xfrm>
          <a:prstGeom prst="rect">
            <a:avLst/>
          </a:prstGeom>
        </p:spPr>
        <p:txBody>
          <a:bodyPr vert="horz" lIns="91440" tIns="45720" rIns="91440" bIns="45720" rtlCol="0"/>
          <a:lstStyle>
            <a:lvl1pPr algn="r">
              <a:defRPr sz="1200"/>
            </a:lvl1pPr>
          </a:lstStyle>
          <a:p>
            <a:fld id="{40BF6123-5584-4859-9232-7C64D48C60BC}" type="datetimeFigureOut">
              <a:rPr lang="en-US" smtClean="0"/>
              <a:t>6/9/2021</a:t>
            </a:fld>
            <a:endParaRPr lang="en-US" dirty="0"/>
          </a:p>
        </p:txBody>
      </p:sp>
      <p:sp>
        <p:nvSpPr>
          <p:cNvPr id="4" name="Slide Image Placeholder 3"/>
          <p:cNvSpPr>
            <a:spLocks noGrp="1" noRot="1" noChangeAspect="1"/>
          </p:cNvSpPr>
          <p:nvPr>
            <p:ph type="sldImg" idx="2"/>
          </p:nvPr>
        </p:nvSpPr>
        <p:spPr>
          <a:xfrm>
            <a:off x="1195388" y="692150"/>
            <a:ext cx="4619625" cy="3463925"/>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701675" y="4387767"/>
            <a:ext cx="5607050" cy="4155919"/>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1" y="8772378"/>
            <a:ext cx="3038475" cy="46212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339" y="8772378"/>
            <a:ext cx="3038475" cy="462120"/>
          </a:xfrm>
          <a:prstGeom prst="rect">
            <a:avLst/>
          </a:prstGeom>
        </p:spPr>
        <p:txBody>
          <a:bodyPr vert="horz" lIns="91440" tIns="45720" rIns="91440" bIns="45720" rtlCol="0" anchor="b"/>
          <a:lstStyle>
            <a:lvl1pPr algn="r">
              <a:defRPr sz="1200"/>
            </a:lvl1pPr>
          </a:lstStyle>
          <a:p>
            <a:fld id="{A263C7BD-EE4B-42E2-A75C-958D06C60C46}" type="slidenum">
              <a:rPr lang="en-US" smtClean="0"/>
              <a:t>‹#›</a:t>
            </a:fld>
            <a:endParaRPr lang="en-US" dirty="0"/>
          </a:p>
        </p:txBody>
      </p:sp>
    </p:spTree>
    <p:extLst>
      <p:ext uri="{BB962C8B-B14F-4D97-AF65-F5344CB8AC3E}">
        <p14:creationId xmlns:p14="http://schemas.microsoft.com/office/powerpoint/2010/main" val="2876064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9.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_rels/notesSlide80.xml.rels><?xml version="1.0" encoding="UTF-8" standalone="yes"?>
<Relationships xmlns="http://schemas.openxmlformats.org/package/2006/relationships"><Relationship Id="rId2" Type="http://schemas.openxmlformats.org/officeDocument/2006/relationships/slide" Target="../slides/slide80.xml"/><Relationship Id="rId1" Type="http://schemas.openxmlformats.org/officeDocument/2006/relationships/notesMaster" Target="../notesMasters/notesMaster1.xml"/></Relationships>
</file>

<file path=ppt/notesSlides/_rels/notesSlide81.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82.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83.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84.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85.xml.rels><?xml version="1.0" encoding="UTF-8" standalone="yes"?>
<Relationships xmlns="http://schemas.openxmlformats.org/package/2006/relationships"><Relationship Id="rId2" Type="http://schemas.openxmlformats.org/officeDocument/2006/relationships/slide" Target="../slides/slide85.xml"/><Relationship Id="rId1" Type="http://schemas.openxmlformats.org/officeDocument/2006/relationships/notesMaster" Target="../notesMasters/notesMaster1.xml"/></Relationships>
</file>

<file path=ppt/notesSlides/_rels/notesSlide86.xml.rels><?xml version="1.0" encoding="UTF-8" standalone="yes"?>
<Relationships xmlns="http://schemas.openxmlformats.org/package/2006/relationships"><Relationship Id="rId2" Type="http://schemas.openxmlformats.org/officeDocument/2006/relationships/slide" Target="../slides/slide86.xml"/><Relationship Id="rId1" Type="http://schemas.openxmlformats.org/officeDocument/2006/relationships/notesMaster" Target="../notesMasters/notesMaster1.xml"/></Relationships>
</file>

<file path=ppt/notesSlides/_rels/notesSlide87.xml.rels><?xml version="1.0" encoding="UTF-8" standalone="yes"?>
<Relationships xmlns="http://schemas.openxmlformats.org/package/2006/relationships"><Relationship Id="rId2" Type="http://schemas.openxmlformats.org/officeDocument/2006/relationships/slide" Target="../slides/slide87.xml"/><Relationship Id="rId1" Type="http://schemas.openxmlformats.org/officeDocument/2006/relationships/notesMaster" Target="../notesMasters/notesMaster1.xml"/></Relationships>
</file>

<file path=ppt/notesSlides/_rels/notesSlide88.xml.rels><?xml version="1.0" encoding="UTF-8" standalone="yes"?>
<Relationships xmlns="http://schemas.openxmlformats.org/package/2006/relationships"><Relationship Id="rId2" Type="http://schemas.openxmlformats.org/officeDocument/2006/relationships/slide" Target="../slides/slide88.xml"/><Relationship Id="rId1" Type="http://schemas.openxmlformats.org/officeDocument/2006/relationships/notesMaster" Target="../notesMasters/notesMaster1.xml"/></Relationships>
</file>

<file path=ppt/notesSlides/_rels/notesSlide89.xml.rels><?xml version="1.0" encoding="UTF-8" standalone="yes"?>
<Relationships xmlns="http://schemas.openxmlformats.org/package/2006/relationships"><Relationship Id="rId2" Type="http://schemas.openxmlformats.org/officeDocument/2006/relationships/slide" Target="../slides/slide89.xml"/><Relationship Id="rId1" Type="http://schemas.openxmlformats.org/officeDocument/2006/relationships/notesMaster" Target="../notesMasters/notesMaster1.xml"/></Relationships>
</file>

<file path=ppt/notesSlides/_rels/notesSlide90.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_rels/notesSlide91.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_rels/notesSlide92.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fld id="{A263C7BD-EE4B-42E2-A75C-958D06C60C46}" type="slidenum">
              <a:rPr lang="en-US" smtClean="0"/>
              <a:t>1</a:t>
            </a:fld>
            <a:endParaRPr lang="en-US" dirty="0"/>
          </a:p>
        </p:txBody>
      </p:sp>
      <p:sp>
        <p:nvSpPr>
          <p:cNvPr id="6" name="Notes Placeholder 5">
            <a:extLst>
              <a:ext uri="{FF2B5EF4-FFF2-40B4-BE49-F238E27FC236}">
                <a16:creationId xmlns:a16="http://schemas.microsoft.com/office/drawing/2014/main" id="{2A130343-4278-46C7-824A-D0E1D09E3D48}"/>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893601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pPr>
              <a:defRPr/>
            </a:pPr>
            <a:fld id="{7114AF9B-7962-49D5-A87A-6A24C8E4970A}" type="slidenum">
              <a:rPr lang="en-US" smtClean="0">
                <a:solidFill>
                  <a:prstClr val="black"/>
                </a:solidFill>
              </a:rPr>
              <a:pPr>
                <a:defRPr/>
              </a:pPr>
              <a:t>2</a:t>
            </a:fld>
            <a:endParaRPr lang="en-US" dirty="0">
              <a:solidFill>
                <a:prstClr val="black"/>
              </a:solidFil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14AE002C-515F-42DB-97D6-5F3FAD8D7CCA}" type="slidenum">
              <a:rPr lang="en-US" smtClean="0">
                <a:solidFill>
                  <a:prstClr val="black"/>
                </a:solidFill>
              </a:rPr>
              <a:pPr>
                <a:defRPr/>
              </a:pPr>
              <a:t>3</a:t>
            </a:fld>
            <a:endParaRPr lang="en-US" dirty="0">
              <a:solidFill>
                <a:prstClr val="black"/>
              </a:solidFill>
            </a:endParaRPr>
          </a:p>
        </p:txBody>
      </p:sp>
    </p:spTree>
    <p:extLst>
      <p:ext uri="{BB962C8B-B14F-4D97-AF65-F5344CB8AC3E}">
        <p14:creationId xmlns:p14="http://schemas.microsoft.com/office/powerpoint/2010/main" val="347512312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8547185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338263" y="1162050"/>
            <a:ext cx="4181475" cy="313690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0434487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915499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Notes Placeholder 5">
            <a:extLst>
              <a:ext uri="{FF2B5EF4-FFF2-40B4-BE49-F238E27FC236}">
                <a16:creationId xmlns:a16="http://schemas.microsoft.com/office/drawing/2014/main" id="{9325D5A4-C730-4DAA-9702-66DC4913E3A2}"/>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41996993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DCBEF-77AD-4748-9BB9-3C40A15350FF}" type="slidenum">
              <a:rPr kumimoji="0" lang="en-US" sz="1200" b="0" i="0" u="none" strike="noStrike" kern="1200" cap="none" spc="0" normalizeH="0" baseline="0" noProof="0" smtClean="0">
                <a:ln>
                  <a:noFill/>
                </a:ln>
                <a:solidFill>
                  <a:prstClr val="black"/>
                </a:solidFill>
                <a:effectLst/>
                <a:uLnTx/>
                <a:uFillTx/>
                <a:latin typeface="Calibri"/>
                <a:ea typeface="ＭＳ Ｐゴシック" pitchFamily="8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black"/>
              </a:solidFill>
              <a:effectLst/>
              <a:uLnTx/>
              <a:uFillTx/>
              <a:latin typeface="Calibri"/>
              <a:ea typeface="ＭＳ Ｐゴシック" pitchFamily="80" charset="-128"/>
              <a:cs typeface="+mn-cs"/>
            </a:endParaRPr>
          </a:p>
        </p:txBody>
      </p:sp>
      <p:sp>
        <p:nvSpPr>
          <p:cNvPr id="6147" name="Rectangle 2"/>
          <p:cNvSpPr>
            <a:spLocks noGrp="1" noRot="1" noChangeAspect="1" noChangeArrowheads="1" noTextEdit="1"/>
          </p:cNvSpPr>
          <p:nvPr>
            <p:ph type="sldImg"/>
          </p:nvPr>
        </p:nvSpPr>
        <p:spPr>
          <a:ln/>
        </p:spPr>
      </p:sp>
      <p:sp>
        <p:nvSpPr>
          <p:cNvPr id="3" name="Notes Placeholder 2">
            <a:extLst>
              <a:ext uri="{FF2B5EF4-FFF2-40B4-BE49-F238E27FC236}">
                <a16:creationId xmlns:a16="http://schemas.microsoft.com/office/drawing/2014/main" id="{B0D64DCA-A60C-4879-ADBC-7AB44F399E8C}"/>
              </a:ext>
            </a:extLst>
          </p:cNvPr>
          <p:cNvSpPr>
            <a:spLocks noGrp="1"/>
          </p:cNvSpPr>
          <p:nvPr>
            <p:ph type="body" sz="quarter" idx="3"/>
          </p:nvPr>
        </p:nvSpPr>
        <p:spPr/>
        <p:txBody>
          <a:bodyPr/>
          <a:lstStyle/>
          <a:p>
            <a:endParaRPr lang="en-US"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7"/>
          <p:cNvSpPr>
            <a:spLocks noGrp="1" noChangeArrowheads="1"/>
          </p:cNvSpPr>
          <p:nvPr>
            <p:ph type="sldNum" sz="quarter" idx="5"/>
          </p:nvPr>
        </p:nvSpPr>
        <p:spPr>
          <a:noFill/>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C6DCBEF-77AD-4748-9BB9-3C40A15350FF}" type="slidenum">
              <a:rPr kumimoji="0" lang="en-US" sz="1200" b="0" i="0" u="none" strike="noStrike" kern="1200" cap="none" spc="0" normalizeH="0" baseline="0" noProof="0" smtClean="0">
                <a:ln>
                  <a:noFill/>
                </a:ln>
                <a:solidFill>
                  <a:prstClr val="black"/>
                </a:solidFill>
                <a:effectLst/>
                <a:uLnTx/>
                <a:uFillTx/>
                <a:latin typeface="Calibri"/>
                <a:ea typeface="ＭＳ Ｐゴシック" pitchFamily="80" charset="-128"/>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black"/>
              </a:solidFill>
              <a:effectLst/>
              <a:uLnTx/>
              <a:uFillTx/>
              <a:latin typeface="Calibri"/>
              <a:ea typeface="ＭＳ Ｐゴシック" pitchFamily="80" charset="-128"/>
              <a:cs typeface="+mn-cs"/>
            </a:endParaRPr>
          </a:p>
        </p:txBody>
      </p:sp>
      <p:sp>
        <p:nvSpPr>
          <p:cNvPr id="6147" name="Rectangle 2"/>
          <p:cNvSpPr>
            <a:spLocks noGrp="1" noRot="1" noChangeAspect="1" noChangeArrowheads="1" noTextEdit="1"/>
          </p:cNvSpPr>
          <p:nvPr>
            <p:ph type="sldImg"/>
          </p:nvPr>
        </p:nvSpPr>
        <p:spPr>
          <a:ln/>
        </p:spPr>
      </p:sp>
      <p:sp>
        <p:nvSpPr>
          <p:cNvPr id="6148" name="Rectangle 3"/>
          <p:cNvSpPr>
            <a:spLocks noGrp="1" noChangeArrowheads="1"/>
          </p:cNvSpPr>
          <p:nvPr>
            <p:ph type="body" idx="1"/>
          </p:nvPr>
        </p:nvSpPr>
        <p:spPr>
          <a:noFill/>
          <a:ln/>
        </p:spPr>
        <p:txBody>
          <a:bodyPr/>
          <a:lstStyle/>
          <a:p>
            <a:pPr eaLnBrk="1" hangingPunct="1"/>
            <a:endParaRPr lang="en-US" dirty="0">
              <a:ea typeface="ＭＳ Ｐゴシック" pitchFamily="80" charset="-128"/>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6899734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3287496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708622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Notes Placeholder 5">
            <a:extLst>
              <a:ext uri="{FF2B5EF4-FFF2-40B4-BE49-F238E27FC236}">
                <a16:creationId xmlns:a16="http://schemas.microsoft.com/office/drawing/2014/main" id="{54B30EA9-67FD-46AC-BE96-B1625725FD1C}"/>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85912334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662125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Notes Placeholder 5">
            <a:extLst>
              <a:ext uri="{FF2B5EF4-FFF2-40B4-BE49-F238E27FC236}">
                <a16:creationId xmlns:a16="http://schemas.microsoft.com/office/drawing/2014/main" id="{80AD8DFC-EA3D-4C72-8E51-1FAD2DF22D59}"/>
              </a:ext>
            </a:extLst>
          </p:cNvPr>
          <p:cNvSpPr>
            <a:spLocks noGrp="1"/>
          </p:cNvSpPr>
          <p:nvPr>
            <p:ph type="body" sz="quarter" idx="3"/>
          </p:nvPr>
        </p:nvSpPr>
        <p:spPr/>
        <p:txBody>
          <a:bodyPr/>
          <a:lstStyle/>
          <a:p>
            <a:endParaRPr lang="en-US" dirty="0"/>
          </a:p>
        </p:txBody>
      </p:sp>
    </p:spTree>
    <p:extLst>
      <p:ext uri="{BB962C8B-B14F-4D97-AF65-F5344CB8AC3E}">
        <p14:creationId xmlns:p14="http://schemas.microsoft.com/office/powerpoint/2010/main" val="7086229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Notes Placeholder 4">
            <a:extLst>
              <a:ext uri="{FF2B5EF4-FFF2-40B4-BE49-F238E27FC236}">
                <a16:creationId xmlns:a16="http://schemas.microsoft.com/office/drawing/2014/main" id="{C9383EC9-34C1-4DAD-9262-361325B03E25}"/>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35336837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Notes Placeholder 4">
            <a:extLst>
              <a:ext uri="{FF2B5EF4-FFF2-40B4-BE49-F238E27FC236}">
                <a16:creationId xmlns:a16="http://schemas.microsoft.com/office/drawing/2014/main" id="{B3C73192-7777-4260-AE50-0AE1B6D92242}"/>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323892205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9ADA631-8AC7-4275-AB69-007B783C4261}"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Notes Placeholder 4">
            <a:extLst>
              <a:ext uri="{FF2B5EF4-FFF2-40B4-BE49-F238E27FC236}">
                <a16:creationId xmlns:a16="http://schemas.microsoft.com/office/drawing/2014/main" id="{95E59DA5-1A32-4E36-A6DE-28BE819E1DF9}"/>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6893887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310831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6" name="Notes Placeholder 5">
            <a:extLst>
              <a:ext uri="{FF2B5EF4-FFF2-40B4-BE49-F238E27FC236}">
                <a16:creationId xmlns:a16="http://schemas.microsoft.com/office/drawing/2014/main" id="{351C4ABA-FFD5-4E6D-9C51-ADC31CE71D07}"/>
              </a:ext>
            </a:extLst>
          </p:cNvPr>
          <p:cNvSpPr>
            <a:spLocks noGrp="1"/>
          </p:cNvSpPr>
          <p:nvPr>
            <p:ph type="body" sz="quarter" idx="3"/>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endParaRPr lang="en-US" dirty="0"/>
          </a:p>
        </p:txBody>
      </p:sp>
    </p:spTree>
    <p:extLst>
      <p:ext uri="{BB962C8B-B14F-4D97-AF65-F5344CB8AC3E}">
        <p14:creationId xmlns:p14="http://schemas.microsoft.com/office/powerpoint/2010/main" val="313219503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6970308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2707735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A263C7BD-EE4B-42E2-A75C-958D06C60C46}" type="slidenum">
              <a:rPr lang="en-US" smtClean="0"/>
              <a:t>23</a:t>
            </a:fld>
            <a:endParaRPr lang="en-US" dirty="0"/>
          </a:p>
        </p:txBody>
      </p:sp>
    </p:spTree>
    <p:extLst>
      <p:ext uri="{BB962C8B-B14F-4D97-AF65-F5344CB8AC3E}">
        <p14:creationId xmlns:p14="http://schemas.microsoft.com/office/powerpoint/2010/main" val="80242215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474126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25</a:t>
            </a:fld>
            <a:endParaRPr lang="en-US" dirty="0"/>
          </a:p>
        </p:txBody>
      </p:sp>
    </p:spTree>
    <p:extLst>
      <p:ext uri="{BB962C8B-B14F-4D97-AF65-F5344CB8AC3E}">
        <p14:creationId xmlns:p14="http://schemas.microsoft.com/office/powerpoint/2010/main" val="3914070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26</a:t>
            </a:fld>
            <a:endParaRPr lang="en-US" dirty="0"/>
          </a:p>
        </p:txBody>
      </p:sp>
    </p:spTree>
    <p:extLst>
      <p:ext uri="{BB962C8B-B14F-4D97-AF65-F5344CB8AC3E}">
        <p14:creationId xmlns:p14="http://schemas.microsoft.com/office/powerpoint/2010/main" val="112918953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27</a:t>
            </a:fld>
            <a:endParaRPr lang="en-US" dirty="0"/>
          </a:p>
        </p:txBody>
      </p:sp>
    </p:spTree>
    <p:extLst>
      <p:ext uri="{BB962C8B-B14F-4D97-AF65-F5344CB8AC3E}">
        <p14:creationId xmlns:p14="http://schemas.microsoft.com/office/powerpoint/2010/main" val="123117758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0961445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29</a:t>
            </a:fld>
            <a:endParaRPr lang="en-US" dirty="0"/>
          </a:p>
        </p:txBody>
      </p:sp>
    </p:spTree>
    <p:extLst>
      <p:ext uri="{BB962C8B-B14F-4D97-AF65-F5344CB8AC3E}">
        <p14:creationId xmlns:p14="http://schemas.microsoft.com/office/powerpoint/2010/main" val="17884183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30</a:t>
            </a:fld>
            <a:endParaRPr lang="en-US" dirty="0"/>
          </a:p>
        </p:txBody>
      </p:sp>
    </p:spTree>
    <p:extLst>
      <p:ext uri="{BB962C8B-B14F-4D97-AF65-F5344CB8AC3E}">
        <p14:creationId xmlns:p14="http://schemas.microsoft.com/office/powerpoint/2010/main" val="3730524669"/>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8169406"/>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32</a:t>
            </a:fld>
            <a:endParaRPr lang="en-US" dirty="0"/>
          </a:p>
        </p:txBody>
      </p:sp>
    </p:spTree>
    <p:extLst>
      <p:ext uri="{BB962C8B-B14F-4D97-AF65-F5344CB8AC3E}">
        <p14:creationId xmlns:p14="http://schemas.microsoft.com/office/powerpoint/2010/main" val="369889984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33</a:t>
            </a:fld>
            <a:endParaRPr lang="en-US" dirty="0"/>
          </a:p>
        </p:txBody>
      </p:sp>
    </p:spTree>
    <p:extLst>
      <p:ext uri="{BB962C8B-B14F-4D97-AF65-F5344CB8AC3E}">
        <p14:creationId xmlns:p14="http://schemas.microsoft.com/office/powerpoint/2010/main" val="2959068567"/>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474126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35</a:t>
            </a:fld>
            <a:endParaRPr lang="en-US" dirty="0"/>
          </a:p>
        </p:txBody>
      </p:sp>
    </p:spTree>
    <p:extLst>
      <p:ext uri="{BB962C8B-B14F-4D97-AF65-F5344CB8AC3E}">
        <p14:creationId xmlns:p14="http://schemas.microsoft.com/office/powerpoint/2010/main" val="42075334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36</a:t>
            </a:fld>
            <a:endParaRPr lang="en-US" dirty="0"/>
          </a:p>
        </p:txBody>
      </p:sp>
    </p:spTree>
    <p:extLst>
      <p:ext uri="{BB962C8B-B14F-4D97-AF65-F5344CB8AC3E}">
        <p14:creationId xmlns:p14="http://schemas.microsoft.com/office/powerpoint/2010/main" val="292513056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0479067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38</a:t>
            </a:fld>
            <a:endParaRPr lang="en-US" dirty="0"/>
          </a:p>
        </p:txBody>
      </p:sp>
    </p:spTree>
    <p:extLst>
      <p:ext uri="{BB962C8B-B14F-4D97-AF65-F5344CB8AC3E}">
        <p14:creationId xmlns:p14="http://schemas.microsoft.com/office/powerpoint/2010/main" val="372607245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7444791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301609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FD4D3825-2896-4690-883D-E50DBE50563D}"/>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43361256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796395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D7C544A4-67DD-42B8-B8A3-CCA4DA438B00}"/>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671763831"/>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1199980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EE8FDEC3-936B-466E-8860-EBDC37B5513F}"/>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71868397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27489317"/>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62194917"/>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6A38DB1C-2B16-4F78-AA03-B4244F2E10D2}"/>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52562352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64547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2781655"/>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2134107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7611035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1872668"/>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519723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55</a:t>
            </a:fld>
            <a:endParaRPr lang="en-US" dirty="0"/>
          </a:p>
        </p:txBody>
      </p:sp>
    </p:spTree>
    <p:extLst>
      <p:ext uri="{BB962C8B-B14F-4D97-AF65-F5344CB8AC3E}">
        <p14:creationId xmlns:p14="http://schemas.microsoft.com/office/powerpoint/2010/main" val="2562601230"/>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56</a:t>
            </a:fld>
            <a:endParaRPr lang="en-US" dirty="0"/>
          </a:p>
        </p:txBody>
      </p:sp>
    </p:spTree>
    <p:extLst>
      <p:ext uri="{BB962C8B-B14F-4D97-AF65-F5344CB8AC3E}">
        <p14:creationId xmlns:p14="http://schemas.microsoft.com/office/powerpoint/2010/main" val="34950147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B31FA43-6C0E-6047-B106-ADAB81A86D51}"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94741263"/>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3411167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59</a:t>
            </a:fld>
            <a:endParaRPr lang="en-US" dirty="0"/>
          </a:p>
        </p:txBody>
      </p:sp>
    </p:spTree>
    <p:extLst>
      <p:ext uri="{BB962C8B-B14F-4D97-AF65-F5344CB8AC3E}">
        <p14:creationId xmlns:p14="http://schemas.microsoft.com/office/powerpoint/2010/main" val="3743067955"/>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60</a:t>
            </a:fld>
            <a:endParaRPr lang="en-US" dirty="0"/>
          </a:p>
        </p:txBody>
      </p:sp>
    </p:spTree>
    <p:extLst>
      <p:ext uri="{BB962C8B-B14F-4D97-AF65-F5344CB8AC3E}">
        <p14:creationId xmlns:p14="http://schemas.microsoft.com/office/powerpoint/2010/main" val="2310107779"/>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61</a:t>
            </a:fld>
            <a:endParaRPr lang="en-US" dirty="0"/>
          </a:p>
        </p:txBody>
      </p:sp>
    </p:spTree>
    <p:extLst>
      <p:ext uri="{BB962C8B-B14F-4D97-AF65-F5344CB8AC3E}">
        <p14:creationId xmlns:p14="http://schemas.microsoft.com/office/powerpoint/2010/main" val="330126657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62</a:t>
            </a:fld>
            <a:endParaRPr lang="en-US" dirty="0"/>
          </a:p>
        </p:txBody>
      </p:sp>
    </p:spTree>
    <p:extLst>
      <p:ext uri="{BB962C8B-B14F-4D97-AF65-F5344CB8AC3E}">
        <p14:creationId xmlns:p14="http://schemas.microsoft.com/office/powerpoint/2010/main" val="2888898190"/>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63</a:t>
            </a:fld>
            <a:endParaRPr lang="en-US" dirty="0"/>
          </a:p>
        </p:txBody>
      </p:sp>
    </p:spTree>
    <p:extLst>
      <p:ext uri="{BB962C8B-B14F-4D97-AF65-F5344CB8AC3E}">
        <p14:creationId xmlns:p14="http://schemas.microsoft.com/office/powerpoint/2010/main" val="750880772"/>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64</a:t>
            </a:fld>
            <a:endParaRPr lang="en-US" dirty="0"/>
          </a:p>
        </p:txBody>
      </p:sp>
    </p:spTree>
    <p:extLst>
      <p:ext uri="{BB962C8B-B14F-4D97-AF65-F5344CB8AC3E}">
        <p14:creationId xmlns:p14="http://schemas.microsoft.com/office/powerpoint/2010/main" val="2846015467"/>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65</a:t>
            </a:fld>
            <a:endParaRPr lang="en-US" dirty="0"/>
          </a:p>
        </p:txBody>
      </p:sp>
    </p:spTree>
    <p:extLst>
      <p:ext uri="{BB962C8B-B14F-4D97-AF65-F5344CB8AC3E}">
        <p14:creationId xmlns:p14="http://schemas.microsoft.com/office/powerpoint/2010/main" val="2600424463"/>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66</a:t>
            </a:fld>
            <a:endParaRPr lang="en-US" dirty="0"/>
          </a:p>
        </p:txBody>
      </p:sp>
    </p:spTree>
    <p:extLst>
      <p:ext uri="{BB962C8B-B14F-4D97-AF65-F5344CB8AC3E}">
        <p14:creationId xmlns:p14="http://schemas.microsoft.com/office/powerpoint/2010/main" val="1826486573"/>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67</a:t>
            </a:fld>
            <a:endParaRPr lang="en-US" dirty="0"/>
          </a:p>
        </p:txBody>
      </p:sp>
    </p:spTree>
    <p:extLst>
      <p:ext uri="{BB962C8B-B14F-4D97-AF65-F5344CB8AC3E}">
        <p14:creationId xmlns:p14="http://schemas.microsoft.com/office/powerpoint/2010/main" val="3019628260"/>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68</a:t>
            </a:fld>
            <a:endParaRPr lang="en-US" dirty="0"/>
          </a:p>
        </p:txBody>
      </p:sp>
    </p:spTree>
    <p:extLst>
      <p:ext uri="{BB962C8B-B14F-4D97-AF65-F5344CB8AC3E}">
        <p14:creationId xmlns:p14="http://schemas.microsoft.com/office/powerpoint/2010/main" val="3577464896"/>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AC52DF-F761-4CAB-952B-AF35A59FD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87467483-031A-4A66-BFD2-2337B2A50440}"/>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149432109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70</a:t>
            </a:fld>
            <a:endParaRPr lang="en-US" dirty="0"/>
          </a:p>
        </p:txBody>
      </p:sp>
    </p:spTree>
    <p:extLst>
      <p:ext uri="{BB962C8B-B14F-4D97-AF65-F5344CB8AC3E}">
        <p14:creationId xmlns:p14="http://schemas.microsoft.com/office/powerpoint/2010/main" val="3647825887"/>
      </p:ext>
    </p:extLst>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AC52DF-F761-4CAB-952B-AF35A59FD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0384B4E3-9E74-4358-923A-5120A3644BBD}"/>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067960472"/>
      </p:ext>
    </p:extLst>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AC52DF-F761-4CAB-952B-AF35A59FD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BA3FFBC0-C7F5-45B2-B9CA-C3783FFF1094}"/>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84806021"/>
      </p:ext>
    </p:extLst>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73</a:t>
            </a:fld>
            <a:endParaRPr lang="en-US" dirty="0"/>
          </a:p>
        </p:txBody>
      </p:sp>
    </p:spTree>
    <p:extLst>
      <p:ext uri="{BB962C8B-B14F-4D97-AF65-F5344CB8AC3E}">
        <p14:creationId xmlns:p14="http://schemas.microsoft.com/office/powerpoint/2010/main" val="1810788057"/>
      </p:ext>
    </p:extLst>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74</a:t>
            </a:fld>
            <a:endParaRPr lang="en-US" dirty="0"/>
          </a:p>
        </p:txBody>
      </p:sp>
    </p:spTree>
    <p:extLst>
      <p:ext uri="{BB962C8B-B14F-4D97-AF65-F5344CB8AC3E}">
        <p14:creationId xmlns:p14="http://schemas.microsoft.com/office/powerpoint/2010/main" val="3019434339"/>
      </p:ext>
    </p:extLst>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75</a:t>
            </a:fld>
            <a:endParaRPr lang="en-US" dirty="0"/>
          </a:p>
        </p:txBody>
      </p:sp>
    </p:spTree>
    <p:extLst>
      <p:ext uri="{BB962C8B-B14F-4D97-AF65-F5344CB8AC3E}">
        <p14:creationId xmlns:p14="http://schemas.microsoft.com/office/powerpoint/2010/main" val="2388381630"/>
      </p:ext>
    </p:extLst>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03AC52DF-F761-4CAB-952B-AF35A59FDC3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6" name="Notes Placeholder 5">
            <a:extLst>
              <a:ext uri="{FF2B5EF4-FFF2-40B4-BE49-F238E27FC236}">
                <a16:creationId xmlns:a16="http://schemas.microsoft.com/office/drawing/2014/main" id="{3689CD63-461D-4DAE-B94A-EED89AAA1ED0}"/>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2932991523"/>
      </p:ext>
    </p:extLst>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77</a:t>
            </a:fld>
            <a:endParaRPr lang="en-US" dirty="0"/>
          </a:p>
        </p:txBody>
      </p:sp>
    </p:spTree>
    <p:extLst>
      <p:ext uri="{BB962C8B-B14F-4D97-AF65-F5344CB8AC3E}">
        <p14:creationId xmlns:p14="http://schemas.microsoft.com/office/powerpoint/2010/main" val="3710397300"/>
      </p:ext>
    </p:extLst>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78</a:t>
            </a:fld>
            <a:endParaRPr lang="en-US" dirty="0"/>
          </a:p>
        </p:txBody>
      </p:sp>
    </p:spTree>
    <p:extLst>
      <p:ext uri="{BB962C8B-B14F-4D97-AF65-F5344CB8AC3E}">
        <p14:creationId xmlns:p14="http://schemas.microsoft.com/office/powerpoint/2010/main" val="3076601976"/>
      </p:ext>
    </p:extLst>
  </p:cSld>
  <p:clrMapOvr>
    <a:masterClrMapping/>
  </p:clrMapOvr>
</p:notes>
</file>

<file path=ppt/notesSlides/notesSlide7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79</a:t>
            </a:fld>
            <a:endParaRPr lang="en-US" dirty="0"/>
          </a:p>
        </p:txBody>
      </p:sp>
    </p:spTree>
    <p:extLst>
      <p:ext uri="{BB962C8B-B14F-4D97-AF65-F5344CB8AC3E}">
        <p14:creationId xmlns:p14="http://schemas.microsoft.com/office/powerpoint/2010/main" val="460351248"/>
      </p:ext>
    </p:extLst>
  </p:cSld>
  <p:clrMapOvr>
    <a:masterClrMapping/>
  </p:clrMapOvr>
</p:notes>
</file>

<file path=ppt/notesSlides/notesSlide8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80</a:t>
            </a:fld>
            <a:endParaRPr lang="en-US" dirty="0"/>
          </a:p>
        </p:txBody>
      </p:sp>
    </p:spTree>
    <p:extLst>
      <p:ext uri="{BB962C8B-B14F-4D97-AF65-F5344CB8AC3E}">
        <p14:creationId xmlns:p14="http://schemas.microsoft.com/office/powerpoint/2010/main" val="97916422"/>
      </p:ext>
    </p:extLst>
  </p:cSld>
  <p:clrMapOvr>
    <a:masterClrMapping/>
  </p:clrMapOvr>
</p:notes>
</file>

<file path=ppt/notesSlides/notesSlide8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A263C7BD-EE4B-42E2-A75C-958D06C60C46}" type="slidenum">
              <a:rPr lang="en-US" smtClean="0"/>
              <a:t>81</a:t>
            </a:fld>
            <a:endParaRPr lang="en-US" dirty="0"/>
          </a:p>
        </p:txBody>
      </p:sp>
    </p:spTree>
    <p:extLst>
      <p:ext uri="{BB962C8B-B14F-4D97-AF65-F5344CB8AC3E}">
        <p14:creationId xmlns:p14="http://schemas.microsoft.com/office/powerpoint/2010/main" val="59167415"/>
      </p:ext>
    </p:extLst>
  </p:cSld>
  <p:clrMapOvr>
    <a:masterClrMapping/>
  </p:clrMapOvr>
</p:notes>
</file>

<file path=ppt/notesSlides/notesSlide8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2400"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568627235"/>
      </p:ext>
    </p:extLst>
  </p:cSld>
  <p:clrMapOvr>
    <a:masterClrMapping/>
  </p:clrMapOvr>
</p:notes>
</file>

<file path=ppt/notesSlides/notesSlide8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400"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81010253"/>
      </p:ext>
    </p:extLst>
  </p:cSld>
  <p:clrMapOvr>
    <a:masterClrMapping/>
  </p:clrMapOvr>
</p:notes>
</file>

<file path=ppt/notesSlides/notesSlide8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2461878"/>
      </p:ext>
    </p:extLst>
  </p:cSld>
  <p:clrMapOvr>
    <a:masterClrMapping/>
  </p:clrMapOvr>
</p:notes>
</file>

<file path=ppt/notesSlides/notesSlide8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501775" y="1201738"/>
            <a:ext cx="4325938" cy="3244850"/>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20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7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700" b="0" i="0" u="none" strike="noStrike" kern="1200" cap="none" spc="0" normalizeH="0" baseline="0" noProof="0" dirty="0">
              <a:ln>
                <a:noFill/>
              </a:ln>
              <a:solidFill>
                <a:prstClr val="black"/>
              </a:solidFill>
              <a:effectLst/>
              <a:uLnTx/>
              <a:uFillTx/>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altLang="en-US" sz="1700" b="0" i="0" u="none" strike="noStrike" kern="1200" cap="none" spc="0" normalizeH="0" baseline="0" noProof="0" dirty="0">
              <a:ln>
                <a:noFill/>
              </a:ln>
              <a:solidFill>
                <a:prstClr val="black"/>
              </a:solidFill>
              <a:effectLst/>
              <a:uLnTx/>
              <a:uFillTx/>
              <a:latin typeface="+mn-lt"/>
              <a:ea typeface="+mn-ea"/>
              <a:cs typeface="+mn-cs"/>
            </a:endParaRPr>
          </a:p>
          <a:p>
            <a:pPr defTabSz="483044">
              <a:spcBef>
                <a:spcPct val="20000"/>
              </a:spcBef>
            </a:pPr>
            <a:endParaRPr lang="en-US" altLang="en-US" sz="3400" dirty="0">
              <a:solidFill>
                <a:srgbClr val="000000"/>
              </a:solidFill>
            </a:endParaRPr>
          </a:p>
        </p:txBody>
      </p:sp>
      <p:sp>
        <p:nvSpPr>
          <p:cNvPr id="4" name="Slide Number Placeholder 3"/>
          <p:cNvSpPr>
            <a:spLocks noGrp="1"/>
          </p:cNvSpPr>
          <p:nvPr>
            <p:ph type="sldNum" sz="quarter" idx="10"/>
          </p:nvPr>
        </p:nvSpPr>
        <p:spPr/>
        <p:txBody>
          <a:bodyPr/>
          <a:lstStyle/>
          <a:p>
            <a:pPr marL="0" marR="0" lvl="0" indent="0" algn="r" defTabSz="968004"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68004" rtl="0" eaLnBrk="1" fontAlgn="auto" latinLnBrk="0" hangingPunct="1">
                <a:lnSpc>
                  <a:spcPct val="100000"/>
                </a:lnSpc>
                <a:spcBef>
                  <a:spcPts val="0"/>
                </a:spcBef>
                <a:spcAft>
                  <a:spcPts val="0"/>
                </a:spcAft>
                <a:buClrTx/>
                <a:buSzTx/>
                <a:buFontTx/>
                <a:buNone/>
                <a:tabLst/>
                <a:defRPr/>
              </a:pPr>
              <a:t>85</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78691277"/>
      </p:ext>
    </p:extLst>
  </p:cSld>
  <p:clrMapOvr>
    <a:masterClrMapping/>
  </p:clrMapOvr>
</p:notes>
</file>

<file path=ppt/notesSlides/notesSlide8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sz="1400"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51555345"/>
      </p:ext>
    </p:extLst>
  </p:cSld>
  <p:clrMapOvr>
    <a:masterClrMapping/>
  </p:clrMapOvr>
</p:notes>
</file>

<file path=ppt/notesSlides/notesSlide8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931713062"/>
      </p:ext>
    </p:extLst>
  </p:cSld>
  <p:clrMapOvr>
    <a:masterClrMapping/>
  </p:clrMapOvr>
</p:notes>
</file>

<file path=ppt/notesSlides/notesSlide8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00820485"/>
      </p:ext>
    </p:extLst>
  </p:cSld>
  <p:clrMapOvr>
    <a:masterClrMapping/>
  </p:clrMapOvr>
</p:notes>
</file>

<file path=ppt/notesSlides/notesSlide8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59650041"/>
      </p:ext>
    </p:extLst>
  </p:cSld>
  <p:clrMapOvr>
    <a:masterClrMapping/>
  </p:clrMapOvr>
</p:notes>
</file>

<file path=ppt/notesSlides/notesSlide9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t>
            </a: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530518592"/>
      </p:ext>
    </p:extLst>
  </p:cSld>
  <p:clrMapOvr>
    <a:masterClrMapping/>
  </p:clrMapOvr>
</p:notes>
</file>

<file path=ppt/notesSlides/notesSlide9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17638" y="1163638"/>
            <a:ext cx="4187825" cy="3141662"/>
          </a:xfrm>
        </p:spPr>
      </p:sp>
      <p:sp>
        <p:nvSpPr>
          <p:cNvPr id="3" name="Notes Placeholder 2"/>
          <p:cNvSpPr>
            <a:spLocks noGrp="1"/>
          </p:cNvSpPr>
          <p:nvPr>
            <p:ph type="body" idx="1"/>
          </p:nvPr>
        </p:nvSpPr>
        <p:spPr/>
        <p:txBody>
          <a:bodyPr/>
          <a:lstStyle/>
          <a:p>
            <a:r>
              <a:rPr lang="en-US" sz="1600" dirty="0"/>
              <a:t> </a:t>
            </a:r>
          </a:p>
        </p:txBody>
      </p:sp>
      <p:sp>
        <p:nvSpPr>
          <p:cNvPr id="4" name="Slide Number Placeholder 3"/>
          <p:cNvSpPr>
            <a:spLocks noGrp="1"/>
          </p:cNvSpPr>
          <p:nvPr>
            <p:ph type="sldNum" sz="quarter" idx="10"/>
          </p:nvPr>
        </p:nvSpPr>
        <p:spPr/>
        <p:txBody>
          <a:bodyPr/>
          <a:lstStyle/>
          <a:p>
            <a:pPr marL="0" marR="0" lvl="0" indent="0" algn="r" defTabSz="933237" rtl="0" eaLnBrk="1" fontAlgn="auto" latinLnBrk="0" hangingPunct="1">
              <a:lnSpc>
                <a:spcPct val="100000"/>
              </a:lnSpc>
              <a:spcBef>
                <a:spcPts val="0"/>
              </a:spcBef>
              <a:spcAft>
                <a:spcPts val="0"/>
              </a:spcAft>
              <a:buClrTx/>
              <a:buSzTx/>
              <a:buFontTx/>
              <a:buNone/>
              <a:tabLst/>
              <a:defRPr/>
            </a:pPr>
            <a:fld id="{A263C7BD-EE4B-42E2-A75C-958D06C60C46}" type="slidenum">
              <a:rPr kumimoji="0" lang="en-US" sz="1200" b="0" i="0" u="none" strike="noStrike" kern="1200" cap="none" spc="0" normalizeH="0" baseline="0" noProof="0">
                <a:ln>
                  <a:noFill/>
                </a:ln>
                <a:solidFill>
                  <a:prstClr val="black"/>
                </a:solidFill>
                <a:effectLst/>
                <a:uLnTx/>
                <a:uFillTx/>
                <a:latin typeface="Calibri"/>
                <a:ea typeface="+mn-ea"/>
                <a:cs typeface="+mn-cs"/>
              </a:rPr>
              <a:pPr marL="0" marR="0" lvl="0" indent="0" algn="r" defTabSz="933237"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749818965"/>
      </p:ext>
    </p:extLst>
  </p:cSld>
  <p:clrMapOvr>
    <a:masterClrMapping/>
  </p:clrMapOvr>
</p:notes>
</file>

<file path=ppt/notesSlides/notesSlide9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4" name="Slide Number Placeholder 3"/>
          <p:cNvSpPr>
            <a:spLocks noGrp="1"/>
          </p:cNvSpPr>
          <p:nvPr>
            <p:ph type="sldNum" sz="quarter" idx="10"/>
          </p:nvPr>
        </p:nvSpPr>
        <p:spPr/>
        <p:txBody>
          <a:bodyPr/>
          <a:lstStyle/>
          <a:p>
            <a:pPr>
              <a:defRPr/>
            </a:pPr>
            <a:fld id="{14AE002C-515F-42DB-97D6-5F3FAD8D7CCA}" type="slidenum">
              <a:rPr lang="en-US" smtClean="0">
                <a:solidFill>
                  <a:prstClr val="black"/>
                </a:solidFill>
              </a:rPr>
              <a:pPr>
                <a:defRPr/>
              </a:pPr>
              <a:t>92</a:t>
            </a:fld>
            <a:endParaRPr lang="en-US" dirty="0">
              <a:solidFill>
                <a:prstClr val="black"/>
              </a:solidFill>
            </a:endParaRPr>
          </a:p>
        </p:txBody>
      </p:sp>
      <p:sp>
        <p:nvSpPr>
          <p:cNvPr id="6" name="Notes Placeholder 5">
            <a:extLst>
              <a:ext uri="{FF2B5EF4-FFF2-40B4-BE49-F238E27FC236}">
                <a16:creationId xmlns:a16="http://schemas.microsoft.com/office/drawing/2014/main" id="{B711FA2E-82D6-4530-A707-B55EA2786644}"/>
              </a:ext>
            </a:extLst>
          </p:cNvPr>
          <p:cNvSpPr>
            <a:spLocks noGrp="1"/>
          </p:cNvSpPr>
          <p:nvPr>
            <p:ph type="body" sz="quarter" idx="3"/>
          </p:nvPr>
        </p:nvSpPr>
        <p:spPr/>
        <p:txBody>
          <a:bodyPr/>
          <a:lstStyle/>
          <a:p>
            <a:endParaRPr lang="en-US"/>
          </a:p>
        </p:txBody>
      </p:sp>
    </p:spTree>
    <p:extLst>
      <p:ext uri="{BB962C8B-B14F-4D97-AF65-F5344CB8AC3E}">
        <p14:creationId xmlns:p14="http://schemas.microsoft.com/office/powerpoint/2010/main" val="318706662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5376954"/>
            <a:ext cx="9144000" cy="14811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US" dirty="0">
              <a:solidFill>
                <a:prstClr val="white"/>
              </a:solidFill>
            </a:endParaRPr>
          </a:p>
        </p:txBody>
      </p:sp>
      <p:sp>
        <p:nvSpPr>
          <p:cNvPr id="6" name="Title 1"/>
          <p:cNvSpPr txBox="1">
            <a:spLocks/>
          </p:cNvSpPr>
          <p:nvPr userDrawn="1"/>
        </p:nvSpPr>
        <p:spPr>
          <a:xfrm>
            <a:off x="2921339" y="4803733"/>
            <a:ext cx="5775325" cy="450535"/>
          </a:xfrm>
          <a:prstGeom prst="rect">
            <a:avLst/>
          </a:prstGeom>
          <a:ln>
            <a:solidFill>
              <a:schemeClr val="bg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lnSpc>
                <a:spcPct val="80000"/>
              </a:lnSpc>
            </a:pPr>
            <a:r>
              <a:rPr lang="en-US" sz="2000" dirty="0">
                <a:solidFill>
                  <a:srgbClr val="000000"/>
                </a:solidFill>
              </a:rPr>
              <a:t>August 30, 2017</a:t>
            </a:r>
          </a:p>
        </p:txBody>
      </p:sp>
      <p:pic>
        <p:nvPicPr>
          <p:cNvPr id="1026" name="Picture 2" descr="C:\Users\vacoGrovem\AppData\Local\Microsoft\Windows\Temporary Internet Files\Content.Outlook\83QVOJUE\CHOOSE-VA-rev.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48664" y="5644912"/>
            <a:ext cx="3048000" cy="820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41475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dirty="0"/>
              <a:t>Agenda</a:t>
            </a:r>
            <a:endParaRPr lang="en-US" sz="3600" u="sng" dirty="0"/>
          </a:p>
        </p:txBody>
      </p:sp>
    </p:spTree>
    <p:extLst>
      <p:ext uri="{BB962C8B-B14F-4D97-AF65-F5344CB8AC3E}">
        <p14:creationId xmlns:p14="http://schemas.microsoft.com/office/powerpoint/2010/main" val="228511050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dirty="0"/>
              <a:t>Click to edit Slide Maser Style</a:t>
            </a:r>
            <a:endParaRPr lang="en-US" sz="3600" u="sng" dirty="0"/>
          </a:p>
        </p:txBody>
      </p:sp>
    </p:spTree>
    <p:extLst>
      <p:ext uri="{BB962C8B-B14F-4D97-AF65-F5344CB8AC3E}">
        <p14:creationId xmlns:p14="http://schemas.microsoft.com/office/powerpoint/2010/main" val="38152962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1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p:cNvSpPr txBox="1">
            <a:spLocks/>
          </p:cNvSpPr>
          <p:nvPr userDrawn="1"/>
        </p:nvSpPr>
        <p:spPr>
          <a:xfrm>
            <a:off x="6937831" y="6400232"/>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76979093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5" name="Rectangle 4"/>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7"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dirty="0"/>
              <a:t>Click to edit Slide Maser Style</a:t>
            </a:r>
            <a:endParaRPr lang="en-US" sz="3600" u="sng" dirty="0"/>
          </a:p>
        </p:txBody>
      </p:sp>
    </p:spTree>
    <p:extLst>
      <p:ext uri="{BB962C8B-B14F-4D97-AF65-F5344CB8AC3E}">
        <p14:creationId xmlns:p14="http://schemas.microsoft.com/office/powerpoint/2010/main" val="372887438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6"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dirty="0"/>
              <a:t>Click to edit Slide Maser Style</a:t>
            </a:r>
            <a:endParaRPr lang="en-US" sz="3600" u="sng" dirty="0"/>
          </a:p>
        </p:txBody>
      </p:sp>
    </p:spTree>
    <p:extLst>
      <p:ext uri="{BB962C8B-B14F-4D97-AF65-F5344CB8AC3E}">
        <p14:creationId xmlns:p14="http://schemas.microsoft.com/office/powerpoint/2010/main" val="17575613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141"/>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142"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47605698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6069709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444"/>
            <a:ext cx="2895600" cy="365125"/>
          </a:xfrm>
          <a:prstGeom prst="rect">
            <a:avLst/>
          </a:prstGeom>
        </p:spPr>
        <p:txBody>
          <a:bodyPr lIns="91440" tIns="45720" rIns="91440" bIns="45720"/>
          <a:lstStyle>
            <a:lvl1pPr algn="ctr">
              <a:defRPr sz="1050"/>
            </a:lvl1p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71114750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Presentation Title">
    <p:spTree>
      <p:nvGrpSpPr>
        <p:cNvPr id="1" name=""/>
        <p:cNvGrpSpPr/>
        <p:nvPr/>
      </p:nvGrpSpPr>
      <p:grpSpPr>
        <a:xfrm>
          <a:off x="0" y="0"/>
          <a:ext cx="0" cy="0"/>
          <a:chOff x="0" y="0"/>
          <a:chExt cx="0" cy="0"/>
        </a:xfrm>
      </p:grpSpPr>
      <p:pic>
        <p:nvPicPr>
          <p:cNvPr id="3" name="Background">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10" name="VA Logo" descr="Logo and seal for U.S. Department of Veterans Affairs, Office of Information and Technology"/>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284082" y="5535883"/>
            <a:ext cx="3370217" cy="786384"/>
          </a:xfrm>
          <a:prstGeom prst="rect">
            <a:avLst/>
          </a:prstGeom>
        </p:spPr>
      </p:pic>
      <p:sp>
        <p:nvSpPr>
          <p:cNvPr id="16" name="Presentation Title"/>
          <p:cNvSpPr>
            <a:spLocks noGrp="1"/>
          </p:cNvSpPr>
          <p:nvPr>
            <p:ph type="title" hasCustomPrompt="1"/>
          </p:nvPr>
        </p:nvSpPr>
        <p:spPr>
          <a:xfrm>
            <a:off x="3291840" y="1942495"/>
            <a:ext cx="4355045" cy="858806"/>
          </a:xfrm>
        </p:spPr>
        <p:txBody>
          <a:bodyPr anchor="t">
            <a:noAutofit/>
          </a:bodyPr>
          <a:lstStyle>
            <a:lvl1pPr>
              <a:defRPr sz="3000" cap="all" baseline="0">
                <a:solidFill>
                  <a:srgbClr val="175594"/>
                </a:solidFill>
              </a:defRPr>
            </a:lvl1pPr>
          </a:lstStyle>
          <a:p>
            <a:r>
              <a:rPr lang="en-US" dirty="0"/>
              <a:t>Presentation Title</a:t>
            </a:r>
          </a:p>
        </p:txBody>
      </p:sp>
      <p:sp>
        <p:nvSpPr>
          <p:cNvPr id="7" name="Name of Presenter"/>
          <p:cNvSpPr>
            <a:spLocks noGrp="1"/>
          </p:cNvSpPr>
          <p:nvPr>
            <p:ph type="body" sz="quarter" idx="10" hasCustomPrompt="1"/>
          </p:nvPr>
        </p:nvSpPr>
        <p:spPr>
          <a:xfrm>
            <a:off x="3292475" y="2842370"/>
            <a:ext cx="4354513" cy="365760"/>
          </a:xfrm>
        </p:spPr>
        <p:txBody>
          <a:bodyPr anchor="t">
            <a:noAutofit/>
          </a:bodyPr>
          <a:lstStyle>
            <a:lvl1pPr marL="0" indent="0">
              <a:buNone/>
              <a:defRPr sz="2200" b="1"/>
            </a:lvl1pPr>
            <a:lvl2pPr marL="457200" indent="0">
              <a:buNone/>
              <a:defRPr/>
            </a:lvl2pPr>
            <a:lvl3pPr marL="914400" indent="0">
              <a:buNone/>
              <a:defRPr/>
            </a:lvl3pPr>
            <a:lvl4pPr marL="1371600" indent="0">
              <a:buNone/>
              <a:defRPr/>
            </a:lvl4pPr>
            <a:lvl5pPr marL="1828800" indent="0">
              <a:buNone/>
              <a:defRPr/>
            </a:lvl5pPr>
          </a:lstStyle>
          <a:p>
            <a:pPr lvl="0"/>
            <a:r>
              <a:rPr lang="en-US" dirty="0"/>
              <a:t>Name of Presenter</a:t>
            </a:r>
          </a:p>
        </p:txBody>
      </p:sp>
      <p:sp>
        <p:nvSpPr>
          <p:cNvPr id="18" name="Title of Presenter"/>
          <p:cNvSpPr>
            <a:spLocks noGrp="1"/>
          </p:cNvSpPr>
          <p:nvPr>
            <p:ph type="body" sz="quarter" idx="11" hasCustomPrompt="1"/>
          </p:nvPr>
        </p:nvSpPr>
        <p:spPr>
          <a:xfrm>
            <a:off x="3292475" y="3242960"/>
            <a:ext cx="4354410" cy="365760"/>
          </a:xfrm>
        </p:spPr>
        <p:txBody>
          <a:bodyPr anchor="t">
            <a:noAutofit/>
          </a:bodyPr>
          <a:lstStyle>
            <a:lvl1pPr marL="0" indent="0">
              <a:buNone/>
              <a:defRPr lang="en-US" sz="2000" i="1" kern="1200" baseline="0" dirty="0">
                <a:solidFill>
                  <a:srgbClr val="1F1F1F"/>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Title of Presenter</a:t>
            </a:r>
          </a:p>
        </p:txBody>
      </p:sp>
      <p:sp>
        <p:nvSpPr>
          <p:cNvPr id="22" name="Presenter's Organization"/>
          <p:cNvSpPr>
            <a:spLocks noGrp="1"/>
          </p:cNvSpPr>
          <p:nvPr>
            <p:ph type="body" sz="quarter" idx="12" hasCustomPrompt="1"/>
          </p:nvPr>
        </p:nvSpPr>
        <p:spPr>
          <a:xfrm>
            <a:off x="3292475" y="3633715"/>
            <a:ext cx="4354513" cy="368140"/>
          </a:xfrm>
        </p:spPr>
        <p:txBody>
          <a:bodyPr anchor="t">
            <a:noAutofit/>
          </a:bodyPr>
          <a:lstStyle>
            <a:lvl1pPr marL="0" indent="0">
              <a:buNone/>
              <a:defRPr lang="en-US" sz="2000" kern="1200" baseline="0" dirty="0">
                <a:solidFill>
                  <a:srgbClr val="1F1F1F"/>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Presenter’s Organization</a:t>
            </a:r>
          </a:p>
        </p:txBody>
      </p:sp>
      <p:sp>
        <p:nvSpPr>
          <p:cNvPr id="27" name="Audience Name"/>
          <p:cNvSpPr>
            <a:spLocks noGrp="1"/>
          </p:cNvSpPr>
          <p:nvPr>
            <p:ph type="body" sz="quarter" idx="13" hasCustomPrompt="1"/>
          </p:nvPr>
        </p:nvSpPr>
        <p:spPr>
          <a:xfrm>
            <a:off x="3292475" y="4287713"/>
            <a:ext cx="2980944" cy="246888"/>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kern="1200" baseline="0" dirty="0" smtClean="0">
                <a:solidFill>
                  <a:srgbClr val="175594"/>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Audience Name</a:t>
            </a:r>
          </a:p>
        </p:txBody>
      </p:sp>
      <p:sp>
        <p:nvSpPr>
          <p:cNvPr id="29" name="Month Day, YYYY"/>
          <p:cNvSpPr>
            <a:spLocks noGrp="1"/>
          </p:cNvSpPr>
          <p:nvPr>
            <p:ph type="body" sz="quarter" idx="14" hasCustomPrompt="1"/>
          </p:nvPr>
        </p:nvSpPr>
        <p:spPr>
          <a:xfrm>
            <a:off x="3292475" y="4572313"/>
            <a:ext cx="2989263" cy="265176"/>
          </a:xfrm>
        </p:spPr>
        <p:txBody>
          <a:bodyPr>
            <a:noAutofit/>
          </a:bodyPr>
          <a:lstStyle>
            <a:lvl1pPr marL="0" indent="0">
              <a:buNone/>
              <a:defRPr lang="en-US" sz="1600" kern="1200" baseline="0" dirty="0" smtClean="0">
                <a:solidFill>
                  <a:srgbClr val="175594"/>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pPr>
            <a:r>
              <a:rPr lang="en-US" dirty="0"/>
              <a:t>Month Day, YYYY</a:t>
            </a:r>
          </a:p>
        </p:txBody>
      </p:sp>
      <p:sp>
        <p:nvSpPr>
          <p:cNvPr id="4" name="Text Placeholder 3">
            <a:extLst>
              <a:ext uri="{FF2B5EF4-FFF2-40B4-BE49-F238E27FC236}">
                <a16:creationId xmlns:a16="http://schemas.microsoft.com/office/drawing/2014/main" id="{2656306B-1049-3E4E-BC76-BE32A56B3E55}"/>
              </a:ext>
            </a:extLst>
          </p:cNvPr>
          <p:cNvSpPr>
            <a:spLocks noGrp="1"/>
          </p:cNvSpPr>
          <p:nvPr>
            <p:ph type="body" sz="quarter" idx="15" hasCustomPrompt="1"/>
          </p:nvPr>
        </p:nvSpPr>
        <p:spPr>
          <a:xfrm>
            <a:off x="3292475" y="4976061"/>
            <a:ext cx="2495550" cy="200247"/>
          </a:xfrm>
        </p:spPr>
        <p:txBody>
          <a:bodyPr anchor="ctr"/>
          <a:lstStyle>
            <a:lvl1pPr marL="0" indent="0">
              <a:buNone/>
              <a:defRPr sz="1200">
                <a:solidFill>
                  <a:srgbClr val="898989"/>
                </a:solidFill>
              </a:defRPr>
            </a:lvl1pPr>
          </a:lstStyle>
          <a:p>
            <a:pPr lvl="0"/>
            <a:r>
              <a:rPr lang="en-US" dirty="0"/>
              <a:t>FOR INTERNAL USE ONLY</a:t>
            </a:r>
          </a:p>
        </p:txBody>
      </p:sp>
    </p:spTree>
    <p:extLst>
      <p:ext uri="{BB962C8B-B14F-4D97-AF65-F5344CB8AC3E}">
        <p14:creationId xmlns:p14="http://schemas.microsoft.com/office/powerpoint/2010/main" val="11144101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167290701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127627602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37949981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189803376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342803964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26237604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95497258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7528607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226056560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34999989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C95B4D9-9964-4CB5-BA93-086E985770BB}" type="slidenum">
              <a:rPr lang="en-US" smtClean="0"/>
              <a:t>‹#›</a:t>
            </a:fld>
            <a:endParaRPr lang="en-US" dirty="0"/>
          </a:p>
        </p:txBody>
      </p:sp>
    </p:spTree>
    <p:extLst>
      <p:ext uri="{BB962C8B-B14F-4D97-AF65-F5344CB8AC3E}">
        <p14:creationId xmlns:p14="http://schemas.microsoft.com/office/powerpoint/2010/main" val="68034367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preserve="1" userDrawn="1">
  <p:cSld name="Presentation Title">
    <p:spTree>
      <p:nvGrpSpPr>
        <p:cNvPr id="1" name=""/>
        <p:cNvGrpSpPr/>
        <p:nvPr/>
      </p:nvGrpSpPr>
      <p:grpSpPr>
        <a:xfrm>
          <a:off x="0" y="0"/>
          <a:ext cx="0" cy="0"/>
          <a:chOff x="0" y="0"/>
          <a:chExt cx="0" cy="0"/>
        </a:xfrm>
      </p:grpSpPr>
      <p:pic>
        <p:nvPicPr>
          <p:cNvPr id="3" name="Background">
            <a:extLs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0"/>
            <a:ext cx="9144000" cy="6858000"/>
          </a:xfrm>
          <a:prstGeom prst="rect">
            <a:avLst/>
          </a:prstGeom>
        </p:spPr>
      </p:pic>
      <p:pic>
        <p:nvPicPr>
          <p:cNvPr id="10" name="VA Logo" descr="Logo and seal for U.S. Department of Veterans Affairs, Office of Information and Technology"/>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5284082" y="5535883"/>
            <a:ext cx="3370217" cy="786384"/>
          </a:xfrm>
          <a:prstGeom prst="rect">
            <a:avLst/>
          </a:prstGeom>
        </p:spPr>
      </p:pic>
      <p:sp>
        <p:nvSpPr>
          <p:cNvPr id="16" name="Presentation Title"/>
          <p:cNvSpPr>
            <a:spLocks noGrp="1"/>
          </p:cNvSpPr>
          <p:nvPr>
            <p:ph type="title" hasCustomPrompt="1"/>
          </p:nvPr>
        </p:nvSpPr>
        <p:spPr>
          <a:xfrm>
            <a:off x="3291840" y="1942495"/>
            <a:ext cx="4355045" cy="858806"/>
          </a:xfrm>
        </p:spPr>
        <p:txBody>
          <a:bodyPr anchor="t">
            <a:noAutofit/>
          </a:bodyPr>
          <a:lstStyle>
            <a:lvl1pPr>
              <a:defRPr sz="3000" cap="all" baseline="0">
                <a:solidFill>
                  <a:srgbClr val="175594"/>
                </a:solidFill>
              </a:defRPr>
            </a:lvl1pPr>
          </a:lstStyle>
          <a:p>
            <a:r>
              <a:rPr lang="en-US" dirty="0"/>
              <a:t>Presentation Title</a:t>
            </a:r>
          </a:p>
        </p:txBody>
      </p:sp>
      <p:sp>
        <p:nvSpPr>
          <p:cNvPr id="7" name="Name of Presenter"/>
          <p:cNvSpPr>
            <a:spLocks noGrp="1"/>
          </p:cNvSpPr>
          <p:nvPr>
            <p:ph type="body" sz="quarter" idx="10" hasCustomPrompt="1"/>
          </p:nvPr>
        </p:nvSpPr>
        <p:spPr>
          <a:xfrm>
            <a:off x="3292475" y="2842370"/>
            <a:ext cx="4354513" cy="365760"/>
          </a:xfrm>
        </p:spPr>
        <p:txBody>
          <a:bodyPr anchor="t">
            <a:noAutofit/>
          </a:bodyPr>
          <a:lstStyle>
            <a:lvl1pPr marL="0" indent="0">
              <a:buNone/>
              <a:defRPr sz="2200" b="1"/>
            </a:lvl1pPr>
            <a:lvl2pPr marL="457200" indent="0">
              <a:buNone/>
              <a:defRPr/>
            </a:lvl2pPr>
            <a:lvl3pPr marL="914400" indent="0">
              <a:buNone/>
              <a:defRPr/>
            </a:lvl3pPr>
            <a:lvl4pPr marL="1371600" indent="0">
              <a:buNone/>
              <a:defRPr/>
            </a:lvl4pPr>
            <a:lvl5pPr marL="1828800" indent="0">
              <a:buNone/>
              <a:defRPr/>
            </a:lvl5pPr>
          </a:lstStyle>
          <a:p>
            <a:pPr lvl="0"/>
            <a:r>
              <a:rPr lang="en-US" dirty="0"/>
              <a:t>Name of Presenter</a:t>
            </a:r>
          </a:p>
        </p:txBody>
      </p:sp>
      <p:sp>
        <p:nvSpPr>
          <p:cNvPr id="18" name="Title of Presenter"/>
          <p:cNvSpPr>
            <a:spLocks noGrp="1"/>
          </p:cNvSpPr>
          <p:nvPr>
            <p:ph type="body" sz="quarter" idx="11" hasCustomPrompt="1"/>
          </p:nvPr>
        </p:nvSpPr>
        <p:spPr>
          <a:xfrm>
            <a:off x="3292475" y="3242960"/>
            <a:ext cx="4354410" cy="365760"/>
          </a:xfrm>
        </p:spPr>
        <p:txBody>
          <a:bodyPr anchor="t">
            <a:noAutofit/>
          </a:bodyPr>
          <a:lstStyle>
            <a:lvl1pPr marL="0" indent="0">
              <a:buNone/>
              <a:defRPr lang="en-US" sz="2000" i="1" kern="1200" baseline="0" dirty="0">
                <a:solidFill>
                  <a:srgbClr val="1F1F1F"/>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Title of Presenter</a:t>
            </a:r>
          </a:p>
        </p:txBody>
      </p:sp>
      <p:sp>
        <p:nvSpPr>
          <p:cNvPr id="22" name="Presenter's Organization"/>
          <p:cNvSpPr>
            <a:spLocks noGrp="1"/>
          </p:cNvSpPr>
          <p:nvPr>
            <p:ph type="body" sz="quarter" idx="12" hasCustomPrompt="1"/>
          </p:nvPr>
        </p:nvSpPr>
        <p:spPr>
          <a:xfrm>
            <a:off x="3292475" y="3633715"/>
            <a:ext cx="4354513" cy="368140"/>
          </a:xfrm>
        </p:spPr>
        <p:txBody>
          <a:bodyPr anchor="t">
            <a:noAutofit/>
          </a:bodyPr>
          <a:lstStyle>
            <a:lvl1pPr marL="0" indent="0">
              <a:buNone/>
              <a:defRPr lang="en-US" sz="2000" kern="1200" baseline="0" dirty="0">
                <a:solidFill>
                  <a:srgbClr val="1F1F1F"/>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Presenter’s Organization</a:t>
            </a:r>
          </a:p>
        </p:txBody>
      </p:sp>
      <p:sp>
        <p:nvSpPr>
          <p:cNvPr id="27" name="Audience Name"/>
          <p:cNvSpPr>
            <a:spLocks noGrp="1"/>
          </p:cNvSpPr>
          <p:nvPr>
            <p:ph type="body" sz="quarter" idx="13" hasCustomPrompt="1"/>
          </p:nvPr>
        </p:nvSpPr>
        <p:spPr>
          <a:xfrm>
            <a:off x="3292475" y="4287713"/>
            <a:ext cx="2980944" cy="246888"/>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1600" kern="1200" baseline="0" dirty="0" smtClean="0">
                <a:solidFill>
                  <a:srgbClr val="175594"/>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lvl="0" indent="0" algn="l" defTabSz="914400" rtl="0" eaLnBrk="1" latinLnBrk="0" hangingPunct="1">
              <a:lnSpc>
                <a:spcPct val="90000"/>
              </a:lnSpc>
              <a:spcBef>
                <a:spcPts val="1000"/>
              </a:spcBef>
              <a:buFont typeface="Arial" panose="020B0604020202020204" pitchFamily="34" charset="0"/>
              <a:buNone/>
            </a:pPr>
            <a:r>
              <a:rPr lang="en-US" dirty="0"/>
              <a:t>Audience Name</a:t>
            </a:r>
          </a:p>
        </p:txBody>
      </p:sp>
      <p:sp>
        <p:nvSpPr>
          <p:cNvPr id="29" name="Month Day, YYYY"/>
          <p:cNvSpPr>
            <a:spLocks noGrp="1"/>
          </p:cNvSpPr>
          <p:nvPr>
            <p:ph type="body" sz="quarter" idx="14" hasCustomPrompt="1"/>
          </p:nvPr>
        </p:nvSpPr>
        <p:spPr>
          <a:xfrm>
            <a:off x="3292475" y="4572313"/>
            <a:ext cx="2989263" cy="265176"/>
          </a:xfrm>
        </p:spPr>
        <p:txBody>
          <a:bodyPr>
            <a:noAutofit/>
          </a:bodyPr>
          <a:lstStyle>
            <a:lvl1pPr marL="0" indent="0">
              <a:buNone/>
              <a:defRPr lang="en-US" sz="1600" kern="1200" baseline="0" dirty="0" smtClean="0">
                <a:solidFill>
                  <a:srgbClr val="175594"/>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pPr>
            <a:r>
              <a:rPr lang="en-US" dirty="0"/>
              <a:t>Month Day, YYYY</a:t>
            </a:r>
          </a:p>
        </p:txBody>
      </p:sp>
      <p:sp>
        <p:nvSpPr>
          <p:cNvPr id="4" name="Text Placeholder 3">
            <a:extLst>
              <a:ext uri="{FF2B5EF4-FFF2-40B4-BE49-F238E27FC236}">
                <a16:creationId xmlns:a16="http://schemas.microsoft.com/office/drawing/2014/main" id="{2656306B-1049-3E4E-BC76-BE32A56B3E55}"/>
              </a:ext>
            </a:extLst>
          </p:cNvPr>
          <p:cNvSpPr>
            <a:spLocks noGrp="1"/>
          </p:cNvSpPr>
          <p:nvPr>
            <p:ph type="body" sz="quarter" idx="15" hasCustomPrompt="1"/>
          </p:nvPr>
        </p:nvSpPr>
        <p:spPr>
          <a:xfrm>
            <a:off x="3292475" y="4976061"/>
            <a:ext cx="2495550" cy="200247"/>
          </a:xfrm>
        </p:spPr>
        <p:txBody>
          <a:bodyPr anchor="ctr"/>
          <a:lstStyle>
            <a:lvl1pPr marL="0" indent="0">
              <a:buNone/>
              <a:defRPr sz="1200">
                <a:solidFill>
                  <a:srgbClr val="898989"/>
                </a:solidFill>
              </a:defRPr>
            </a:lvl1pPr>
          </a:lstStyle>
          <a:p>
            <a:pPr lvl="0"/>
            <a:r>
              <a:rPr lang="en-US" dirty="0"/>
              <a:t>FOR INTERNAL USE ONLY</a:t>
            </a:r>
          </a:p>
        </p:txBody>
      </p:sp>
    </p:spTree>
    <p:extLst>
      <p:ext uri="{BB962C8B-B14F-4D97-AF65-F5344CB8AC3E}">
        <p14:creationId xmlns:p14="http://schemas.microsoft.com/office/powerpoint/2010/main" val="360822070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7880681D-62D2-3348-9884-ED13FCFB957F}"/>
              </a:ext>
            </a:extLst>
          </p:cNvPr>
          <p:cNvSpPr>
            <a:spLocks noGrp="1"/>
          </p:cNvSpPr>
          <p:nvPr>
            <p:ph type="title"/>
          </p:nvPr>
        </p:nvSpPr>
        <p:spPr/>
        <p:txBody>
          <a:bodyPr/>
          <a:lstStyle/>
          <a:p>
            <a:r>
              <a:rPr lang="en-US"/>
              <a:t>Click to edit Master title style</a:t>
            </a:r>
          </a:p>
        </p:txBody>
      </p:sp>
      <p:sp>
        <p:nvSpPr>
          <p:cNvPr id="3" name="Content Placeholder"/>
          <p:cNvSpPr>
            <a:spLocks noGrp="1"/>
          </p:cNvSpPr>
          <p:nvPr>
            <p:ph idx="1" hasCustomPrompt="1"/>
          </p:nvPr>
        </p:nvSpPr>
        <p:spPr>
          <a:xfrm>
            <a:off x="630935" y="1353312"/>
            <a:ext cx="7891271" cy="4489704"/>
          </a:xfrm>
        </p:spPr>
        <p:txBody>
          <a:bodyPr>
            <a:noAutofit/>
          </a:bodyPr>
          <a:lstStyle>
            <a:lvl1pPr>
              <a:defRPr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6" name="Slide Number Placeholder"/>
          <p:cNvSpPr>
            <a:spLocks noGrp="1"/>
          </p:cNvSpPr>
          <p:nvPr>
            <p:ph type="sldNum" sz="quarter" idx="12"/>
          </p:nvPr>
        </p:nvSpPr>
        <p:spPr>
          <a:xfrm>
            <a:off x="6457950" y="6028289"/>
            <a:ext cx="2057400" cy="365125"/>
          </a:xfrm>
        </p:spPr>
        <p:txBody>
          <a:bodyPr/>
          <a:lstStyle/>
          <a:p>
            <a:fld id="{E573346A-FCA4-684E-8D18-26E8324063ED}" type="slidenum">
              <a:rPr lang="en-US" smtClean="0"/>
              <a:t>‹#›</a:t>
            </a:fld>
            <a:endParaRPr lang="en-US"/>
          </a:p>
        </p:txBody>
      </p:sp>
      <p:sp>
        <p:nvSpPr>
          <p:cNvPr id="12" name="Footer">
            <a:extLst>
              <a:ext uri="{FF2B5EF4-FFF2-40B4-BE49-F238E27FC236}">
                <a16:creationId xmlns:a16="http://schemas.microsoft.com/office/drawing/2014/main" id="{F4F3D9C5-170D-D345-8478-B3C3E18E06CC}"/>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4" name="Picture 3">
            <a:extLst>
              <a:ext uri="{FF2B5EF4-FFF2-40B4-BE49-F238E27FC236}">
                <a16:creationId xmlns:a16="http://schemas.microsoft.com/office/drawing/2014/main" id="{AFC02B9A-BBE7-7145-A865-B139889B6AF6}"/>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186590391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itle and Content w/ Alt 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Insert Title, 28pt Calibri Bold (Color: RGB 33, 33, 33)</a:t>
            </a:r>
          </a:p>
        </p:txBody>
      </p:sp>
      <p:sp>
        <p:nvSpPr>
          <p:cNvPr id="8" name="Text Placeholder 6">
            <a:extLst>
              <a:ext uri="{FF2B5EF4-FFF2-40B4-BE49-F238E27FC236}">
                <a16:creationId xmlns:a16="http://schemas.microsoft.com/office/drawing/2014/main" id="{7FA9645C-480D-5546-9215-E1AA58D52B4D}"/>
              </a:ext>
            </a:extLst>
          </p:cNvPr>
          <p:cNvSpPr>
            <a:spLocks noGrp="1"/>
          </p:cNvSpPr>
          <p:nvPr>
            <p:ph type="body" sz="quarter" idx="14"/>
          </p:nvPr>
        </p:nvSpPr>
        <p:spPr>
          <a:xfrm>
            <a:off x="-4170360" y="915231"/>
            <a:ext cx="3856038" cy="2376609"/>
          </a:xfrm>
        </p:spPr>
        <p:txBody>
          <a:bodyPr/>
          <a:lstStyle/>
          <a:p>
            <a:r>
              <a:rPr lang="en-US" dirty="0"/>
              <a:t>Add alt-text</a:t>
            </a:r>
          </a:p>
        </p:txBody>
      </p:sp>
      <p:sp>
        <p:nvSpPr>
          <p:cNvPr id="7" name="Content Placeholder 6"/>
          <p:cNvSpPr>
            <a:spLocks noGrp="1"/>
          </p:cNvSpPr>
          <p:nvPr>
            <p:ph sz="quarter" idx="12" hasCustomPrompt="1"/>
          </p:nvPr>
        </p:nvSpPr>
        <p:spPr>
          <a:xfrm>
            <a:off x="628650" y="1353312"/>
            <a:ext cx="7886700" cy="4051300"/>
          </a:xfrm>
        </p:spPr>
        <p:txBody>
          <a:bodyPr/>
          <a:lstStyle>
            <a:lvl1pPr>
              <a:defRPr baseline="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image here</a:t>
            </a:r>
          </a:p>
        </p:txBody>
      </p:sp>
      <p:sp>
        <p:nvSpPr>
          <p:cNvPr id="3" name="Slide Number Placeholder 2"/>
          <p:cNvSpPr>
            <a:spLocks noGrp="1"/>
          </p:cNvSpPr>
          <p:nvPr>
            <p:ph type="sldNum" sz="quarter" idx="10"/>
          </p:nvPr>
        </p:nvSpPr>
        <p:spPr/>
        <p:txBody>
          <a:bodyPr/>
          <a:lstStyle/>
          <a:p>
            <a:fld id="{E573346A-FCA4-684E-8D18-26E8324063ED}" type="slidenum">
              <a:rPr lang="en-US" smtClean="0"/>
              <a:t>‹#›</a:t>
            </a:fld>
            <a:endParaRPr lang="en-US"/>
          </a:p>
        </p:txBody>
      </p:sp>
      <p:sp>
        <p:nvSpPr>
          <p:cNvPr id="11" name="Footer">
            <a:extLst>
              <a:ext uri="{FF2B5EF4-FFF2-40B4-BE49-F238E27FC236}">
                <a16:creationId xmlns:a16="http://schemas.microsoft.com/office/drawing/2014/main" id="{FFBD35A0-0D2E-F140-AC1D-843F0CC75FC1}"/>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10" name="Picture 9">
            <a:extLst>
              <a:ext uri="{FF2B5EF4-FFF2-40B4-BE49-F238E27FC236}">
                <a16:creationId xmlns:a16="http://schemas.microsoft.com/office/drawing/2014/main" id="{403031F6-9039-E040-B78F-E3BD88C7B4BE}"/>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220315318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ontent w/ Image Bottom">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Insert Title, 28pt Calibri Bold (Color: RGB 33, 33, 33)</a:t>
            </a:r>
          </a:p>
        </p:txBody>
      </p:sp>
      <p:sp>
        <p:nvSpPr>
          <p:cNvPr id="7" name="Content Placeholder 6"/>
          <p:cNvSpPr>
            <a:spLocks noGrp="1"/>
          </p:cNvSpPr>
          <p:nvPr>
            <p:ph sz="quarter" idx="12" hasCustomPrompt="1"/>
          </p:nvPr>
        </p:nvSpPr>
        <p:spPr>
          <a:xfrm>
            <a:off x="628650" y="1353312"/>
            <a:ext cx="7886700" cy="2049462"/>
          </a:xfrm>
        </p:spPr>
        <p:txBody>
          <a:body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11" name="Content Placeholder 10"/>
          <p:cNvSpPr>
            <a:spLocks noGrp="1"/>
          </p:cNvSpPr>
          <p:nvPr>
            <p:ph sz="quarter" idx="13" hasCustomPrompt="1"/>
          </p:nvPr>
        </p:nvSpPr>
        <p:spPr>
          <a:xfrm>
            <a:off x="628650" y="3509207"/>
            <a:ext cx="7886700" cy="2162931"/>
          </a:xfrm>
        </p:spPr>
        <p:txBody>
          <a:bodyPr/>
          <a:lstStyle>
            <a:lvl1pPr>
              <a:defRPr baseline="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Image Here</a:t>
            </a:r>
          </a:p>
        </p:txBody>
      </p:sp>
      <p:sp>
        <p:nvSpPr>
          <p:cNvPr id="12" name="Text Placeholder 6">
            <a:extLst>
              <a:ext uri="{FF2B5EF4-FFF2-40B4-BE49-F238E27FC236}">
                <a16:creationId xmlns:a16="http://schemas.microsoft.com/office/drawing/2014/main" id="{7FA9645C-480D-5546-9215-E1AA58D52B4D}"/>
              </a:ext>
            </a:extLst>
          </p:cNvPr>
          <p:cNvSpPr>
            <a:spLocks noGrp="1"/>
          </p:cNvSpPr>
          <p:nvPr>
            <p:ph type="body" sz="quarter" idx="14"/>
          </p:nvPr>
        </p:nvSpPr>
        <p:spPr>
          <a:xfrm>
            <a:off x="-4170360" y="915231"/>
            <a:ext cx="3856038" cy="2376609"/>
          </a:xfrm>
        </p:spPr>
        <p:txBody>
          <a:bodyPr/>
          <a:lstStyle/>
          <a:p>
            <a:r>
              <a:rPr lang="en-US" dirty="0"/>
              <a:t>Add alt-text</a:t>
            </a:r>
          </a:p>
        </p:txBody>
      </p:sp>
      <p:sp>
        <p:nvSpPr>
          <p:cNvPr id="3" name="Slide Number Placeholder 2"/>
          <p:cNvSpPr>
            <a:spLocks noGrp="1"/>
          </p:cNvSpPr>
          <p:nvPr>
            <p:ph type="sldNum" sz="quarter" idx="10"/>
          </p:nvPr>
        </p:nvSpPr>
        <p:spPr/>
        <p:txBody>
          <a:bodyPr/>
          <a:lstStyle/>
          <a:p>
            <a:fld id="{E573346A-FCA4-684E-8D18-26E8324063ED}" type="slidenum">
              <a:rPr lang="en-US" smtClean="0"/>
              <a:t>‹#›</a:t>
            </a:fld>
            <a:endParaRPr lang="en-US"/>
          </a:p>
        </p:txBody>
      </p:sp>
      <p:sp>
        <p:nvSpPr>
          <p:cNvPr id="13" name="Footer">
            <a:extLst>
              <a:ext uri="{FF2B5EF4-FFF2-40B4-BE49-F238E27FC236}">
                <a16:creationId xmlns:a16="http://schemas.microsoft.com/office/drawing/2014/main" id="{A02A166C-C163-A84A-BC51-85AE06AA9185}"/>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10" name="Picture 9">
            <a:extLst>
              <a:ext uri="{FF2B5EF4-FFF2-40B4-BE49-F238E27FC236}">
                <a16:creationId xmlns:a16="http://schemas.microsoft.com/office/drawing/2014/main" id="{0F66A5E1-8636-0743-AFCB-A8482CA442F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277280770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ontent w/ Image Righ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Insert Title, 28pt Calibri Bold (Color: RGB 33, 33, 33)</a:t>
            </a:r>
          </a:p>
        </p:txBody>
      </p:sp>
      <p:sp>
        <p:nvSpPr>
          <p:cNvPr id="7" name="Content Placeholder 6"/>
          <p:cNvSpPr>
            <a:spLocks noGrp="1"/>
          </p:cNvSpPr>
          <p:nvPr>
            <p:ph sz="quarter" idx="12" hasCustomPrompt="1"/>
          </p:nvPr>
        </p:nvSpPr>
        <p:spPr>
          <a:xfrm>
            <a:off x="628650" y="1354138"/>
            <a:ext cx="4151313" cy="4352925"/>
          </a:xfrm>
        </p:spPr>
        <p:txBody>
          <a:body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9" name="Content Placeholder 8"/>
          <p:cNvSpPr>
            <a:spLocks noGrp="1"/>
          </p:cNvSpPr>
          <p:nvPr>
            <p:ph sz="quarter" idx="13" hasCustomPrompt="1"/>
          </p:nvPr>
        </p:nvSpPr>
        <p:spPr>
          <a:xfrm>
            <a:off x="4976813" y="1354138"/>
            <a:ext cx="3538537" cy="4352925"/>
          </a:xfrm>
        </p:spPr>
        <p:txBody>
          <a:bodyPr/>
          <a:lstStyle>
            <a:lvl1pPr>
              <a:defRPr baseline="0"/>
            </a:lvl1pPr>
          </a:lstStyle>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Place image here</a:t>
            </a:r>
          </a:p>
        </p:txBody>
      </p:sp>
      <p:sp>
        <p:nvSpPr>
          <p:cNvPr id="10" name="Text Placeholder 6">
            <a:extLst>
              <a:ext uri="{FF2B5EF4-FFF2-40B4-BE49-F238E27FC236}">
                <a16:creationId xmlns:a16="http://schemas.microsoft.com/office/drawing/2014/main" id="{7FA9645C-480D-5546-9215-E1AA58D52B4D}"/>
              </a:ext>
            </a:extLst>
          </p:cNvPr>
          <p:cNvSpPr>
            <a:spLocks noGrp="1"/>
          </p:cNvSpPr>
          <p:nvPr>
            <p:ph type="body" sz="quarter" idx="14"/>
          </p:nvPr>
        </p:nvSpPr>
        <p:spPr>
          <a:xfrm>
            <a:off x="-4170360" y="915231"/>
            <a:ext cx="3856038" cy="2376609"/>
          </a:xfrm>
        </p:spPr>
        <p:txBody>
          <a:bodyPr/>
          <a:lstStyle/>
          <a:p>
            <a:r>
              <a:rPr lang="en-US" dirty="0"/>
              <a:t>Add alt-text</a:t>
            </a:r>
          </a:p>
        </p:txBody>
      </p:sp>
      <p:sp>
        <p:nvSpPr>
          <p:cNvPr id="3" name="Slide Number Placeholder 2"/>
          <p:cNvSpPr>
            <a:spLocks noGrp="1"/>
          </p:cNvSpPr>
          <p:nvPr>
            <p:ph type="sldNum" sz="quarter" idx="10"/>
          </p:nvPr>
        </p:nvSpPr>
        <p:spPr/>
        <p:txBody>
          <a:bodyPr/>
          <a:lstStyle/>
          <a:p>
            <a:fld id="{E573346A-FCA4-684E-8D18-26E8324063ED}" type="slidenum">
              <a:rPr lang="en-US" smtClean="0"/>
              <a:t>‹#›</a:t>
            </a:fld>
            <a:endParaRPr lang="en-US"/>
          </a:p>
        </p:txBody>
      </p:sp>
      <p:sp>
        <p:nvSpPr>
          <p:cNvPr id="13" name="Footer">
            <a:extLst>
              <a:ext uri="{FF2B5EF4-FFF2-40B4-BE49-F238E27FC236}">
                <a16:creationId xmlns:a16="http://schemas.microsoft.com/office/drawing/2014/main" id="{61980F05-1DFF-444A-AB70-54A06ACB2978}"/>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12" name="Picture 11">
            <a:extLst>
              <a:ext uri="{FF2B5EF4-FFF2-40B4-BE49-F238E27FC236}">
                <a16:creationId xmlns:a16="http://schemas.microsoft.com/office/drawing/2014/main" id="{8654FAA4-835C-424D-914C-B90AAFFD8919}"/>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6271992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Two Headings">
    <p:spTree>
      <p:nvGrpSpPr>
        <p:cNvPr id="1" name=""/>
        <p:cNvGrpSpPr/>
        <p:nvPr/>
      </p:nvGrpSpPr>
      <p:grpSpPr>
        <a:xfrm>
          <a:off x="0" y="0"/>
          <a:ext cx="0" cy="0"/>
          <a:chOff x="0" y="0"/>
          <a:chExt cx="0" cy="0"/>
        </a:xfrm>
      </p:grpSpPr>
      <p:sp>
        <p:nvSpPr>
          <p:cNvPr id="7" name="Slide Title"/>
          <p:cNvSpPr>
            <a:spLocks noGrp="1"/>
          </p:cNvSpPr>
          <p:nvPr>
            <p:ph type="title" hasCustomPrompt="1"/>
          </p:nvPr>
        </p:nvSpPr>
        <p:spPr>
          <a:xfrm>
            <a:off x="630936" y="374904"/>
            <a:ext cx="7891272" cy="686924"/>
          </a:xfrm>
        </p:spPr>
        <p:txBody>
          <a:bodyPr>
            <a:noAutofit/>
          </a:bodyPr>
          <a:lstStyle>
            <a:lvl1pPr>
              <a:defRPr baseline="0">
                <a:solidFill>
                  <a:srgbClr val="1F1F1F"/>
                </a:solidFill>
              </a:defRPr>
            </a:lvl1pPr>
          </a:lstStyle>
          <a:p>
            <a:r>
              <a:rPr lang="en-US" dirty="0"/>
              <a:t>Insert Title, 28pt Calibri Bold (Color: RGB 33, 33, 33)</a:t>
            </a:r>
          </a:p>
        </p:txBody>
      </p:sp>
      <p:sp>
        <p:nvSpPr>
          <p:cNvPr id="12" name="Heading Placeholder 1"/>
          <p:cNvSpPr>
            <a:spLocks noGrp="1"/>
          </p:cNvSpPr>
          <p:nvPr>
            <p:ph type="body" sz="quarter" idx="12" hasCustomPrompt="1"/>
          </p:nvPr>
        </p:nvSpPr>
        <p:spPr>
          <a:xfrm>
            <a:off x="630238" y="1197864"/>
            <a:ext cx="7891272" cy="4114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200" b="1" kern="1200" baseline="0" dirty="0" smtClean="0">
                <a:solidFill>
                  <a:srgbClr val="1F1F1F"/>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Heading, 22pt Calibri Bold (Color: RGB 33, 33, 33)</a:t>
            </a:r>
          </a:p>
        </p:txBody>
      </p:sp>
      <p:sp>
        <p:nvSpPr>
          <p:cNvPr id="16" name="Content Placeholder 1"/>
          <p:cNvSpPr>
            <a:spLocks noGrp="1"/>
          </p:cNvSpPr>
          <p:nvPr>
            <p:ph sz="quarter" idx="13" hasCustomPrompt="1"/>
          </p:nvPr>
        </p:nvSpPr>
        <p:spPr>
          <a:xfrm>
            <a:off x="630238" y="1618488"/>
            <a:ext cx="7891462" cy="1993392"/>
          </a:xfrm>
        </p:spPr>
        <p:txBody>
          <a:bodyPr>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a:lvl1pPr>
            <a:lvl2pPr marL="685800" marR="0" indent="-228600" algn="l" defTabSz="914400" rtl="0" eaLnBrk="1" fontAlgn="auto" latinLnBrk="0" hangingPunct="1">
              <a:lnSpc>
                <a:spcPct val="90000"/>
              </a:lnSpc>
              <a:spcBef>
                <a:spcPts val="500"/>
              </a:spcBef>
              <a:spcAft>
                <a:spcPts val="0"/>
              </a:spcAft>
              <a:buClrTx/>
              <a:buSzTx/>
              <a:buFont typeface="CambriaMath" charset="0"/>
              <a:buChar char="⎯"/>
              <a:tabLst/>
              <a:defRPr sz="2000"/>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a:lvl3pPr>
            <a:lvl4pPr marL="1600200" marR="0" indent="-228600" algn="l" defTabSz="914400" rtl="0" eaLnBrk="1" fontAlgn="auto" latinLnBrk="0" hangingPunct="1">
              <a:lnSpc>
                <a:spcPct val="90000"/>
              </a:lnSpc>
              <a:spcBef>
                <a:spcPts val="500"/>
              </a:spcBef>
              <a:spcAft>
                <a:spcPts val="0"/>
              </a:spcAft>
              <a:buClrTx/>
              <a:buSzTx/>
              <a:buFont typeface=".AppleSystemUIFont" charset="-120"/>
              <a:buChar char="»"/>
              <a:tabLst/>
              <a:defRPr sz="2000"/>
            </a:lvl4pPr>
            <a:lvl5pPr>
              <a:defRPr sz="2000"/>
            </a:lvl5p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17" name="Heading Placeholder 2"/>
          <p:cNvSpPr>
            <a:spLocks noGrp="1"/>
          </p:cNvSpPr>
          <p:nvPr>
            <p:ph type="body" sz="quarter" idx="14" hasCustomPrompt="1"/>
          </p:nvPr>
        </p:nvSpPr>
        <p:spPr>
          <a:xfrm>
            <a:off x="630238" y="3634948"/>
            <a:ext cx="7891272" cy="41148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lang="en-US" sz="2200" b="1" kern="1200" baseline="0" dirty="0" smtClean="0">
                <a:solidFill>
                  <a:srgbClr val="1F1F1F"/>
                </a:solidFill>
                <a:latin typeface="+mn-lt"/>
                <a:ea typeface="+mn-ea"/>
                <a:cs typeface="+mn-cs"/>
              </a:defRPr>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Heading, 22pt Calibri Bold (Color: RGB 33, 33, 33)</a:t>
            </a:r>
          </a:p>
        </p:txBody>
      </p:sp>
      <p:sp>
        <p:nvSpPr>
          <p:cNvPr id="18" name="Content Placeholder 2"/>
          <p:cNvSpPr>
            <a:spLocks noGrp="1"/>
          </p:cNvSpPr>
          <p:nvPr>
            <p:ph sz="quarter" idx="15" hasCustomPrompt="1"/>
          </p:nvPr>
        </p:nvSpPr>
        <p:spPr>
          <a:xfrm>
            <a:off x="630238" y="4054879"/>
            <a:ext cx="7891462" cy="1928313"/>
          </a:xfrm>
        </p:spPr>
        <p:txBody>
          <a:bodyPr>
            <a:noAutofit/>
          </a:bodyPr>
          <a:lstStyle>
            <a:lvl1pPr marL="228600" marR="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sz="2000"/>
            </a:lvl1pPr>
            <a:lvl2pPr marL="685800" marR="0" indent="-228600" algn="l" defTabSz="914400" rtl="0" eaLnBrk="1" fontAlgn="auto" latinLnBrk="0" hangingPunct="1">
              <a:lnSpc>
                <a:spcPct val="90000"/>
              </a:lnSpc>
              <a:spcBef>
                <a:spcPts val="500"/>
              </a:spcBef>
              <a:spcAft>
                <a:spcPts val="0"/>
              </a:spcAft>
              <a:buClrTx/>
              <a:buSzTx/>
              <a:buFont typeface="CambriaMath" charset="0"/>
              <a:buChar char="⎯"/>
              <a:tabLst/>
              <a:defRPr sz="2000"/>
            </a:lvl2pPr>
            <a:lvl3pPr marL="1143000" marR="0"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sz="2000"/>
            </a:lvl3pPr>
            <a:lvl4pPr marL="1600200" marR="0" indent="-228600" algn="l" defTabSz="914400" rtl="0" eaLnBrk="1" fontAlgn="auto" latinLnBrk="0" hangingPunct="1">
              <a:lnSpc>
                <a:spcPct val="90000"/>
              </a:lnSpc>
              <a:spcBef>
                <a:spcPts val="500"/>
              </a:spcBef>
              <a:spcAft>
                <a:spcPts val="0"/>
              </a:spcAft>
              <a:buClrTx/>
              <a:buSzTx/>
              <a:buFont typeface=".AppleSystemUIFont" charset="-120"/>
              <a:buChar char="»"/>
              <a:tabLst/>
              <a:defRPr sz="2000"/>
            </a:lvl4pPr>
            <a:lvl5pPr>
              <a:defRPr sz="2000"/>
            </a:lvl5p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3" name="Slide Number Placeholder"/>
          <p:cNvSpPr>
            <a:spLocks noGrp="1"/>
          </p:cNvSpPr>
          <p:nvPr>
            <p:ph type="sldNum" sz="quarter" idx="10"/>
          </p:nvPr>
        </p:nvSpPr>
        <p:spPr/>
        <p:txBody>
          <a:bodyPr/>
          <a:lstStyle/>
          <a:p>
            <a:fld id="{E573346A-FCA4-684E-8D18-26E8324063ED}" type="slidenum">
              <a:rPr lang="en-US" smtClean="0"/>
              <a:t>‹#›</a:t>
            </a:fld>
            <a:endParaRPr lang="en-US"/>
          </a:p>
        </p:txBody>
      </p:sp>
      <p:sp>
        <p:nvSpPr>
          <p:cNvPr id="13" name="Footer">
            <a:extLst>
              <a:ext uri="{FF2B5EF4-FFF2-40B4-BE49-F238E27FC236}">
                <a16:creationId xmlns:a16="http://schemas.microsoft.com/office/drawing/2014/main" id="{C94FEA1A-DC6B-E049-8355-7A62A5E58DAD}"/>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10" name="Picture 9">
            <a:extLst>
              <a:ext uri="{FF2B5EF4-FFF2-40B4-BE49-F238E27FC236}">
                <a16:creationId xmlns:a16="http://schemas.microsoft.com/office/drawing/2014/main" id="{7FE6DD95-4192-F848-826E-61F2F00C54F2}"/>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28400273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wo Column">
    <p:spTree>
      <p:nvGrpSpPr>
        <p:cNvPr id="1" name=""/>
        <p:cNvGrpSpPr/>
        <p:nvPr/>
      </p:nvGrpSpPr>
      <p:grpSpPr>
        <a:xfrm>
          <a:off x="0" y="0"/>
          <a:ext cx="0" cy="0"/>
          <a:chOff x="0" y="0"/>
          <a:chExt cx="0" cy="0"/>
        </a:xfrm>
      </p:grpSpPr>
      <p:sp>
        <p:nvSpPr>
          <p:cNvPr id="7" name="Slide Title"/>
          <p:cNvSpPr>
            <a:spLocks noGrp="1"/>
          </p:cNvSpPr>
          <p:nvPr>
            <p:ph type="title" hasCustomPrompt="1"/>
          </p:nvPr>
        </p:nvSpPr>
        <p:spPr>
          <a:xfrm>
            <a:off x="628650" y="374904"/>
            <a:ext cx="7886700" cy="685800"/>
          </a:xfrm>
        </p:spPr>
        <p:txBody>
          <a:bodyPr>
            <a:noAutofit/>
          </a:bodyPr>
          <a:lstStyle/>
          <a:p>
            <a:r>
              <a:rPr lang="en-US" dirty="0"/>
              <a:t>Insert Title, 28pt Calibri Bold (Color: RGB 33, 33, 33)</a:t>
            </a:r>
          </a:p>
        </p:txBody>
      </p:sp>
      <p:sp>
        <p:nvSpPr>
          <p:cNvPr id="15" name="Heading 1"/>
          <p:cNvSpPr>
            <a:spLocks noGrp="1"/>
          </p:cNvSpPr>
          <p:nvPr>
            <p:ph type="body" sz="quarter" idx="12" hasCustomPrompt="1"/>
          </p:nvPr>
        </p:nvSpPr>
        <p:spPr>
          <a:xfrm>
            <a:off x="628650" y="1353312"/>
            <a:ext cx="3776472" cy="370116"/>
          </a:xfrm>
        </p:spPr>
        <p:txBody>
          <a:bodyPr anchor="b">
            <a:noAutofit/>
          </a:bodyPr>
          <a:lstStyle>
            <a:lvl1pPr marL="228600" marR="0" indent="-228600" algn="l" defTabSz="914400" rtl="0" eaLnBrk="1" fontAlgn="auto" latinLnBrk="0" hangingPunct="1">
              <a:lnSpc>
                <a:spcPct val="90000"/>
              </a:lnSpc>
              <a:spcBef>
                <a:spcPts val="1000"/>
              </a:spcBef>
              <a:spcAft>
                <a:spcPts val="0"/>
              </a:spcAft>
              <a:buClrTx/>
              <a:buSzTx/>
              <a:buNone/>
              <a:tabLst/>
              <a:defRPr sz="2200" b="1" baseline="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Heading</a:t>
            </a:r>
          </a:p>
        </p:txBody>
      </p:sp>
      <p:sp>
        <p:nvSpPr>
          <p:cNvPr id="17" name="Content Placeholder 1"/>
          <p:cNvSpPr>
            <a:spLocks noGrp="1"/>
          </p:cNvSpPr>
          <p:nvPr>
            <p:ph sz="quarter" idx="13" hasCustomPrompt="1"/>
          </p:nvPr>
        </p:nvSpPr>
        <p:spPr>
          <a:xfrm>
            <a:off x="628650" y="1864926"/>
            <a:ext cx="3776472" cy="3811588"/>
          </a:xfrm>
        </p:spPr>
        <p:txBody>
          <a:bodyPr>
            <a:noAutofit/>
          </a:bodyPr>
          <a:lstStyle>
            <a:lvl1pPr>
              <a:defRPr sz="2000"/>
            </a:lvl1pPr>
            <a:lvl2pPr>
              <a:defRPr sz="2000"/>
            </a:lvl2pPr>
            <a:lvl3pPr>
              <a:defRPr sz="2000"/>
            </a:lvl3pPr>
            <a:lvl4pPr>
              <a:defRPr sz="2000"/>
            </a:lvl4pPr>
            <a:lvl5pPr>
              <a:defRPr sz="2000"/>
            </a:lvl5p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18" name="Heading 2"/>
          <p:cNvSpPr>
            <a:spLocks noGrp="1"/>
          </p:cNvSpPr>
          <p:nvPr>
            <p:ph type="body" sz="quarter" idx="14" hasCustomPrompt="1"/>
          </p:nvPr>
        </p:nvSpPr>
        <p:spPr>
          <a:xfrm>
            <a:off x="4738878" y="1353311"/>
            <a:ext cx="3776472" cy="370117"/>
          </a:xfrm>
        </p:spPr>
        <p:txBody>
          <a:bodyPr anchor="b">
            <a:noAutofit/>
          </a:bodyPr>
          <a:lstStyle>
            <a:lvl1pPr marL="228600" marR="0" indent="-228600" algn="l" defTabSz="914400" rtl="0" eaLnBrk="1" fontAlgn="auto" latinLnBrk="0" hangingPunct="1">
              <a:lnSpc>
                <a:spcPct val="90000"/>
              </a:lnSpc>
              <a:spcBef>
                <a:spcPts val="1000"/>
              </a:spcBef>
              <a:spcAft>
                <a:spcPts val="0"/>
              </a:spcAft>
              <a:buClrTx/>
              <a:buSzTx/>
              <a:buNone/>
              <a:tabLst/>
              <a:defRPr sz="2200" b="1" baseline="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Heading</a:t>
            </a:r>
          </a:p>
        </p:txBody>
      </p:sp>
      <p:sp>
        <p:nvSpPr>
          <p:cNvPr id="19" name="Content Placeholder 2"/>
          <p:cNvSpPr>
            <a:spLocks noGrp="1"/>
          </p:cNvSpPr>
          <p:nvPr>
            <p:ph sz="quarter" idx="15" hasCustomPrompt="1"/>
          </p:nvPr>
        </p:nvSpPr>
        <p:spPr>
          <a:xfrm>
            <a:off x="4738878" y="1864926"/>
            <a:ext cx="3776472" cy="3811588"/>
          </a:xfrm>
        </p:spPr>
        <p:txBody>
          <a:bodyPr>
            <a:noAutofit/>
          </a:bodyPr>
          <a:lstStyle>
            <a:lvl1pPr>
              <a:defRPr sz="2000"/>
            </a:lvl1pPr>
            <a:lvl2pPr>
              <a:defRPr sz="2000"/>
            </a:lvl2pPr>
            <a:lvl3pPr>
              <a:defRPr sz="2000"/>
            </a:lvl3pPr>
            <a:lvl4pPr>
              <a:defRPr sz="2000"/>
            </a:lvl4pPr>
            <a:lvl5pPr>
              <a:defRPr sz="2000"/>
            </a:lvl5p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3" name="Slide Number Placeholder"/>
          <p:cNvSpPr>
            <a:spLocks noGrp="1"/>
          </p:cNvSpPr>
          <p:nvPr>
            <p:ph type="sldNum" sz="quarter" idx="10"/>
          </p:nvPr>
        </p:nvSpPr>
        <p:spPr/>
        <p:txBody>
          <a:bodyPr/>
          <a:lstStyle/>
          <a:p>
            <a:fld id="{E573346A-FCA4-684E-8D18-26E8324063ED}" type="slidenum">
              <a:rPr lang="en-US" smtClean="0"/>
              <a:t>‹#›</a:t>
            </a:fld>
            <a:endParaRPr lang="en-US"/>
          </a:p>
        </p:txBody>
      </p:sp>
      <p:sp>
        <p:nvSpPr>
          <p:cNvPr id="12" name="Footer">
            <a:extLst>
              <a:ext uri="{FF2B5EF4-FFF2-40B4-BE49-F238E27FC236}">
                <a16:creationId xmlns:a16="http://schemas.microsoft.com/office/drawing/2014/main" id="{68FE091C-6E56-BB4F-8154-BF9BCDE671B2}"/>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10" name="Picture 9">
            <a:extLst>
              <a:ext uri="{FF2B5EF4-FFF2-40B4-BE49-F238E27FC236}">
                <a16:creationId xmlns:a16="http://schemas.microsoft.com/office/drawing/2014/main" id="{7BA897DE-56EE-214B-AB93-9AA675BD83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274602201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Icons and Content">
    <p:spTree>
      <p:nvGrpSpPr>
        <p:cNvPr id="1" name=""/>
        <p:cNvGrpSpPr/>
        <p:nvPr/>
      </p:nvGrpSpPr>
      <p:grpSpPr>
        <a:xfrm>
          <a:off x="0" y="0"/>
          <a:ext cx="0" cy="0"/>
          <a:chOff x="0" y="0"/>
          <a:chExt cx="0" cy="0"/>
        </a:xfrm>
      </p:grpSpPr>
      <p:sp>
        <p:nvSpPr>
          <p:cNvPr id="2" name="Slide Title"/>
          <p:cNvSpPr>
            <a:spLocks noGrp="1"/>
          </p:cNvSpPr>
          <p:nvPr>
            <p:ph type="title" hasCustomPrompt="1"/>
          </p:nvPr>
        </p:nvSpPr>
        <p:spPr>
          <a:xfrm>
            <a:off x="630935" y="378460"/>
            <a:ext cx="7891272" cy="685800"/>
          </a:xfrm>
        </p:spPr>
        <p:txBody>
          <a:bodyPr>
            <a:noAutofit/>
          </a:bodyPr>
          <a:lstStyle>
            <a:lvl1pPr>
              <a:defRPr baseline="0">
                <a:solidFill>
                  <a:srgbClr val="1F1F1F"/>
                </a:solidFill>
              </a:defRPr>
            </a:lvl1pPr>
          </a:lstStyle>
          <a:p>
            <a:r>
              <a:rPr lang="en-US" dirty="0"/>
              <a:t>Insert Title, 28pt Calibri Bold (Color: RGB 33, 33, 33)</a:t>
            </a:r>
          </a:p>
        </p:txBody>
      </p:sp>
      <p:sp>
        <p:nvSpPr>
          <p:cNvPr id="10" name="Content Placeholder">
            <a:extLst>
              <a:ext uri="{FF2B5EF4-FFF2-40B4-BE49-F238E27FC236}">
                <a16:creationId xmlns:a16="http://schemas.microsoft.com/office/drawing/2014/main" id="{39CEC73F-36E5-8E46-8EF7-01F3DF2A364C}"/>
              </a:ext>
            </a:extLst>
          </p:cNvPr>
          <p:cNvSpPr>
            <a:spLocks noGrp="1"/>
          </p:cNvSpPr>
          <p:nvPr>
            <p:ph idx="14" hasCustomPrompt="1"/>
          </p:nvPr>
        </p:nvSpPr>
        <p:spPr>
          <a:xfrm>
            <a:off x="630935" y="1353312"/>
            <a:ext cx="914400" cy="914400"/>
          </a:xfrm>
        </p:spPr>
        <p:txBody>
          <a:bodyPr>
            <a:noAutofit/>
          </a:bodyPr>
          <a:lstStyle>
            <a:lvl1pPr marL="0" indent="0">
              <a:buNone/>
              <a:defRPr sz="1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Insert Icon</a:t>
            </a:r>
          </a:p>
        </p:txBody>
      </p:sp>
      <p:sp>
        <p:nvSpPr>
          <p:cNvPr id="3" name="Content Placeholder"/>
          <p:cNvSpPr>
            <a:spLocks noGrp="1"/>
          </p:cNvSpPr>
          <p:nvPr>
            <p:ph idx="1" hasCustomPrompt="1"/>
          </p:nvPr>
        </p:nvSpPr>
        <p:spPr>
          <a:xfrm>
            <a:off x="1713053" y="1353312"/>
            <a:ext cx="6654547" cy="914400"/>
          </a:xfrm>
        </p:spPr>
        <p:txBody>
          <a:bodyPr>
            <a:noAutofit/>
          </a:bodyPr>
          <a:lstStyle>
            <a:lvl1pPr marL="0" indent="0">
              <a:buNone/>
              <a:defRPr sz="2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Insert Text</a:t>
            </a:r>
          </a:p>
        </p:txBody>
      </p:sp>
      <p:sp>
        <p:nvSpPr>
          <p:cNvPr id="12" name="Content Placeholder">
            <a:extLst>
              <a:ext uri="{FF2B5EF4-FFF2-40B4-BE49-F238E27FC236}">
                <a16:creationId xmlns:a16="http://schemas.microsoft.com/office/drawing/2014/main" id="{79B2D1AD-AF19-C14C-B256-C88B57D21E19}"/>
              </a:ext>
            </a:extLst>
          </p:cNvPr>
          <p:cNvSpPr>
            <a:spLocks noGrp="1"/>
          </p:cNvSpPr>
          <p:nvPr>
            <p:ph idx="16" hasCustomPrompt="1"/>
          </p:nvPr>
        </p:nvSpPr>
        <p:spPr>
          <a:xfrm>
            <a:off x="630935" y="2455807"/>
            <a:ext cx="914400" cy="914400"/>
          </a:xfrm>
        </p:spPr>
        <p:txBody>
          <a:bodyPr>
            <a:noAutofit/>
          </a:bodyPr>
          <a:lstStyle>
            <a:lvl1pPr marL="0" indent="0">
              <a:buNone/>
              <a:defRPr sz="1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Insert Icon</a:t>
            </a:r>
          </a:p>
        </p:txBody>
      </p:sp>
      <p:sp>
        <p:nvSpPr>
          <p:cNvPr id="11" name="Content Placeholder">
            <a:extLst>
              <a:ext uri="{FF2B5EF4-FFF2-40B4-BE49-F238E27FC236}">
                <a16:creationId xmlns:a16="http://schemas.microsoft.com/office/drawing/2014/main" id="{FE8DA315-3D43-3C41-824D-CB2734BB4475}"/>
              </a:ext>
            </a:extLst>
          </p:cNvPr>
          <p:cNvSpPr>
            <a:spLocks noGrp="1"/>
          </p:cNvSpPr>
          <p:nvPr>
            <p:ph idx="15" hasCustomPrompt="1"/>
          </p:nvPr>
        </p:nvSpPr>
        <p:spPr>
          <a:xfrm>
            <a:off x="1713053" y="2455807"/>
            <a:ext cx="6654547" cy="91440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Text</a:t>
            </a:r>
          </a:p>
        </p:txBody>
      </p:sp>
      <p:sp>
        <p:nvSpPr>
          <p:cNvPr id="14" name="Content Placeholder">
            <a:extLst>
              <a:ext uri="{FF2B5EF4-FFF2-40B4-BE49-F238E27FC236}">
                <a16:creationId xmlns:a16="http://schemas.microsoft.com/office/drawing/2014/main" id="{88DC405D-C4DC-D849-A395-8E2E256E1403}"/>
              </a:ext>
            </a:extLst>
          </p:cNvPr>
          <p:cNvSpPr>
            <a:spLocks noGrp="1"/>
          </p:cNvSpPr>
          <p:nvPr>
            <p:ph idx="18" hasCustomPrompt="1"/>
          </p:nvPr>
        </p:nvSpPr>
        <p:spPr>
          <a:xfrm>
            <a:off x="630935" y="3558302"/>
            <a:ext cx="914400" cy="914400"/>
          </a:xfrm>
        </p:spPr>
        <p:txBody>
          <a:bodyPr>
            <a:noAutofit/>
          </a:bodyPr>
          <a:lstStyle>
            <a:lvl1pPr marL="0" indent="0">
              <a:buNone/>
              <a:defRPr sz="1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Insert Icon</a:t>
            </a:r>
          </a:p>
        </p:txBody>
      </p:sp>
      <p:sp>
        <p:nvSpPr>
          <p:cNvPr id="13" name="Content Placeholder">
            <a:extLst>
              <a:ext uri="{FF2B5EF4-FFF2-40B4-BE49-F238E27FC236}">
                <a16:creationId xmlns:a16="http://schemas.microsoft.com/office/drawing/2014/main" id="{0BF63B32-88B8-E140-8668-B4FEDAA4EC3A}"/>
              </a:ext>
            </a:extLst>
          </p:cNvPr>
          <p:cNvSpPr>
            <a:spLocks noGrp="1"/>
          </p:cNvSpPr>
          <p:nvPr>
            <p:ph idx="17" hasCustomPrompt="1"/>
          </p:nvPr>
        </p:nvSpPr>
        <p:spPr>
          <a:xfrm>
            <a:off x="1713053" y="3558302"/>
            <a:ext cx="6654547" cy="91440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Text</a:t>
            </a:r>
          </a:p>
        </p:txBody>
      </p:sp>
      <p:sp>
        <p:nvSpPr>
          <p:cNvPr id="16" name="Content Placeholder">
            <a:extLst>
              <a:ext uri="{FF2B5EF4-FFF2-40B4-BE49-F238E27FC236}">
                <a16:creationId xmlns:a16="http://schemas.microsoft.com/office/drawing/2014/main" id="{E7B78052-CCFE-444F-ACBC-8627722841EC}"/>
              </a:ext>
            </a:extLst>
          </p:cNvPr>
          <p:cNvSpPr>
            <a:spLocks noGrp="1"/>
          </p:cNvSpPr>
          <p:nvPr>
            <p:ph idx="20" hasCustomPrompt="1"/>
          </p:nvPr>
        </p:nvSpPr>
        <p:spPr>
          <a:xfrm>
            <a:off x="630935" y="4660797"/>
            <a:ext cx="914400" cy="914400"/>
          </a:xfrm>
        </p:spPr>
        <p:txBody>
          <a:bodyPr>
            <a:noAutofit/>
          </a:bodyPr>
          <a:lstStyle>
            <a:lvl1pPr marL="0" indent="0">
              <a:buNone/>
              <a:defRPr sz="1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Insert Icon</a:t>
            </a:r>
          </a:p>
        </p:txBody>
      </p:sp>
      <p:sp>
        <p:nvSpPr>
          <p:cNvPr id="15" name="Content Placeholder">
            <a:extLst>
              <a:ext uri="{FF2B5EF4-FFF2-40B4-BE49-F238E27FC236}">
                <a16:creationId xmlns:a16="http://schemas.microsoft.com/office/drawing/2014/main" id="{F6F53609-3C6A-B548-8D09-484068ED0D12}"/>
              </a:ext>
            </a:extLst>
          </p:cNvPr>
          <p:cNvSpPr>
            <a:spLocks noGrp="1"/>
          </p:cNvSpPr>
          <p:nvPr>
            <p:ph idx="19" hasCustomPrompt="1"/>
          </p:nvPr>
        </p:nvSpPr>
        <p:spPr>
          <a:xfrm>
            <a:off x="1713053" y="4660797"/>
            <a:ext cx="6654547" cy="91440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Text</a:t>
            </a:r>
          </a:p>
        </p:txBody>
      </p:sp>
      <p:sp>
        <p:nvSpPr>
          <p:cNvPr id="6" name="Slide Number Placeholder"/>
          <p:cNvSpPr>
            <a:spLocks noGrp="1"/>
          </p:cNvSpPr>
          <p:nvPr>
            <p:ph type="sldNum" sz="quarter" idx="12"/>
          </p:nvPr>
        </p:nvSpPr>
        <p:spPr>
          <a:xfrm>
            <a:off x="6457950" y="6028289"/>
            <a:ext cx="2057400" cy="365125"/>
          </a:xfrm>
        </p:spPr>
        <p:txBody>
          <a:bodyPr/>
          <a:lstStyle/>
          <a:p>
            <a:fld id="{E573346A-FCA4-684E-8D18-26E8324063ED}" type="slidenum">
              <a:rPr lang="en-US" smtClean="0"/>
              <a:t>‹#›</a:t>
            </a:fld>
            <a:endParaRPr lang="en-US"/>
          </a:p>
        </p:txBody>
      </p:sp>
      <p:sp>
        <p:nvSpPr>
          <p:cNvPr id="17" name="Footer">
            <a:extLst>
              <a:ext uri="{FF2B5EF4-FFF2-40B4-BE49-F238E27FC236}">
                <a16:creationId xmlns:a16="http://schemas.microsoft.com/office/drawing/2014/main" id="{E6BDAD9A-AB16-584C-8457-41700A2E35E7}"/>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19" name="Picture 18">
            <a:extLst>
              <a:ext uri="{FF2B5EF4-FFF2-40B4-BE49-F238E27FC236}">
                <a16:creationId xmlns:a16="http://schemas.microsoft.com/office/drawing/2014/main" id="{51CE8CE2-B9D0-BB46-B285-B9BAD03FF93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319113444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Slide Title"/>
          <p:cNvSpPr>
            <a:spLocks noGrp="1"/>
          </p:cNvSpPr>
          <p:nvPr>
            <p:ph type="title" hasCustomPrompt="1"/>
          </p:nvPr>
        </p:nvSpPr>
        <p:spPr/>
        <p:txBody>
          <a:bodyPr>
            <a:noAutofit/>
          </a:bodyPr>
          <a:lstStyle>
            <a:lvl1pPr>
              <a:defRPr baseline="0"/>
            </a:lvl1pPr>
          </a:lstStyle>
          <a:p>
            <a:r>
              <a:rPr lang="en-US" dirty="0"/>
              <a:t>Insert Title, 28pt Calibri Bold (Color: RGB 33, 33, 33)</a:t>
            </a:r>
          </a:p>
        </p:txBody>
      </p:sp>
      <p:sp>
        <p:nvSpPr>
          <p:cNvPr id="7" name="Slide Number Placeholder"/>
          <p:cNvSpPr>
            <a:spLocks noGrp="1"/>
          </p:cNvSpPr>
          <p:nvPr>
            <p:ph type="sldNum" sz="quarter" idx="12"/>
          </p:nvPr>
        </p:nvSpPr>
        <p:spPr>
          <a:xfrm>
            <a:off x="6457950" y="6028289"/>
            <a:ext cx="2057400" cy="365125"/>
          </a:xfrm>
        </p:spPr>
        <p:txBody>
          <a:bodyPr/>
          <a:lstStyle/>
          <a:p>
            <a:fld id="{E573346A-FCA4-684E-8D18-26E8324063ED}" type="slidenum">
              <a:rPr lang="en-US" smtClean="0"/>
              <a:t>‹#›</a:t>
            </a:fld>
            <a:endParaRPr lang="en-US"/>
          </a:p>
        </p:txBody>
      </p:sp>
      <p:sp>
        <p:nvSpPr>
          <p:cNvPr id="10" name="Footer">
            <a:extLst>
              <a:ext uri="{FF2B5EF4-FFF2-40B4-BE49-F238E27FC236}">
                <a16:creationId xmlns:a16="http://schemas.microsoft.com/office/drawing/2014/main" id="{31C029D4-C2F2-AB44-AE3D-F720C72E0BD0}"/>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6" name="Picture 5">
            <a:extLst>
              <a:ext uri="{FF2B5EF4-FFF2-40B4-BE49-F238E27FC236}">
                <a16:creationId xmlns:a16="http://schemas.microsoft.com/office/drawing/2014/main" id="{9B374D62-C191-A44B-B59E-3CFB8379F49F}"/>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246473401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Call Out Slide">
    <p:spTree>
      <p:nvGrpSpPr>
        <p:cNvPr id="1" name=""/>
        <p:cNvGrpSpPr/>
        <p:nvPr/>
      </p:nvGrpSpPr>
      <p:grpSpPr>
        <a:xfrm>
          <a:off x="0" y="0"/>
          <a:ext cx="0" cy="0"/>
          <a:chOff x="0" y="0"/>
          <a:chExt cx="0" cy="0"/>
        </a:xfrm>
      </p:grpSpPr>
      <p:sp>
        <p:nvSpPr>
          <p:cNvPr id="8" name="Call Out"/>
          <p:cNvSpPr>
            <a:spLocks noGrp="1"/>
          </p:cNvSpPr>
          <p:nvPr>
            <p:ph type="title" hasCustomPrompt="1"/>
          </p:nvPr>
        </p:nvSpPr>
        <p:spPr>
          <a:xfrm>
            <a:off x="623888" y="2219026"/>
            <a:ext cx="7886700" cy="1253380"/>
          </a:xfrm>
        </p:spPr>
        <p:txBody>
          <a:bodyPr anchor="ctr">
            <a:noAutofit/>
          </a:bodyPr>
          <a:lstStyle>
            <a:lvl1pPr algn="ctr">
              <a:defRPr sz="3600" b="1" i="0" baseline="0">
                <a:solidFill>
                  <a:srgbClr val="1F1F1F"/>
                </a:solidFill>
                <a:latin typeface="Calibri" charset="0"/>
                <a:ea typeface="Calibri" charset="0"/>
                <a:cs typeface="Calibri" charset="0"/>
              </a:defRPr>
            </a:lvl1pPr>
          </a:lstStyle>
          <a:p>
            <a:r>
              <a:rPr lang="en-US" dirty="0"/>
              <a:t>Call out slide: Important Information</a:t>
            </a:r>
          </a:p>
        </p:txBody>
      </p:sp>
      <p:sp>
        <p:nvSpPr>
          <p:cNvPr id="3" name="Slide Number Placeholder"/>
          <p:cNvSpPr>
            <a:spLocks noGrp="1"/>
          </p:cNvSpPr>
          <p:nvPr>
            <p:ph type="sldNum" sz="quarter" idx="10"/>
          </p:nvPr>
        </p:nvSpPr>
        <p:spPr/>
        <p:txBody>
          <a:bodyPr/>
          <a:lstStyle/>
          <a:p>
            <a:fld id="{E573346A-FCA4-684E-8D18-26E8324063ED}" type="slidenum">
              <a:rPr lang="en-US" smtClean="0"/>
              <a:t>‹#›</a:t>
            </a:fld>
            <a:endParaRPr lang="en-US"/>
          </a:p>
        </p:txBody>
      </p:sp>
      <p:sp>
        <p:nvSpPr>
          <p:cNvPr id="9" name="Footer">
            <a:extLst>
              <a:ext uri="{FF2B5EF4-FFF2-40B4-BE49-F238E27FC236}">
                <a16:creationId xmlns:a16="http://schemas.microsoft.com/office/drawing/2014/main" id="{3F2D7ED7-6772-584C-9B1C-25FE93CDB1AA}"/>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pic>
        <p:nvPicPr>
          <p:cNvPr id="7" name="Picture 6">
            <a:extLst>
              <a:ext uri="{FF2B5EF4-FFF2-40B4-BE49-F238E27FC236}">
                <a16:creationId xmlns:a16="http://schemas.microsoft.com/office/drawing/2014/main" id="{D308D92E-C64E-7445-94AE-983DE9652038}"/>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978850691"/>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ransition">
    <p:spTree>
      <p:nvGrpSpPr>
        <p:cNvPr id="1" name=""/>
        <p:cNvGrpSpPr/>
        <p:nvPr/>
      </p:nvGrpSpPr>
      <p:grpSpPr>
        <a:xfrm>
          <a:off x="0" y="0"/>
          <a:ext cx="0" cy="0"/>
          <a:chOff x="0" y="0"/>
          <a:chExt cx="0" cy="0"/>
        </a:xfrm>
      </p:grpSpPr>
      <p:pic>
        <p:nvPicPr>
          <p:cNvPr id="8" name="Background">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Slide Title"/>
          <p:cNvSpPr>
            <a:spLocks noGrp="1"/>
          </p:cNvSpPr>
          <p:nvPr>
            <p:ph type="title" hasCustomPrompt="1"/>
          </p:nvPr>
        </p:nvSpPr>
        <p:spPr>
          <a:xfrm>
            <a:off x="623888" y="2219026"/>
            <a:ext cx="7886700" cy="1253380"/>
          </a:xfrm>
        </p:spPr>
        <p:txBody>
          <a:bodyPr anchor="ctr">
            <a:noAutofit/>
          </a:bodyPr>
          <a:lstStyle>
            <a:lvl1pPr algn="ctr">
              <a:defRPr sz="3600" b="1" i="0">
                <a:solidFill>
                  <a:srgbClr val="1F1F1F"/>
                </a:solidFill>
                <a:latin typeface="Calibri" charset="0"/>
                <a:ea typeface="Calibri" charset="0"/>
                <a:cs typeface="Calibri" charset="0"/>
              </a:defRPr>
            </a:lvl1pPr>
          </a:lstStyle>
          <a:p>
            <a:r>
              <a:rPr lang="en-US" dirty="0"/>
              <a:t>Transition Slide Title Size 36pt,</a:t>
            </a:r>
            <a:br>
              <a:rPr lang="en-US" dirty="0"/>
            </a:br>
            <a:r>
              <a:rPr lang="en-US" dirty="0"/>
              <a:t>Calibri Bold (Color: RGB 33,33,33)</a:t>
            </a:r>
          </a:p>
        </p:txBody>
      </p:sp>
      <p:sp>
        <p:nvSpPr>
          <p:cNvPr id="3" name="Slide Number Placeholder"/>
          <p:cNvSpPr>
            <a:spLocks noGrp="1"/>
          </p:cNvSpPr>
          <p:nvPr>
            <p:ph type="sldNum" sz="quarter" idx="10"/>
          </p:nvPr>
        </p:nvSpPr>
        <p:spPr/>
        <p:txBody>
          <a:bodyPr/>
          <a:lstStyle/>
          <a:p>
            <a:fld id="{E573346A-FCA4-684E-8D18-26E8324063ED}" type="slidenum">
              <a:rPr lang="en-US" smtClean="0"/>
              <a:t>‹#›</a:t>
            </a:fld>
            <a:endParaRPr lang="en-US"/>
          </a:p>
        </p:txBody>
      </p:sp>
    </p:spTree>
    <p:extLst>
      <p:ext uri="{BB962C8B-B14F-4D97-AF65-F5344CB8AC3E}">
        <p14:creationId xmlns:p14="http://schemas.microsoft.com/office/powerpoint/2010/main" val="30199302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Questions">
    <p:spTree>
      <p:nvGrpSpPr>
        <p:cNvPr id="1" name=""/>
        <p:cNvGrpSpPr/>
        <p:nvPr/>
      </p:nvGrpSpPr>
      <p:grpSpPr>
        <a:xfrm>
          <a:off x="0" y="0"/>
          <a:ext cx="0" cy="0"/>
          <a:chOff x="0" y="0"/>
          <a:chExt cx="0" cy="0"/>
        </a:xfrm>
      </p:grpSpPr>
      <p:pic>
        <p:nvPicPr>
          <p:cNvPr id="5" name="Background">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6" name="Questions?"/>
          <p:cNvSpPr>
            <a:spLocks noGrp="1"/>
          </p:cNvSpPr>
          <p:nvPr>
            <p:ph type="title" hasCustomPrompt="1"/>
          </p:nvPr>
        </p:nvSpPr>
        <p:spPr>
          <a:xfrm>
            <a:off x="623888" y="2219026"/>
            <a:ext cx="7886700" cy="1253380"/>
          </a:xfrm>
        </p:spPr>
        <p:txBody>
          <a:bodyPr anchor="ctr">
            <a:noAutofit/>
          </a:bodyPr>
          <a:lstStyle>
            <a:lvl1pPr algn="ctr">
              <a:defRPr sz="4000" b="1" i="0">
                <a:solidFill>
                  <a:srgbClr val="1F1F1F"/>
                </a:solidFill>
                <a:latin typeface="Calibri" charset="0"/>
                <a:ea typeface="Calibri" charset="0"/>
                <a:cs typeface="Calibri" charset="0"/>
              </a:defRPr>
            </a:lvl1pPr>
          </a:lstStyle>
          <a:p>
            <a:r>
              <a:rPr lang="en-US" dirty="0"/>
              <a:t>QUESTIONS?</a:t>
            </a:r>
          </a:p>
        </p:txBody>
      </p:sp>
      <p:sp>
        <p:nvSpPr>
          <p:cNvPr id="7" name="Slide Number Placeholder"/>
          <p:cNvSpPr>
            <a:spLocks noGrp="1"/>
          </p:cNvSpPr>
          <p:nvPr>
            <p:ph type="sldNum" sz="quarter" idx="10"/>
          </p:nvPr>
        </p:nvSpPr>
        <p:spPr>
          <a:xfrm>
            <a:off x="6457950" y="6028289"/>
            <a:ext cx="2057400" cy="365125"/>
          </a:xfrm>
        </p:spPr>
        <p:txBody>
          <a:bodyPr/>
          <a:lstStyle/>
          <a:p>
            <a:fld id="{E573346A-FCA4-684E-8D18-26E8324063ED}" type="slidenum">
              <a:rPr lang="en-US" smtClean="0"/>
              <a:t>‹#›</a:t>
            </a:fld>
            <a:endParaRPr lang="en-US"/>
          </a:p>
        </p:txBody>
      </p:sp>
    </p:spTree>
    <p:extLst>
      <p:ext uri="{BB962C8B-B14F-4D97-AF65-F5344CB8AC3E}">
        <p14:creationId xmlns:p14="http://schemas.microsoft.com/office/powerpoint/2010/main" val="2357839293"/>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Questions w/ Content">
    <p:spTree>
      <p:nvGrpSpPr>
        <p:cNvPr id="1" name=""/>
        <p:cNvGrpSpPr/>
        <p:nvPr/>
      </p:nvGrpSpPr>
      <p:grpSpPr>
        <a:xfrm>
          <a:off x="0" y="0"/>
          <a:ext cx="0" cy="0"/>
          <a:chOff x="0" y="0"/>
          <a:chExt cx="0" cy="0"/>
        </a:xfrm>
      </p:grpSpPr>
      <p:pic>
        <p:nvPicPr>
          <p:cNvPr id="7" name="Background">
            <a:extLst>
              <a:ext uri="{C183D7F6-B498-43B3-948B-1728B52AA6E4}">
                <adec:decorative xmlns:adec="http://schemas.microsoft.com/office/drawing/2017/decorative" val="1"/>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9144000" cy="6858000"/>
          </a:xfrm>
          <a:prstGeom prst="rect">
            <a:avLst/>
          </a:prstGeom>
        </p:spPr>
      </p:pic>
      <p:sp>
        <p:nvSpPr>
          <p:cNvPr id="5" name="Questions?"/>
          <p:cNvSpPr>
            <a:spLocks noGrp="1"/>
          </p:cNvSpPr>
          <p:nvPr>
            <p:ph type="title" hasCustomPrompt="1"/>
          </p:nvPr>
        </p:nvSpPr>
        <p:spPr>
          <a:xfrm>
            <a:off x="628650" y="1024604"/>
            <a:ext cx="7886700" cy="1325563"/>
          </a:xfrm>
        </p:spPr>
        <p:txBody>
          <a:bodyPr>
            <a:noAutofit/>
          </a:bodyPr>
          <a:lstStyle>
            <a:lvl1pPr algn="ctr">
              <a:defRPr sz="4000" b="1" i="0">
                <a:solidFill>
                  <a:srgbClr val="1F1F1F"/>
                </a:solidFill>
                <a:latin typeface="Calibri" charset="0"/>
                <a:ea typeface="Calibri" charset="0"/>
                <a:cs typeface="Calibri" charset="0"/>
              </a:defRPr>
            </a:lvl1pPr>
          </a:lstStyle>
          <a:p>
            <a:r>
              <a:rPr lang="en-US" dirty="0"/>
              <a:t>QUESTIONS?</a:t>
            </a:r>
          </a:p>
        </p:txBody>
      </p:sp>
      <p:sp>
        <p:nvSpPr>
          <p:cNvPr id="8" name="Text Placeholder"/>
          <p:cNvSpPr>
            <a:spLocks noGrp="1"/>
          </p:cNvSpPr>
          <p:nvPr>
            <p:ph type="body" sz="quarter" idx="13"/>
          </p:nvPr>
        </p:nvSpPr>
        <p:spPr>
          <a:xfrm>
            <a:off x="628650" y="2349500"/>
            <a:ext cx="7886700" cy="25400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dirty="0"/>
              <a:t>Click to edit Master text styles</a:t>
            </a:r>
          </a:p>
        </p:txBody>
      </p:sp>
      <p:sp>
        <p:nvSpPr>
          <p:cNvPr id="3" name="Slide Number Placeholder"/>
          <p:cNvSpPr>
            <a:spLocks noGrp="1"/>
          </p:cNvSpPr>
          <p:nvPr>
            <p:ph type="sldNum" sz="quarter" idx="10"/>
          </p:nvPr>
        </p:nvSpPr>
        <p:spPr/>
        <p:txBody>
          <a:bodyPr/>
          <a:lstStyle/>
          <a:p>
            <a:fld id="{E573346A-FCA4-684E-8D18-26E8324063ED}" type="slidenum">
              <a:rPr lang="en-US" smtClean="0"/>
              <a:t>‹#›</a:t>
            </a:fld>
            <a:endParaRPr lang="en-US"/>
          </a:p>
        </p:txBody>
      </p:sp>
    </p:spTree>
    <p:extLst>
      <p:ext uri="{BB962C8B-B14F-4D97-AF65-F5344CB8AC3E}">
        <p14:creationId xmlns:p14="http://schemas.microsoft.com/office/powerpoint/2010/main" val="183213403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userDrawn="1">
  <p:cSld name="1_Two Column">
    <p:spTree>
      <p:nvGrpSpPr>
        <p:cNvPr id="1" name=""/>
        <p:cNvGrpSpPr/>
        <p:nvPr/>
      </p:nvGrpSpPr>
      <p:grpSpPr>
        <a:xfrm>
          <a:off x="0" y="0"/>
          <a:ext cx="0" cy="0"/>
          <a:chOff x="0" y="0"/>
          <a:chExt cx="0" cy="0"/>
        </a:xfrm>
      </p:grpSpPr>
      <p:sp>
        <p:nvSpPr>
          <p:cNvPr id="7" name="Slide Title"/>
          <p:cNvSpPr>
            <a:spLocks noGrp="1"/>
          </p:cNvSpPr>
          <p:nvPr>
            <p:ph type="title" hasCustomPrompt="1"/>
          </p:nvPr>
        </p:nvSpPr>
        <p:spPr>
          <a:xfrm>
            <a:off x="628650" y="374904"/>
            <a:ext cx="7886700" cy="685800"/>
          </a:xfrm>
        </p:spPr>
        <p:txBody>
          <a:bodyPr>
            <a:noAutofit/>
          </a:bodyPr>
          <a:lstStyle/>
          <a:p>
            <a:r>
              <a:rPr lang="en-US" dirty="0"/>
              <a:t>Insert Title, 28pt Calibri Bold (Color: RGB 33, 33, 33)</a:t>
            </a:r>
          </a:p>
        </p:txBody>
      </p:sp>
      <p:sp>
        <p:nvSpPr>
          <p:cNvPr id="15" name="Heading 1"/>
          <p:cNvSpPr>
            <a:spLocks noGrp="1"/>
          </p:cNvSpPr>
          <p:nvPr>
            <p:ph type="body" sz="quarter" idx="12" hasCustomPrompt="1"/>
          </p:nvPr>
        </p:nvSpPr>
        <p:spPr>
          <a:xfrm>
            <a:off x="628650" y="1353312"/>
            <a:ext cx="3776472" cy="370116"/>
          </a:xfrm>
        </p:spPr>
        <p:txBody>
          <a:bodyPr anchor="b">
            <a:noAutofit/>
          </a:bodyPr>
          <a:lstStyle>
            <a:lvl1pPr marL="228600" marR="0" indent="-228600" algn="l" defTabSz="914400" rtl="0" eaLnBrk="1" fontAlgn="auto" latinLnBrk="0" hangingPunct="1">
              <a:lnSpc>
                <a:spcPct val="90000"/>
              </a:lnSpc>
              <a:spcBef>
                <a:spcPts val="1000"/>
              </a:spcBef>
              <a:spcAft>
                <a:spcPts val="0"/>
              </a:spcAft>
              <a:buClrTx/>
              <a:buSzTx/>
              <a:buNone/>
              <a:tabLst/>
              <a:defRPr sz="2200" b="1" baseline="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Heading</a:t>
            </a:r>
          </a:p>
        </p:txBody>
      </p:sp>
      <p:sp>
        <p:nvSpPr>
          <p:cNvPr id="17" name="Content Placeholder 1"/>
          <p:cNvSpPr>
            <a:spLocks noGrp="1"/>
          </p:cNvSpPr>
          <p:nvPr>
            <p:ph sz="quarter" idx="13" hasCustomPrompt="1"/>
          </p:nvPr>
        </p:nvSpPr>
        <p:spPr>
          <a:xfrm>
            <a:off x="628650" y="1864926"/>
            <a:ext cx="3776472" cy="2528170"/>
          </a:xfrm>
        </p:spPr>
        <p:txBody>
          <a:bodyPr>
            <a:noAutofit/>
          </a:bodyPr>
          <a:lstStyle>
            <a:lvl1pPr>
              <a:defRPr sz="2000"/>
            </a:lvl1pPr>
            <a:lvl2pPr>
              <a:defRPr sz="2000"/>
            </a:lvl2pPr>
            <a:lvl3pPr>
              <a:defRPr sz="2000"/>
            </a:lvl3pPr>
            <a:lvl4pPr>
              <a:defRPr sz="2000"/>
            </a:lvl4pPr>
            <a:lvl5pPr>
              <a:defRPr sz="2000"/>
            </a:lvl5p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18" name="Heading 2"/>
          <p:cNvSpPr>
            <a:spLocks noGrp="1"/>
          </p:cNvSpPr>
          <p:nvPr>
            <p:ph type="body" sz="quarter" idx="14" hasCustomPrompt="1"/>
          </p:nvPr>
        </p:nvSpPr>
        <p:spPr>
          <a:xfrm>
            <a:off x="4738878" y="1353311"/>
            <a:ext cx="3776472" cy="370117"/>
          </a:xfrm>
        </p:spPr>
        <p:txBody>
          <a:bodyPr anchor="b">
            <a:noAutofit/>
          </a:bodyPr>
          <a:lstStyle>
            <a:lvl1pPr marL="228600" marR="0" indent="-228600" algn="l" defTabSz="914400" rtl="0" eaLnBrk="1" fontAlgn="auto" latinLnBrk="0" hangingPunct="1">
              <a:lnSpc>
                <a:spcPct val="90000"/>
              </a:lnSpc>
              <a:spcBef>
                <a:spcPts val="1000"/>
              </a:spcBef>
              <a:spcAft>
                <a:spcPts val="0"/>
              </a:spcAft>
              <a:buClrTx/>
              <a:buSzTx/>
              <a:buNone/>
              <a:tabLst/>
              <a:defRPr sz="2200" b="1" baseline="0"/>
            </a:lvl1pPr>
            <a:lvl2pPr marL="457200" indent="0">
              <a:buNone/>
              <a:defRPr/>
            </a:lvl2pPr>
            <a:lvl3pPr marL="914400" indent="0">
              <a:buNone/>
              <a:defRPr/>
            </a:lvl3pPr>
            <a:lvl4pPr marL="1371600" indent="0">
              <a:buNone/>
              <a:defRPr/>
            </a:lvl4pPr>
            <a:lvl5pPr marL="1828800" indent="0">
              <a:buNone/>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Heading</a:t>
            </a:r>
          </a:p>
        </p:txBody>
      </p:sp>
      <p:sp>
        <p:nvSpPr>
          <p:cNvPr id="19" name="Content Placeholder 2"/>
          <p:cNvSpPr>
            <a:spLocks noGrp="1"/>
          </p:cNvSpPr>
          <p:nvPr>
            <p:ph sz="quarter" idx="15" hasCustomPrompt="1"/>
          </p:nvPr>
        </p:nvSpPr>
        <p:spPr>
          <a:xfrm>
            <a:off x="4738878" y="1864926"/>
            <a:ext cx="3776472" cy="2528170"/>
          </a:xfrm>
        </p:spPr>
        <p:txBody>
          <a:bodyPr>
            <a:noAutofit/>
          </a:bodyPr>
          <a:lstStyle>
            <a:lvl1pPr>
              <a:defRPr sz="2000"/>
            </a:lvl1pPr>
            <a:lvl2pPr>
              <a:defRPr sz="2000"/>
            </a:lvl2pPr>
            <a:lvl3pPr>
              <a:defRPr sz="2000"/>
            </a:lvl3pPr>
            <a:lvl4pPr>
              <a:defRPr sz="2000"/>
            </a:lvl4pPr>
            <a:lvl5pPr>
              <a:defRPr sz="2000"/>
            </a:lvl5p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3" name="Slide Number Placeholde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3346A-FCA4-684E-8D18-26E8324063E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2" name="Footer">
            <a:extLst>
              <a:ext uri="{FF2B5EF4-FFF2-40B4-BE49-F238E27FC236}">
                <a16:creationId xmlns:a16="http://schemas.microsoft.com/office/drawing/2014/main" id="{68FE091C-6E56-BB4F-8154-BF9BCDE671B2}"/>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0" name="Picture 9">
            <a:extLst>
              <a:ext uri="{FF2B5EF4-FFF2-40B4-BE49-F238E27FC236}">
                <a16:creationId xmlns:a16="http://schemas.microsoft.com/office/drawing/2014/main" id="{7BA897DE-56EE-214B-AB93-9AA675BD8331}"/>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
        <p:nvSpPr>
          <p:cNvPr id="4" name="Content Placeholder 3">
            <a:extLst>
              <a:ext uri="{FF2B5EF4-FFF2-40B4-BE49-F238E27FC236}">
                <a16:creationId xmlns:a16="http://schemas.microsoft.com/office/drawing/2014/main" id="{8396FCDA-04DF-2443-A256-12F4EDE2BDAE}"/>
              </a:ext>
            </a:extLst>
          </p:cNvPr>
          <p:cNvSpPr>
            <a:spLocks noGrp="1"/>
          </p:cNvSpPr>
          <p:nvPr>
            <p:ph sz="quarter" idx="16"/>
          </p:nvPr>
        </p:nvSpPr>
        <p:spPr>
          <a:xfrm>
            <a:off x="1639888" y="4492625"/>
            <a:ext cx="1679575" cy="13906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a:extLst>
              <a:ext uri="{FF2B5EF4-FFF2-40B4-BE49-F238E27FC236}">
                <a16:creationId xmlns:a16="http://schemas.microsoft.com/office/drawing/2014/main" id="{2049E459-E858-9549-A293-C29B1FCF409B}"/>
              </a:ext>
            </a:extLst>
          </p:cNvPr>
          <p:cNvSpPr>
            <a:spLocks noGrp="1"/>
          </p:cNvSpPr>
          <p:nvPr>
            <p:ph sz="quarter" idx="17"/>
          </p:nvPr>
        </p:nvSpPr>
        <p:spPr>
          <a:xfrm>
            <a:off x="5787326" y="4515367"/>
            <a:ext cx="1679575" cy="139065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7261268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1_Icons and Content">
    <p:spTree>
      <p:nvGrpSpPr>
        <p:cNvPr id="1" name=""/>
        <p:cNvGrpSpPr/>
        <p:nvPr/>
      </p:nvGrpSpPr>
      <p:grpSpPr>
        <a:xfrm>
          <a:off x="0" y="0"/>
          <a:ext cx="0" cy="0"/>
          <a:chOff x="0" y="0"/>
          <a:chExt cx="0" cy="0"/>
        </a:xfrm>
      </p:grpSpPr>
      <p:sp>
        <p:nvSpPr>
          <p:cNvPr id="2" name="Slide Title"/>
          <p:cNvSpPr>
            <a:spLocks noGrp="1"/>
          </p:cNvSpPr>
          <p:nvPr>
            <p:ph type="title" hasCustomPrompt="1"/>
          </p:nvPr>
        </p:nvSpPr>
        <p:spPr>
          <a:xfrm>
            <a:off x="630935" y="378460"/>
            <a:ext cx="7891272" cy="685800"/>
          </a:xfrm>
        </p:spPr>
        <p:txBody>
          <a:bodyPr>
            <a:noAutofit/>
          </a:bodyPr>
          <a:lstStyle>
            <a:lvl1pPr>
              <a:defRPr baseline="0">
                <a:solidFill>
                  <a:srgbClr val="1F1F1F"/>
                </a:solidFill>
              </a:defRPr>
            </a:lvl1pPr>
          </a:lstStyle>
          <a:p>
            <a:r>
              <a:rPr lang="en-US" dirty="0"/>
              <a:t>Insert Title, 28pt Calibri Bold (Color: RGB 33, 33, 33)</a:t>
            </a:r>
          </a:p>
        </p:txBody>
      </p:sp>
      <p:sp>
        <p:nvSpPr>
          <p:cNvPr id="10" name="Content Placeholder">
            <a:extLst>
              <a:ext uri="{FF2B5EF4-FFF2-40B4-BE49-F238E27FC236}">
                <a16:creationId xmlns:a16="http://schemas.microsoft.com/office/drawing/2014/main" id="{39CEC73F-36E5-8E46-8EF7-01F3DF2A364C}"/>
              </a:ext>
            </a:extLst>
          </p:cNvPr>
          <p:cNvSpPr>
            <a:spLocks noGrp="1"/>
          </p:cNvSpPr>
          <p:nvPr>
            <p:ph idx="14" hasCustomPrompt="1"/>
          </p:nvPr>
        </p:nvSpPr>
        <p:spPr>
          <a:xfrm>
            <a:off x="630934" y="1791156"/>
            <a:ext cx="2142745" cy="2142745"/>
          </a:xfrm>
        </p:spPr>
        <p:txBody>
          <a:bodyPr>
            <a:noAutofit/>
          </a:bodyPr>
          <a:lstStyle>
            <a:lvl1pPr marL="0" indent="0">
              <a:buNone/>
              <a:defRPr sz="1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Insert Icon</a:t>
            </a:r>
          </a:p>
        </p:txBody>
      </p:sp>
      <p:sp>
        <p:nvSpPr>
          <p:cNvPr id="12" name="Content Placeholder">
            <a:extLst>
              <a:ext uri="{FF2B5EF4-FFF2-40B4-BE49-F238E27FC236}">
                <a16:creationId xmlns:a16="http://schemas.microsoft.com/office/drawing/2014/main" id="{79B2D1AD-AF19-C14C-B256-C88B57D21E19}"/>
              </a:ext>
            </a:extLst>
          </p:cNvPr>
          <p:cNvSpPr>
            <a:spLocks noGrp="1"/>
          </p:cNvSpPr>
          <p:nvPr>
            <p:ph idx="16" hasCustomPrompt="1"/>
          </p:nvPr>
        </p:nvSpPr>
        <p:spPr>
          <a:xfrm>
            <a:off x="3500627" y="1791156"/>
            <a:ext cx="2142745" cy="2142745"/>
          </a:xfrm>
        </p:spPr>
        <p:txBody>
          <a:bodyPr>
            <a:noAutofit/>
          </a:bodyPr>
          <a:lstStyle>
            <a:lvl1pPr marL="0" indent="0">
              <a:buNone/>
              <a:defRPr sz="1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Insert Icon</a:t>
            </a:r>
          </a:p>
        </p:txBody>
      </p:sp>
      <p:sp>
        <p:nvSpPr>
          <p:cNvPr id="14" name="Content Placeholder">
            <a:extLst>
              <a:ext uri="{FF2B5EF4-FFF2-40B4-BE49-F238E27FC236}">
                <a16:creationId xmlns:a16="http://schemas.microsoft.com/office/drawing/2014/main" id="{88DC405D-C4DC-D849-A395-8E2E256E1403}"/>
              </a:ext>
            </a:extLst>
          </p:cNvPr>
          <p:cNvSpPr>
            <a:spLocks noGrp="1"/>
          </p:cNvSpPr>
          <p:nvPr>
            <p:ph idx="18" hasCustomPrompt="1"/>
          </p:nvPr>
        </p:nvSpPr>
        <p:spPr>
          <a:xfrm>
            <a:off x="6370321" y="1791156"/>
            <a:ext cx="2142745" cy="2142745"/>
          </a:xfrm>
        </p:spPr>
        <p:txBody>
          <a:bodyPr>
            <a:noAutofit/>
          </a:bodyPr>
          <a:lstStyle>
            <a:lvl1pPr marL="0" indent="0">
              <a:buNone/>
              <a:defRPr sz="1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lvl="0"/>
            <a:r>
              <a:rPr lang="en-US" dirty="0"/>
              <a:t>Insert Icon</a:t>
            </a:r>
          </a:p>
        </p:txBody>
      </p:sp>
      <p:sp>
        <p:nvSpPr>
          <p:cNvPr id="15" name="Content Placeholder">
            <a:extLst>
              <a:ext uri="{FF2B5EF4-FFF2-40B4-BE49-F238E27FC236}">
                <a16:creationId xmlns:a16="http://schemas.microsoft.com/office/drawing/2014/main" id="{F6F53609-3C6A-B548-8D09-484068ED0D12}"/>
              </a:ext>
            </a:extLst>
          </p:cNvPr>
          <p:cNvSpPr>
            <a:spLocks noGrp="1"/>
          </p:cNvSpPr>
          <p:nvPr>
            <p:ph idx="19" hasCustomPrompt="1"/>
          </p:nvPr>
        </p:nvSpPr>
        <p:spPr>
          <a:xfrm>
            <a:off x="626364" y="4588988"/>
            <a:ext cx="7886701" cy="914400"/>
          </a:xfrm>
        </p:spPr>
        <p:txBody>
          <a:bodyPr>
            <a:noAutofit/>
          </a:bodyPr>
          <a:lstStyle>
            <a:lvl1pPr marL="0" marR="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sz="2400" baseline="0">
                <a:solidFill>
                  <a:srgbClr val="1F1F1F"/>
                </a:solidFill>
              </a:defRPr>
            </a:lvl1pPr>
            <a:lvl2pPr>
              <a:defRPr>
                <a:solidFill>
                  <a:srgbClr val="1F1F1F"/>
                </a:solidFill>
              </a:defRPr>
            </a:lvl2pPr>
            <a:lvl3pPr>
              <a:defRPr>
                <a:solidFill>
                  <a:srgbClr val="1F1F1F"/>
                </a:solidFill>
              </a:defRPr>
            </a:lvl3pPr>
            <a:lvl4pPr>
              <a:defRPr>
                <a:solidFill>
                  <a:srgbClr val="1F1F1F"/>
                </a:solidFill>
              </a:defRPr>
            </a:lvl4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dirty="0"/>
              <a:t>Insert Text</a:t>
            </a:r>
          </a:p>
        </p:txBody>
      </p:sp>
      <p:sp>
        <p:nvSpPr>
          <p:cNvPr id="6" name="Slide Number Placeholder"/>
          <p:cNvSpPr>
            <a:spLocks noGrp="1"/>
          </p:cNvSpPr>
          <p:nvPr>
            <p:ph type="sldNum" sz="quarter" idx="12"/>
          </p:nvPr>
        </p:nvSpPr>
        <p:spPr>
          <a:xfrm>
            <a:off x="6457950" y="6028289"/>
            <a:ext cx="20574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573346A-FCA4-684E-8D18-26E8324063ED}" type="slidenum">
              <a:rPr kumimoji="0" lang="en-US" sz="1200" b="0" i="0" u="none" strike="noStrike" kern="1200" cap="none" spc="0" normalizeH="0" baseline="0" noProof="0" smtClean="0">
                <a:ln>
                  <a:noFill/>
                </a:ln>
                <a:solidFill>
                  <a:prstClr val="black">
                    <a:tint val="75000"/>
                  </a:prstClr>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prstClr val="black">
                  <a:tint val="75000"/>
                </a:prstClr>
              </a:solidFill>
              <a:effectLst/>
              <a:uLnTx/>
              <a:uFillTx/>
              <a:latin typeface="Calibri" panose="020F0502020204030204"/>
              <a:ea typeface="+mn-ea"/>
              <a:cs typeface="+mn-cs"/>
            </a:endParaRPr>
          </a:p>
        </p:txBody>
      </p:sp>
      <p:sp>
        <p:nvSpPr>
          <p:cNvPr id="17" name="Footer">
            <a:extLst>
              <a:ext uri="{FF2B5EF4-FFF2-40B4-BE49-F238E27FC236}">
                <a16:creationId xmlns:a16="http://schemas.microsoft.com/office/drawing/2014/main" id="{E6BDAD9A-AB16-584C-8457-41700A2E35E7}"/>
              </a:ext>
            </a:extLst>
          </p:cNvP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prstClr val="black">
                  <a:tint val="75000"/>
                </a:prstClr>
              </a:solidFill>
              <a:effectLst/>
              <a:uLnTx/>
              <a:uFillTx/>
              <a:latin typeface="Calibri" panose="020F0502020204030204"/>
              <a:ea typeface="+mn-ea"/>
              <a:cs typeface="+mn-cs"/>
            </a:endParaRPr>
          </a:p>
        </p:txBody>
      </p:sp>
      <p:pic>
        <p:nvPicPr>
          <p:cNvPr id="19" name="Picture 18">
            <a:extLst>
              <a:ext uri="{FF2B5EF4-FFF2-40B4-BE49-F238E27FC236}">
                <a16:creationId xmlns:a16="http://schemas.microsoft.com/office/drawing/2014/main" id="{51CE8CE2-B9D0-BB46-B285-B9BAD03FF93B}"/>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6528816"/>
            <a:ext cx="9144000" cy="329184"/>
          </a:xfrm>
          <a:prstGeom prst="rect">
            <a:avLst/>
          </a:prstGeom>
        </p:spPr>
      </p:pic>
    </p:spTree>
    <p:extLst>
      <p:ext uri="{BB962C8B-B14F-4D97-AF65-F5344CB8AC3E}">
        <p14:creationId xmlns:p14="http://schemas.microsoft.com/office/powerpoint/2010/main" val="314037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342884"/>
            <a:fld id="{D983F1FA-211D-3044-9E35-958DFBC26156}" type="slidenum">
              <a:rPr lang="en-US" smtClean="0">
                <a:solidFill>
                  <a:prstClr val="white"/>
                </a:solidFill>
              </a:rPr>
              <a:pPr defTabSz="342884"/>
              <a:t>‹#›</a:t>
            </a:fld>
            <a:endParaRPr lang="en-US" dirty="0">
              <a:solidFill>
                <a:prstClr val="white"/>
              </a:solidFill>
            </a:endParaRPr>
          </a:p>
        </p:txBody>
      </p:sp>
      <p:sp>
        <p:nvSpPr>
          <p:cNvPr id="4" name="Rectangle 3"/>
          <p:cNvSpPr/>
          <p:nvPr userDrawn="1"/>
        </p:nvSpPr>
        <p:spPr>
          <a:xfrm>
            <a:off x="0" y="5376964"/>
            <a:ext cx="9144000" cy="14811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a:endParaRPr lang="en-US" sz="1350" dirty="0">
              <a:solidFill>
                <a:prstClr val="white"/>
              </a:solidFill>
            </a:endParaRPr>
          </a:p>
        </p:txBody>
      </p:sp>
      <p:sp>
        <p:nvSpPr>
          <p:cNvPr id="6" name="Title 1"/>
          <p:cNvSpPr txBox="1">
            <a:spLocks/>
          </p:cNvSpPr>
          <p:nvPr userDrawn="1"/>
        </p:nvSpPr>
        <p:spPr>
          <a:xfrm>
            <a:off x="2921344" y="4803743"/>
            <a:ext cx="5775325" cy="450535"/>
          </a:xfrm>
          <a:prstGeom prst="rect">
            <a:avLst/>
          </a:prstGeom>
          <a:ln>
            <a:solidFill>
              <a:schemeClr val="bg1"/>
            </a:solidFill>
          </a:ln>
        </p:spPr>
        <p:txBody>
          <a:bodyPr vert="horz" lIns="68580" tIns="34290" rIns="68580" bIns="3429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lnSpc>
                <a:spcPct val="80000"/>
              </a:lnSpc>
            </a:pPr>
            <a:r>
              <a:rPr lang="en-US" sz="1500" dirty="0">
                <a:solidFill>
                  <a:srgbClr val="000000"/>
                </a:solidFill>
              </a:rPr>
              <a:t>August 30, 2017</a:t>
            </a:r>
          </a:p>
        </p:txBody>
      </p:sp>
      <p:grpSp>
        <p:nvGrpSpPr>
          <p:cNvPr id="12" name="Group 11"/>
          <p:cNvGrpSpPr/>
          <p:nvPr userDrawn="1"/>
        </p:nvGrpSpPr>
        <p:grpSpPr>
          <a:xfrm>
            <a:off x="1285686" y="1694048"/>
            <a:ext cx="6572628" cy="1558035"/>
            <a:chOff x="966536" y="1694131"/>
            <a:chExt cx="6572628" cy="1558035"/>
          </a:xfrm>
        </p:grpSpPr>
        <p:sp>
          <p:nvSpPr>
            <p:cNvPr id="13" name="Title 1"/>
            <p:cNvSpPr txBox="1">
              <a:spLocks/>
            </p:cNvSpPr>
            <p:nvPr/>
          </p:nvSpPr>
          <p:spPr>
            <a:xfrm>
              <a:off x="966536" y="1763943"/>
              <a:ext cx="2133600" cy="1488223"/>
            </a:xfrm>
            <a:prstGeom prst="rect">
              <a:avLst/>
            </a:prstGeom>
            <a:ln>
              <a:solidFill>
                <a:schemeClr val="bg1"/>
              </a:solidFill>
            </a:ln>
            <a:effectLst/>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8625" b="1" spc="-75" dirty="0">
                  <a:solidFill>
                    <a:srgbClr val="003F72">
                      <a:lumMod val="50000"/>
                    </a:srgbClr>
                  </a:solidFill>
                  <a:latin typeface="Myriad Pro"/>
                  <a:cs typeface="Arial" panose="020B0604020202020204" pitchFamily="34" charset="0"/>
                </a:rPr>
                <a:t>VA</a:t>
              </a:r>
            </a:p>
          </p:txBody>
        </p:sp>
        <p:sp>
          <p:nvSpPr>
            <p:cNvPr id="14" name="Title 1"/>
            <p:cNvSpPr txBox="1">
              <a:spLocks/>
            </p:cNvSpPr>
            <p:nvPr/>
          </p:nvSpPr>
          <p:spPr>
            <a:xfrm>
              <a:off x="3316705" y="1750278"/>
              <a:ext cx="4222459" cy="1307009"/>
            </a:xfrm>
            <a:prstGeom prst="rect">
              <a:avLst/>
            </a:prstGeom>
            <a:ln>
              <a:solidFill>
                <a:schemeClr val="bg1"/>
              </a:solidFill>
            </a:ln>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4050" b="1" dirty="0">
                  <a:solidFill>
                    <a:srgbClr val="00B0F0"/>
                  </a:solidFill>
                  <a:latin typeface="Arial" panose="020B0604020202020204" pitchFamily="34" charset="0"/>
                  <a:cs typeface="Arial" panose="020B0604020202020204" pitchFamily="34" charset="0"/>
                </a:rPr>
                <a:t>Key Leaders </a:t>
              </a:r>
              <a:br>
                <a:rPr lang="en-US" sz="4050" b="1" dirty="0">
                  <a:solidFill>
                    <a:srgbClr val="00B0F0"/>
                  </a:solidFill>
                  <a:latin typeface="Arial" panose="020B0604020202020204" pitchFamily="34" charset="0"/>
                  <a:cs typeface="Arial" panose="020B0604020202020204" pitchFamily="34" charset="0"/>
                </a:rPr>
              </a:br>
              <a:r>
                <a:rPr lang="en-US" sz="4050" b="1" dirty="0">
                  <a:solidFill>
                    <a:srgbClr val="00B0F0"/>
                  </a:solidFill>
                  <a:latin typeface="Arial" panose="020B0604020202020204" pitchFamily="34" charset="0"/>
                  <a:cs typeface="Arial" panose="020B0604020202020204" pitchFamily="34" charset="0"/>
                </a:rPr>
                <a:t>Meeting</a:t>
              </a:r>
            </a:p>
          </p:txBody>
        </p:sp>
        <p:cxnSp>
          <p:nvCxnSpPr>
            <p:cNvPr id="15" name="Straight Connector 14"/>
            <p:cNvCxnSpPr/>
            <p:nvPr/>
          </p:nvCxnSpPr>
          <p:spPr>
            <a:xfrm flipH="1">
              <a:off x="3172326" y="1694131"/>
              <a:ext cx="12032" cy="1280160"/>
            </a:xfrm>
            <a:prstGeom prst="line">
              <a:avLst/>
            </a:prstGeom>
            <a:ln w="222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1026" name="Picture 2" descr="C:\Users\vacoGrovem\AppData\Local\Microsoft\Windows\Temporary Internet Files\Content.Outlook\83QVOJUE\CHOOSE-VA-rev.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48664" y="5644912"/>
            <a:ext cx="3048000" cy="820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418190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342884"/>
            <a:fld id="{D983F1FA-211D-3044-9E35-958DFBC26156}" type="slidenum">
              <a:rPr lang="en-US" smtClean="0">
                <a:solidFill>
                  <a:prstClr val="white"/>
                </a:solidFill>
              </a:rPr>
              <a:pPr defTabSz="342884"/>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42884"/>
            <a:endParaRPr lang="en-US" sz="1350"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2700" dirty="0"/>
              <a:t>Agenda</a:t>
            </a:r>
            <a:endParaRPr lang="en-US" sz="2700" u="sng" dirty="0"/>
          </a:p>
        </p:txBody>
      </p:sp>
      <p:sp>
        <p:nvSpPr>
          <p:cNvPr id="6" name="TextBox 5"/>
          <p:cNvSpPr txBox="1"/>
          <p:nvPr userDrawn="1"/>
        </p:nvSpPr>
        <p:spPr>
          <a:xfrm>
            <a:off x="331378" y="1659470"/>
            <a:ext cx="8481253" cy="276999"/>
          </a:xfrm>
          <a:prstGeom prst="rect">
            <a:avLst/>
          </a:prstGeom>
          <a:solidFill>
            <a:srgbClr val="00B0F0"/>
          </a:solidFill>
        </p:spPr>
        <p:txBody>
          <a:bodyPr wrap="square" lIns="68580" tIns="34290" rIns="68580" bIns="34290" rtlCol="0">
            <a:spAutoFit/>
          </a:bodyPr>
          <a:lstStyle/>
          <a:p>
            <a:endParaRPr lang="en-US" sz="1350" dirty="0">
              <a:solidFill>
                <a:srgbClr val="000000"/>
              </a:solidFill>
            </a:endParaRPr>
          </a:p>
        </p:txBody>
      </p:sp>
      <p:sp>
        <p:nvSpPr>
          <p:cNvPr id="7" name="TextBox 6"/>
          <p:cNvSpPr txBox="1"/>
          <p:nvPr userDrawn="1"/>
        </p:nvSpPr>
        <p:spPr>
          <a:xfrm>
            <a:off x="647693" y="2846081"/>
            <a:ext cx="7892223" cy="669414"/>
          </a:xfrm>
          <a:prstGeom prst="rect">
            <a:avLst/>
          </a:prstGeom>
          <a:noFill/>
        </p:spPr>
        <p:txBody>
          <a:bodyPr wrap="square" lIns="68580" tIns="34290" rIns="68580" bIns="34290" rtlCol="0" anchor="ctr">
            <a:spAutoFit/>
          </a:bodyPr>
          <a:lstStyle/>
          <a:p>
            <a:pPr marL="0" lvl="1" indent="-257162">
              <a:spcBef>
                <a:spcPts val="900"/>
              </a:spcBef>
              <a:buFont typeface="+mj-lt"/>
              <a:buAutoNum type="arabicPeriod"/>
            </a:pPr>
            <a:r>
              <a:rPr lang="en-US" sz="1500" b="1" dirty="0">
                <a:solidFill>
                  <a:srgbClr val="000000"/>
                </a:solidFill>
              </a:rPr>
              <a:t>Good News Story</a:t>
            </a:r>
          </a:p>
          <a:p>
            <a:pPr marL="0" lvl="1">
              <a:spcBef>
                <a:spcPts val="900"/>
              </a:spcBef>
            </a:pPr>
            <a:endParaRPr lang="en-US" sz="1500" b="1" dirty="0">
              <a:solidFill>
                <a:srgbClr val="000000"/>
              </a:solidFill>
            </a:endParaRPr>
          </a:p>
        </p:txBody>
      </p:sp>
    </p:spTree>
    <p:extLst>
      <p:ext uri="{BB962C8B-B14F-4D97-AF65-F5344CB8AC3E}">
        <p14:creationId xmlns:p14="http://schemas.microsoft.com/office/powerpoint/2010/main" val="663376525"/>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342884"/>
            <a:fld id="{D983F1FA-211D-3044-9E35-958DFBC26156}" type="slidenum">
              <a:rPr lang="en-US" smtClean="0">
                <a:solidFill>
                  <a:prstClr val="white"/>
                </a:solidFill>
              </a:rPr>
              <a:pPr defTabSz="342884"/>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42884"/>
            <a:endParaRPr lang="en-US" sz="1350"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2700" dirty="0"/>
              <a:t>Click to edit Slide Maser Style</a:t>
            </a:r>
            <a:endParaRPr lang="en-US" sz="2700" u="sng" dirty="0"/>
          </a:p>
        </p:txBody>
      </p:sp>
    </p:spTree>
    <p:extLst>
      <p:ext uri="{BB962C8B-B14F-4D97-AF65-F5344CB8AC3E}">
        <p14:creationId xmlns:p14="http://schemas.microsoft.com/office/powerpoint/2010/main" val="83857668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2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342884" indent="0" algn="ctr">
              <a:buNone/>
              <a:defRPr>
                <a:solidFill>
                  <a:schemeClr val="tx1">
                    <a:tint val="75000"/>
                  </a:schemeClr>
                </a:solidFill>
              </a:defRPr>
            </a:lvl2pPr>
            <a:lvl3pPr marL="685766" indent="0" algn="ctr">
              <a:buNone/>
              <a:defRPr>
                <a:solidFill>
                  <a:schemeClr val="tx1">
                    <a:tint val="75000"/>
                  </a:schemeClr>
                </a:solidFill>
              </a:defRPr>
            </a:lvl3pPr>
            <a:lvl4pPr marL="1028649" indent="0" algn="ctr">
              <a:buNone/>
              <a:defRPr>
                <a:solidFill>
                  <a:schemeClr val="tx1">
                    <a:tint val="75000"/>
                  </a:schemeClr>
                </a:solidFill>
              </a:defRPr>
            </a:lvl4pPr>
            <a:lvl5pPr marL="1371532" indent="0" algn="ctr">
              <a:buNone/>
              <a:defRPr>
                <a:solidFill>
                  <a:schemeClr val="tx1">
                    <a:tint val="75000"/>
                  </a:schemeClr>
                </a:solidFill>
              </a:defRPr>
            </a:lvl5pPr>
            <a:lvl6pPr marL="1714415" indent="0" algn="ctr">
              <a:buNone/>
              <a:defRPr>
                <a:solidFill>
                  <a:schemeClr val="tx1">
                    <a:tint val="75000"/>
                  </a:schemeClr>
                </a:solidFill>
              </a:defRPr>
            </a:lvl6pPr>
            <a:lvl7pPr marL="2057297" indent="0" algn="ctr">
              <a:buNone/>
              <a:defRPr>
                <a:solidFill>
                  <a:schemeClr val="tx1">
                    <a:tint val="75000"/>
                  </a:schemeClr>
                </a:solidFill>
              </a:defRPr>
            </a:lvl7pPr>
            <a:lvl8pPr marL="2400180" indent="0" algn="ctr">
              <a:buNone/>
              <a:defRPr>
                <a:solidFill>
                  <a:schemeClr val="tx1">
                    <a:tint val="75000"/>
                  </a:schemeClr>
                </a:solidFill>
              </a:defRPr>
            </a:lvl8pPr>
            <a:lvl9pPr marL="2743064" indent="0" algn="ctr">
              <a:buNone/>
              <a:defRPr>
                <a:solidFill>
                  <a:schemeClr val="tx1">
                    <a:tint val="75000"/>
                  </a:schemeClr>
                </a:solidFill>
              </a:defRPr>
            </a:lvl9pPr>
          </a:lstStyle>
          <a:p>
            <a:r>
              <a:rPr lang="en-US"/>
              <a:t>Click to edit Master subtitle style</a:t>
            </a:r>
          </a:p>
        </p:txBody>
      </p:sp>
      <p:sp>
        <p:nvSpPr>
          <p:cNvPr id="7" name="Slide Number Placeholder 5"/>
          <p:cNvSpPr txBox="1">
            <a:spLocks/>
          </p:cNvSpPr>
          <p:nvPr userDrawn="1"/>
        </p:nvSpPr>
        <p:spPr>
          <a:xfrm>
            <a:off x="6937831" y="6400242"/>
            <a:ext cx="2133600" cy="365125"/>
          </a:xfrm>
          <a:prstGeom prst="rect">
            <a:avLst/>
          </a:prstGeom>
        </p:spPr>
        <p:txBody>
          <a:bodyPr vert="horz" lIns="68580" tIns="34290" rIns="68580" bIns="3429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983F1FA-211D-3044-9E35-958DFBC26156}" type="slidenum">
              <a:rPr lang="en-US" sz="900" smtClean="0">
                <a:solidFill>
                  <a:prstClr val="white"/>
                </a:solidFill>
              </a:rPr>
              <a:pPr/>
              <a:t>‹#›</a:t>
            </a:fld>
            <a:endParaRPr lang="en-US" sz="900" dirty="0">
              <a:solidFill>
                <a:prstClr val="white"/>
              </a:solidFill>
            </a:endParaRPr>
          </a:p>
        </p:txBody>
      </p:sp>
    </p:spTree>
    <p:extLst>
      <p:ext uri="{BB962C8B-B14F-4D97-AF65-F5344CB8AC3E}">
        <p14:creationId xmlns:p14="http://schemas.microsoft.com/office/powerpoint/2010/main" val="4912284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1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5" name="Rectangle 4"/>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42884"/>
            <a:endParaRPr lang="en-US" sz="1350" dirty="0">
              <a:solidFill>
                <a:prstClr val="white"/>
              </a:solidFill>
            </a:endParaRPr>
          </a:p>
        </p:txBody>
      </p:sp>
      <p:sp>
        <p:nvSpPr>
          <p:cNvPr id="7"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2700" dirty="0"/>
              <a:t>Click to edit Slide Maser Style</a:t>
            </a:r>
            <a:endParaRPr lang="en-US" sz="2700" u="sng" dirty="0"/>
          </a:p>
        </p:txBody>
      </p:sp>
    </p:spTree>
    <p:extLst>
      <p:ext uri="{BB962C8B-B14F-4D97-AF65-F5344CB8AC3E}">
        <p14:creationId xmlns:p14="http://schemas.microsoft.com/office/powerpoint/2010/main" val="310608913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42884"/>
            <a:endParaRPr lang="en-US" sz="1350" dirty="0">
              <a:solidFill>
                <a:prstClr val="white"/>
              </a:solidFill>
            </a:endParaRPr>
          </a:p>
        </p:txBody>
      </p:sp>
      <p:sp>
        <p:nvSpPr>
          <p:cNvPr id="6"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2700" dirty="0"/>
              <a:t>Click to edit Slide Maser Style</a:t>
            </a:r>
            <a:endParaRPr lang="en-US" sz="2700" u="sng" dirty="0"/>
          </a:p>
        </p:txBody>
      </p:sp>
    </p:spTree>
    <p:extLst>
      <p:ext uri="{BB962C8B-B14F-4D97-AF65-F5344CB8AC3E}">
        <p14:creationId xmlns:p14="http://schemas.microsoft.com/office/powerpoint/2010/main" val="230229890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151"/>
            <a:ext cx="3008313" cy="1162051"/>
          </a:xfr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144" y="273065"/>
            <a:ext cx="5111751"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13"/>
            <a:ext cx="3008313" cy="4691063"/>
          </a:xfrm>
        </p:spPr>
        <p:txBody>
          <a:bodyPr/>
          <a:lstStyle>
            <a:lvl1pPr marL="0" indent="0">
              <a:buNone/>
              <a:defRPr sz="1050"/>
            </a:lvl1pPr>
            <a:lvl2pPr marL="342884" indent="0">
              <a:buNone/>
              <a:defRPr sz="900"/>
            </a:lvl2pPr>
            <a:lvl3pPr marL="685766" indent="0">
              <a:buNone/>
              <a:defRPr sz="750"/>
            </a:lvl3pPr>
            <a:lvl4pPr marL="1028649" indent="0">
              <a:buNone/>
              <a:defRPr sz="675"/>
            </a:lvl4pPr>
            <a:lvl5pPr marL="1371532" indent="0">
              <a:buNone/>
              <a:defRPr sz="675"/>
            </a:lvl5pPr>
            <a:lvl6pPr marL="1714415" indent="0">
              <a:buNone/>
              <a:defRPr sz="675"/>
            </a:lvl6pPr>
            <a:lvl7pPr marL="2057297" indent="0">
              <a:buNone/>
              <a:defRPr sz="675"/>
            </a:lvl7pPr>
            <a:lvl8pPr marL="2400180" indent="0">
              <a:buNone/>
              <a:defRPr sz="675"/>
            </a:lvl8pPr>
            <a:lvl9pPr marL="2743064" indent="0">
              <a:buNone/>
              <a:defRPr sz="675"/>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39885004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891662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454"/>
            <a:ext cx="2895600" cy="365125"/>
          </a:xfrm>
          <a:prstGeom prst="rect">
            <a:avLst/>
          </a:prstGeom>
        </p:spPr>
        <p:txBody>
          <a:bodyPr lIns="91440" tIns="45720" rIns="91440" bIns="45720"/>
          <a:lstStyle>
            <a:lvl1pPr algn="ctr">
              <a:defRPr sz="788"/>
            </a:lvl1pPr>
          </a:lstStyle>
          <a:p>
            <a:pPr defTabSz="342884"/>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17753327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5376954"/>
            <a:ext cx="9144000" cy="14811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a:endParaRPr lang="en-US" dirty="0">
              <a:solidFill>
                <a:prstClr val="white"/>
              </a:solidFill>
            </a:endParaRPr>
          </a:p>
        </p:txBody>
      </p:sp>
      <p:sp>
        <p:nvSpPr>
          <p:cNvPr id="6" name="Title 1"/>
          <p:cNvSpPr txBox="1">
            <a:spLocks/>
          </p:cNvSpPr>
          <p:nvPr userDrawn="1"/>
        </p:nvSpPr>
        <p:spPr>
          <a:xfrm>
            <a:off x="2921339" y="4803733"/>
            <a:ext cx="5775325" cy="450535"/>
          </a:xfrm>
          <a:prstGeom prst="rect">
            <a:avLst/>
          </a:prstGeom>
          <a:ln>
            <a:solidFill>
              <a:schemeClr val="bg1"/>
            </a:solidFill>
          </a:ln>
        </p:spPr>
        <p:txBody>
          <a:bodyPr vert="horz" lIns="91440" tIns="45720" rIns="91440" bIns="45720" rtlCol="0" anchor="ctr">
            <a:normAutofit/>
          </a:bodyPr>
          <a:lstStyle>
            <a:lvl1pPr algn="ctr" defTabSz="457200" rtl="0" eaLnBrk="1" latinLnBrk="0" hangingPunct="1">
              <a:spcBef>
                <a:spcPct val="0"/>
              </a:spcBef>
              <a:buNone/>
              <a:defRPr sz="4400" kern="1200">
                <a:solidFill>
                  <a:schemeClr val="tx1"/>
                </a:solidFill>
                <a:latin typeface="+mj-lt"/>
                <a:ea typeface="+mj-ea"/>
                <a:cs typeface="+mj-cs"/>
              </a:defRPr>
            </a:lvl1pPr>
          </a:lstStyle>
          <a:p>
            <a:pPr algn="r">
              <a:lnSpc>
                <a:spcPct val="80000"/>
              </a:lnSpc>
            </a:pPr>
            <a:r>
              <a:rPr lang="en-US" sz="2000" dirty="0">
                <a:solidFill>
                  <a:srgbClr val="000000"/>
                </a:solidFill>
              </a:rPr>
              <a:t>August 30, 2017</a:t>
            </a:r>
          </a:p>
        </p:txBody>
      </p:sp>
      <p:grpSp>
        <p:nvGrpSpPr>
          <p:cNvPr id="12" name="Group 11"/>
          <p:cNvGrpSpPr/>
          <p:nvPr userDrawn="1"/>
        </p:nvGrpSpPr>
        <p:grpSpPr>
          <a:xfrm>
            <a:off x="1285686" y="1694038"/>
            <a:ext cx="6572628" cy="1558035"/>
            <a:chOff x="966536" y="1694131"/>
            <a:chExt cx="6572628" cy="1558035"/>
          </a:xfrm>
        </p:grpSpPr>
        <p:sp>
          <p:nvSpPr>
            <p:cNvPr id="13" name="Title 1"/>
            <p:cNvSpPr txBox="1">
              <a:spLocks/>
            </p:cNvSpPr>
            <p:nvPr/>
          </p:nvSpPr>
          <p:spPr>
            <a:xfrm>
              <a:off x="966536" y="1763943"/>
              <a:ext cx="2133600" cy="1488223"/>
            </a:xfrm>
            <a:prstGeom prst="rect">
              <a:avLst/>
            </a:prstGeom>
            <a:ln>
              <a:solidFill>
                <a:schemeClr val="bg1"/>
              </a:solidFill>
            </a:ln>
            <a:effectLst/>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11500" b="1" spc="-100" dirty="0">
                  <a:solidFill>
                    <a:srgbClr val="003F72">
                      <a:lumMod val="50000"/>
                    </a:srgbClr>
                  </a:solidFill>
                  <a:latin typeface="Myriad Pro"/>
                  <a:cs typeface="Arial" panose="020B0604020202020204" pitchFamily="34" charset="0"/>
                </a:rPr>
                <a:t>VA</a:t>
              </a:r>
            </a:p>
          </p:txBody>
        </p:sp>
        <p:sp>
          <p:nvSpPr>
            <p:cNvPr id="14" name="Title 1"/>
            <p:cNvSpPr txBox="1">
              <a:spLocks/>
            </p:cNvSpPr>
            <p:nvPr/>
          </p:nvSpPr>
          <p:spPr>
            <a:xfrm>
              <a:off x="3316705" y="1750278"/>
              <a:ext cx="4222459" cy="1307009"/>
            </a:xfrm>
            <a:prstGeom prst="rect">
              <a:avLst/>
            </a:prstGeom>
            <a:ln>
              <a:solidFill>
                <a:schemeClr val="bg1"/>
              </a:solidFill>
            </a:ln>
          </p:spPr>
          <p:txBody>
            <a:bodyPr vert="horz" lIns="0" tIns="0" rIns="0" bIns="0" rtlCol="0" anchor="ctr">
              <a:no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80000"/>
                </a:lnSpc>
              </a:pPr>
              <a:r>
                <a:rPr lang="en-US" sz="5400" b="1" dirty="0">
                  <a:solidFill>
                    <a:srgbClr val="00B0F0"/>
                  </a:solidFill>
                  <a:latin typeface="Arial" panose="020B0604020202020204" pitchFamily="34" charset="0"/>
                  <a:cs typeface="Arial" panose="020B0604020202020204" pitchFamily="34" charset="0"/>
                </a:rPr>
                <a:t>Key Leaders </a:t>
              </a:r>
              <a:br>
                <a:rPr lang="en-US" sz="5400" b="1" dirty="0">
                  <a:solidFill>
                    <a:srgbClr val="00B0F0"/>
                  </a:solidFill>
                  <a:latin typeface="Arial" panose="020B0604020202020204" pitchFamily="34" charset="0"/>
                  <a:cs typeface="Arial" panose="020B0604020202020204" pitchFamily="34" charset="0"/>
                </a:rPr>
              </a:br>
              <a:r>
                <a:rPr lang="en-US" sz="5400" b="1" dirty="0">
                  <a:solidFill>
                    <a:srgbClr val="00B0F0"/>
                  </a:solidFill>
                  <a:latin typeface="Arial" panose="020B0604020202020204" pitchFamily="34" charset="0"/>
                  <a:cs typeface="Arial" panose="020B0604020202020204" pitchFamily="34" charset="0"/>
                </a:rPr>
                <a:t>Meeting</a:t>
              </a:r>
            </a:p>
          </p:txBody>
        </p:sp>
        <p:cxnSp>
          <p:nvCxnSpPr>
            <p:cNvPr id="15" name="Straight Connector 14"/>
            <p:cNvCxnSpPr/>
            <p:nvPr/>
          </p:nvCxnSpPr>
          <p:spPr>
            <a:xfrm flipH="1">
              <a:off x="3172326" y="1694131"/>
              <a:ext cx="12032" cy="1280160"/>
            </a:xfrm>
            <a:prstGeom prst="line">
              <a:avLst/>
            </a:prstGeom>
            <a:ln w="22225" cmpd="sng">
              <a:solidFill>
                <a:schemeClr val="tx1"/>
              </a:solidFill>
            </a:ln>
            <a:effectLst/>
          </p:spPr>
          <p:style>
            <a:lnRef idx="2">
              <a:schemeClr val="accent1"/>
            </a:lnRef>
            <a:fillRef idx="0">
              <a:schemeClr val="accent1"/>
            </a:fillRef>
            <a:effectRef idx="1">
              <a:schemeClr val="accent1"/>
            </a:effectRef>
            <a:fontRef idx="minor">
              <a:schemeClr val="tx1"/>
            </a:fontRef>
          </p:style>
        </p:cxnSp>
      </p:grpSp>
      <p:pic>
        <p:nvPicPr>
          <p:cNvPr id="1026" name="Picture 2" descr="C:\Users\vacoGrovem\AppData\Local\Microsoft\Windows\Temporary Internet Files\Content.Outlook\83QVOJUE\CHOOSE-VA-rev.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5648664" y="5644912"/>
            <a:ext cx="3048000" cy="8207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393627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dirty="0"/>
              <a:t>Agenda</a:t>
            </a:r>
            <a:endParaRPr lang="en-US" sz="3600" u="sng" dirty="0"/>
          </a:p>
        </p:txBody>
      </p:sp>
      <p:sp>
        <p:nvSpPr>
          <p:cNvPr id="6" name="TextBox 5"/>
          <p:cNvSpPr txBox="1"/>
          <p:nvPr userDrawn="1"/>
        </p:nvSpPr>
        <p:spPr>
          <a:xfrm>
            <a:off x="331373" y="1659466"/>
            <a:ext cx="8481253" cy="369332"/>
          </a:xfrm>
          <a:prstGeom prst="rect">
            <a:avLst/>
          </a:prstGeom>
          <a:solidFill>
            <a:srgbClr val="00B0F0"/>
          </a:solidFill>
        </p:spPr>
        <p:txBody>
          <a:bodyPr wrap="square" lIns="91440" tIns="45720" rIns="91440" bIns="45720" rtlCol="0">
            <a:spAutoFit/>
          </a:bodyPr>
          <a:lstStyle/>
          <a:p>
            <a:endParaRPr lang="en-US" dirty="0">
              <a:solidFill>
                <a:srgbClr val="000000"/>
              </a:solidFill>
            </a:endParaRPr>
          </a:p>
        </p:txBody>
      </p:sp>
      <p:sp>
        <p:nvSpPr>
          <p:cNvPr id="7" name="TextBox 6"/>
          <p:cNvSpPr txBox="1"/>
          <p:nvPr userDrawn="1"/>
        </p:nvSpPr>
        <p:spPr>
          <a:xfrm>
            <a:off x="647693" y="2749897"/>
            <a:ext cx="7892223" cy="861774"/>
          </a:xfrm>
          <a:prstGeom prst="rect">
            <a:avLst/>
          </a:prstGeom>
          <a:noFill/>
        </p:spPr>
        <p:txBody>
          <a:bodyPr wrap="square" lIns="91440" tIns="45720" rIns="91440" bIns="45720" rtlCol="0" anchor="ctr">
            <a:spAutoFit/>
          </a:bodyPr>
          <a:lstStyle/>
          <a:p>
            <a:pPr marL="0" lvl="1" indent="-342900">
              <a:spcBef>
                <a:spcPts val="1200"/>
              </a:spcBef>
              <a:buFont typeface="+mj-lt"/>
              <a:buAutoNum type="arabicPeriod"/>
            </a:pPr>
            <a:r>
              <a:rPr lang="en-US" sz="2000" b="1" dirty="0">
                <a:solidFill>
                  <a:srgbClr val="000000"/>
                </a:solidFill>
              </a:rPr>
              <a:t>Good News Story</a:t>
            </a:r>
          </a:p>
          <a:p>
            <a:pPr marL="0" lvl="1">
              <a:spcBef>
                <a:spcPts val="1200"/>
              </a:spcBef>
            </a:pPr>
            <a:endParaRPr lang="en-US" sz="2000" b="1" dirty="0">
              <a:solidFill>
                <a:srgbClr val="000000"/>
              </a:solidFill>
            </a:endParaRPr>
          </a:p>
        </p:txBody>
      </p:sp>
    </p:spTree>
    <p:extLst>
      <p:ext uri="{BB962C8B-B14F-4D97-AF65-F5344CB8AC3E}">
        <p14:creationId xmlns:p14="http://schemas.microsoft.com/office/powerpoint/2010/main" val="164044347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5"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dirty="0"/>
              <a:t>Click to edit Slide Maser Style</a:t>
            </a:r>
            <a:endParaRPr lang="en-US" sz="3600" u="sng" dirty="0"/>
          </a:p>
        </p:txBody>
      </p:sp>
    </p:spTree>
    <p:extLst>
      <p:ext uri="{BB962C8B-B14F-4D97-AF65-F5344CB8AC3E}">
        <p14:creationId xmlns:p14="http://schemas.microsoft.com/office/powerpoint/2010/main" val="134786804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519"/>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7" name="Slide Number Placeholder 5"/>
          <p:cNvSpPr txBox="1">
            <a:spLocks/>
          </p:cNvSpPr>
          <p:nvPr userDrawn="1"/>
        </p:nvSpPr>
        <p:spPr>
          <a:xfrm>
            <a:off x="6937831" y="6400232"/>
            <a:ext cx="2133600" cy="365125"/>
          </a:xfrm>
          <a:prstGeom prst="rect">
            <a:avLst/>
          </a:prstGeom>
        </p:spPr>
        <p:txBody>
          <a:bodyPr vert="horz" lIns="91440" tIns="45720" rIns="91440" bIns="45720" rtlCol="0" anchor="ctr"/>
          <a:lstStyle>
            <a:defPPr>
              <a:defRPr lang="en-US"/>
            </a:defPPr>
            <a:lvl1pPr marL="0" algn="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298335322"/>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990600"/>
            <a:ext cx="8229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5" name="Rectangle 4"/>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7"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dirty="0"/>
              <a:t>Click to edit Slide Maser Style</a:t>
            </a:r>
            <a:endParaRPr lang="en-US" sz="3600" u="sng" dirty="0"/>
          </a:p>
        </p:txBody>
      </p:sp>
    </p:spTree>
    <p:extLst>
      <p:ext uri="{BB962C8B-B14F-4D97-AF65-F5344CB8AC3E}">
        <p14:creationId xmlns:p14="http://schemas.microsoft.com/office/powerpoint/2010/main" val="338357343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
        <p:nvSpPr>
          <p:cNvPr id="4" name="Rectangle 3"/>
          <p:cNvSpPr/>
          <p:nvPr userDrawn="1"/>
        </p:nvSpPr>
        <p:spPr>
          <a:xfrm>
            <a:off x="0" y="-76200"/>
            <a:ext cx="9144000" cy="731520"/>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6" name="Title 1"/>
          <p:cNvSpPr>
            <a:spLocks noGrp="1"/>
          </p:cNvSpPr>
          <p:nvPr>
            <p:ph type="title" hasCustomPrompt="1"/>
          </p:nvPr>
        </p:nvSpPr>
        <p:spPr>
          <a:xfrm>
            <a:off x="0" y="-76200"/>
            <a:ext cx="9144000" cy="731520"/>
          </a:xfrm>
        </p:spPr>
        <p:txBody>
          <a:bodyPr>
            <a:normAutofit/>
          </a:bodyPr>
          <a:lstStyle>
            <a:lvl1pPr>
              <a:defRPr b="1" baseline="0">
                <a:solidFill>
                  <a:schemeClr val="bg1"/>
                </a:solidFill>
              </a:defRPr>
            </a:lvl1pPr>
          </a:lstStyle>
          <a:p>
            <a:r>
              <a:rPr lang="en-US" sz="3600" dirty="0"/>
              <a:t>Click to edit Slide Maser Style</a:t>
            </a:r>
            <a:endParaRPr lang="en-US" sz="3600" u="sng" dirty="0"/>
          </a:p>
        </p:txBody>
      </p:sp>
    </p:spTree>
    <p:extLst>
      <p:ext uri="{BB962C8B-B14F-4D97-AF65-F5344CB8AC3E}">
        <p14:creationId xmlns:p14="http://schemas.microsoft.com/office/powerpoint/2010/main" val="244138045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5" y="273141"/>
            <a:ext cx="3008313" cy="1162051"/>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142" y="273055"/>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5" y="1435105"/>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82613789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7" name="Slide Number Placeholder 6"/>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93480444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Footer Placeholder 4"/>
          <p:cNvSpPr>
            <a:spLocks noGrp="1"/>
          </p:cNvSpPr>
          <p:nvPr>
            <p:ph type="ftr" sz="quarter" idx="11"/>
          </p:nvPr>
        </p:nvSpPr>
        <p:spPr>
          <a:xfrm>
            <a:off x="3124200" y="6356444"/>
            <a:ext cx="2895600" cy="365125"/>
          </a:xfrm>
          <a:prstGeom prst="rect">
            <a:avLst/>
          </a:prstGeom>
        </p:spPr>
        <p:txBody>
          <a:bodyPr lIns="91440" tIns="45720" rIns="91440" bIns="45720"/>
          <a:lstStyle>
            <a:lvl1pPr algn="ctr">
              <a:defRPr sz="1050"/>
            </a:lvl1pPr>
          </a:lstStyle>
          <a:p>
            <a:pPr defTabSz="457200"/>
            <a:endParaRPr lang="en-US" dirty="0">
              <a:solidFill>
                <a:srgbClr val="000000"/>
              </a:solidFill>
            </a:endParaRPr>
          </a:p>
        </p:txBody>
      </p:sp>
      <p:sp>
        <p:nvSpPr>
          <p:cNvPr id="6" name="Slide Number Placeholder 5"/>
          <p:cNvSpPr>
            <a:spLocks noGrp="1"/>
          </p:cNvSpPr>
          <p:nvPr>
            <p:ph type="sldNum" sz="quarter" idx="12"/>
          </p:nvPr>
        </p:nvSpPr>
        <p:spPr/>
        <p:txBody>
          <a:bodyPr/>
          <a:lstStyle/>
          <a:p>
            <a:fld id="{D983F1FA-211D-3044-9E35-958DFBC26156}" type="slidenum">
              <a:rPr lang="en-US" smtClean="0">
                <a:solidFill>
                  <a:prstClr val="white"/>
                </a:solidFill>
              </a:rPr>
              <a:pPr/>
              <a:t>‹#›</a:t>
            </a:fld>
            <a:endParaRPr lang="en-US" dirty="0">
              <a:solidFill>
                <a:prstClr val="white"/>
              </a:solidFill>
            </a:endParaRPr>
          </a:p>
        </p:txBody>
      </p:sp>
    </p:spTree>
    <p:extLst>
      <p:ext uri="{BB962C8B-B14F-4D97-AF65-F5344CB8AC3E}">
        <p14:creationId xmlns:p14="http://schemas.microsoft.com/office/powerpoint/2010/main" val="35614089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2" Type="http://schemas.openxmlformats.org/officeDocument/2006/relationships/slideLayout" Target="../slideLayouts/slideLayout12.xml"/><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9.xml"/><Relationship Id="rId13" Type="http://schemas.openxmlformats.org/officeDocument/2006/relationships/slideLayout" Target="../slideLayouts/slideLayout34.xml"/><Relationship Id="rId3" Type="http://schemas.openxmlformats.org/officeDocument/2006/relationships/slideLayout" Target="../slideLayouts/slideLayout24.xml"/><Relationship Id="rId7" Type="http://schemas.openxmlformats.org/officeDocument/2006/relationships/slideLayout" Target="../slideLayouts/slideLayout28.xml"/><Relationship Id="rId12" Type="http://schemas.openxmlformats.org/officeDocument/2006/relationships/slideLayout" Target="../slideLayouts/slideLayout33.xml"/><Relationship Id="rId2" Type="http://schemas.openxmlformats.org/officeDocument/2006/relationships/slideLayout" Target="../slideLayouts/slideLayout23.xml"/><Relationship Id="rId16" Type="http://schemas.openxmlformats.org/officeDocument/2006/relationships/theme" Target="../theme/theme3.xml"/><Relationship Id="rId1" Type="http://schemas.openxmlformats.org/officeDocument/2006/relationships/slideLayout" Target="../slideLayouts/slideLayout22.xml"/><Relationship Id="rId6" Type="http://schemas.openxmlformats.org/officeDocument/2006/relationships/slideLayout" Target="../slideLayouts/slideLayout27.xml"/><Relationship Id="rId11" Type="http://schemas.openxmlformats.org/officeDocument/2006/relationships/slideLayout" Target="../slideLayouts/slideLayout32.xml"/><Relationship Id="rId5" Type="http://schemas.openxmlformats.org/officeDocument/2006/relationships/slideLayout" Target="../slideLayouts/slideLayout26.xml"/><Relationship Id="rId15" Type="http://schemas.openxmlformats.org/officeDocument/2006/relationships/slideLayout" Target="../slideLayouts/slideLayout36.xml"/><Relationship Id="rId10" Type="http://schemas.openxmlformats.org/officeDocument/2006/relationships/slideLayout" Target="../slideLayouts/slideLayout31.xml"/><Relationship Id="rId4" Type="http://schemas.openxmlformats.org/officeDocument/2006/relationships/slideLayout" Target="../slideLayouts/slideLayout25.xml"/><Relationship Id="rId9" Type="http://schemas.openxmlformats.org/officeDocument/2006/relationships/slideLayout" Target="../slideLayouts/slideLayout30.xml"/><Relationship Id="rId14" Type="http://schemas.openxmlformats.org/officeDocument/2006/relationships/slideLayout" Target="../slideLayouts/slideLayout3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image" Target="../media/image2.png"/><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image" Target="../media/image1.png"/><Relationship Id="rId5" Type="http://schemas.openxmlformats.org/officeDocument/2006/relationships/slideLayout" Target="../slideLayouts/slideLayout41.xml"/><Relationship Id="rId10" Type="http://schemas.openxmlformats.org/officeDocument/2006/relationships/theme" Target="../theme/theme4.xml"/><Relationship Id="rId4" Type="http://schemas.openxmlformats.org/officeDocument/2006/relationships/slideLayout" Target="../slideLayouts/slideLayout40.xml"/><Relationship Id="rId9" Type="http://schemas.openxmlformats.org/officeDocument/2006/relationships/slideLayout" Target="../slideLayouts/slideLayout4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3.xml"/><Relationship Id="rId3" Type="http://schemas.openxmlformats.org/officeDocument/2006/relationships/slideLayout" Target="../slideLayouts/slideLayout48.xml"/><Relationship Id="rId7" Type="http://schemas.openxmlformats.org/officeDocument/2006/relationships/slideLayout" Target="../slideLayouts/slideLayout52.xml"/><Relationship Id="rId12" Type="http://schemas.openxmlformats.org/officeDocument/2006/relationships/image" Target="../media/image2.png"/><Relationship Id="rId2" Type="http://schemas.openxmlformats.org/officeDocument/2006/relationships/slideLayout" Target="../slideLayouts/slideLayout47.xml"/><Relationship Id="rId1" Type="http://schemas.openxmlformats.org/officeDocument/2006/relationships/slideLayout" Target="../slideLayouts/slideLayout46.xml"/><Relationship Id="rId6" Type="http://schemas.openxmlformats.org/officeDocument/2006/relationships/slideLayout" Target="../slideLayouts/slideLayout51.xml"/><Relationship Id="rId11" Type="http://schemas.openxmlformats.org/officeDocument/2006/relationships/image" Target="../media/image1.png"/><Relationship Id="rId5" Type="http://schemas.openxmlformats.org/officeDocument/2006/relationships/slideLayout" Target="../slideLayouts/slideLayout50.xml"/><Relationship Id="rId10" Type="http://schemas.openxmlformats.org/officeDocument/2006/relationships/theme" Target="../theme/theme5.xml"/><Relationship Id="rId4" Type="http://schemas.openxmlformats.org/officeDocument/2006/relationships/slideLayout" Target="../slideLayouts/slideLayout49.xml"/><Relationship Id="rId9" Type="http://schemas.openxmlformats.org/officeDocument/2006/relationships/slideLayout" Target="../slideLayouts/slideLayout5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94"/>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40680"/>
            <a:ext cx="9144000" cy="7318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6" name="Slide Number Placeholder 5"/>
          <p:cNvSpPr>
            <a:spLocks noGrp="1"/>
          </p:cNvSpPr>
          <p:nvPr>
            <p:ph type="sldNum" sz="quarter" idx="4"/>
          </p:nvPr>
        </p:nvSpPr>
        <p:spPr>
          <a:xfrm>
            <a:off x="8686800" y="6400232"/>
            <a:ext cx="38463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2050" name="Picture 2" descr="C:\Users\vacoGrovem\AppData\Local\Microsoft\Windows\Temporary Internet Files\Content.Outlook\83QVOJUE\CHOOSE-VA-rev.png"/>
          <p:cNvPicPr>
            <a:picLocks noChangeAspect="1" noChangeArrowheads="1"/>
          </p:cNvPicPr>
          <p:nvPr userDrawn="1"/>
        </p:nvPicPr>
        <p:blipFill>
          <a:blip r:embed="rId12" cstate="print">
            <a:extLst>
              <a:ext uri="{28A0092B-C50C-407E-A947-70E740481C1C}">
                <a14:useLocalDpi xmlns:a14="http://schemas.microsoft.com/office/drawing/2010/main" val="0"/>
              </a:ext>
            </a:extLst>
          </a:blip>
          <a:srcRect/>
          <a:stretch>
            <a:fillRect/>
          </a:stretch>
        </p:blipFill>
        <p:spPr bwMode="auto">
          <a:xfrm>
            <a:off x="152400" y="6172200"/>
            <a:ext cx="2037558"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Seal.png"/>
          <p:cNvPicPr>
            <a:picLocks noChangeAspect="1"/>
          </p:cNvPicPr>
          <p:nvPr userDrawn="1"/>
        </p:nvPicPr>
        <p:blipFill>
          <a:blip r:embed="rId13" cstate="print">
            <a:extLst>
              <a:ext uri="{28A0092B-C50C-407E-A947-70E740481C1C}">
                <a14:useLocalDpi xmlns:a14="http://schemas.microsoft.com/office/drawing/2010/main" val="0"/>
              </a:ext>
            </a:extLst>
          </a:blip>
          <a:stretch>
            <a:fillRect/>
          </a:stretch>
        </p:blipFill>
        <p:spPr>
          <a:xfrm>
            <a:off x="6199909" y="6184206"/>
            <a:ext cx="2563091" cy="641708"/>
          </a:xfrm>
          <a:prstGeom prst="rect">
            <a:avLst/>
          </a:prstGeom>
        </p:spPr>
      </p:pic>
    </p:spTree>
    <p:extLst>
      <p:ext uri="{BB962C8B-B14F-4D97-AF65-F5344CB8AC3E}">
        <p14:creationId xmlns:p14="http://schemas.microsoft.com/office/powerpoint/2010/main" val="234343960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745" r:id="rId10"/>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C95B4D9-9964-4CB5-BA93-086E985770BB}" type="slidenum">
              <a:rPr lang="en-US" smtClean="0"/>
              <a:t>‹#›</a:t>
            </a:fld>
            <a:endParaRPr lang="en-US" dirty="0"/>
          </a:p>
        </p:txBody>
      </p:sp>
    </p:spTree>
    <p:extLst>
      <p:ext uri="{BB962C8B-B14F-4D97-AF65-F5344CB8AC3E}">
        <p14:creationId xmlns:p14="http://schemas.microsoft.com/office/powerpoint/2010/main" val="3824316513"/>
      </p:ext>
    </p:extLst>
  </p:cSld>
  <p:clrMap bg1="lt1" tx1="dk1" bg2="lt2" tx2="dk2" accent1="accent1" accent2="accent2" accent3="accent3" accent4="accent4" accent5="accent5" accent6="accent6" hlink="hlink" folHlink="folHlink"/>
  <p:sldLayoutIdLst>
    <p:sldLayoutId id="2147483671" r:id="rId1"/>
    <p:sldLayoutId id="2147483672" r:id="rId2"/>
    <p:sldLayoutId id="2147483673" r:id="rId3"/>
    <p:sldLayoutId id="2147483674" r:id="rId4"/>
    <p:sldLayoutId id="2147483675" r:id="rId5"/>
    <p:sldLayoutId id="2147483676" r:id="rId6"/>
    <p:sldLayoutId id="2147483677" r:id="rId7"/>
    <p:sldLayoutId id="2147483678" r:id="rId8"/>
    <p:sldLayoutId id="2147483679" r:id="rId9"/>
    <p:sldLayoutId id="2147483680" r:id="rId10"/>
    <p:sldLayoutId id="214748368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lide Title"/>
          <p:cNvSpPr>
            <a:spLocks noGrp="1"/>
          </p:cNvSpPr>
          <p:nvPr>
            <p:ph type="title"/>
          </p:nvPr>
        </p:nvSpPr>
        <p:spPr>
          <a:xfrm>
            <a:off x="628650" y="374904"/>
            <a:ext cx="7886700" cy="685800"/>
          </a:xfrm>
          <a:prstGeom prst="rect">
            <a:avLst/>
          </a:prstGeom>
        </p:spPr>
        <p:txBody>
          <a:bodyPr vert="horz" lIns="91440" tIns="45720" rIns="91440" bIns="45720" rtlCol="0" anchor="ctr">
            <a:noAutofit/>
          </a:bodyPr>
          <a:lstStyle/>
          <a:p>
            <a:r>
              <a:rPr lang="en-US" dirty="0"/>
              <a:t>Title Size 28pt, Calibri Bold (Color: RGB 33,33,33)</a:t>
            </a:r>
          </a:p>
        </p:txBody>
      </p:sp>
      <p:sp>
        <p:nvSpPr>
          <p:cNvPr id="3" name="Content Placeholder"/>
          <p:cNvSpPr>
            <a:spLocks noGrp="1"/>
          </p:cNvSpPr>
          <p:nvPr>
            <p:ph type="body" idx="1"/>
          </p:nvPr>
        </p:nvSpPr>
        <p:spPr>
          <a:xfrm>
            <a:off x="630936" y="1416052"/>
            <a:ext cx="7886700" cy="4489766"/>
          </a:xfrm>
          <a:prstGeom prst="rect">
            <a:avLst/>
          </a:prstGeom>
        </p:spPr>
        <p:txBody>
          <a:bodyPr vert="horz" lIns="91440" tIns="45720" rIns="91440" bIns="45720" rtlCol="0">
            <a:noAutofit/>
          </a:bodyPr>
          <a:lstStyle/>
          <a:p>
            <a:pPr lvl="0"/>
            <a:r>
              <a:rPr lang="en-US" dirty="0"/>
              <a:t>Body Text no smaller than 18pt font, Calibri Regular</a:t>
            </a:r>
          </a:p>
          <a:p>
            <a:pPr lvl="1"/>
            <a:r>
              <a:rPr lang="en-US" dirty="0"/>
              <a:t>Second level</a:t>
            </a:r>
          </a:p>
          <a:p>
            <a:pPr lvl="2"/>
            <a:r>
              <a:rPr lang="en-US" dirty="0"/>
              <a:t>Third level</a:t>
            </a:r>
          </a:p>
          <a:p>
            <a:pPr lvl="3"/>
            <a:r>
              <a:rPr lang="en-US" dirty="0"/>
              <a:t>Fourth level</a:t>
            </a:r>
          </a:p>
        </p:txBody>
      </p:sp>
      <p:sp>
        <p:nvSpPr>
          <p:cNvPr id="4" name="Footer"/>
          <p:cNvSpPr>
            <a:spLocks noGrp="1"/>
          </p:cNvSpPr>
          <p:nvPr>
            <p:ph type="ftr" sz="quarter" idx="3"/>
          </p:nvPr>
        </p:nvSpPr>
        <p:spPr>
          <a:xfrm>
            <a:off x="626364" y="6028289"/>
            <a:ext cx="5648787"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lgn="l"/>
            <a:endParaRPr lang="en-US" dirty="0"/>
          </a:p>
        </p:txBody>
      </p:sp>
      <p:sp>
        <p:nvSpPr>
          <p:cNvPr id="6" name="Slide Number"/>
          <p:cNvSpPr>
            <a:spLocks noGrp="1"/>
          </p:cNvSpPr>
          <p:nvPr>
            <p:ph type="sldNum" sz="quarter" idx="4"/>
          </p:nvPr>
        </p:nvSpPr>
        <p:spPr>
          <a:xfrm>
            <a:off x="6457950" y="6028289"/>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E573346A-FCA4-684E-8D18-26E8324063ED}" type="slidenum">
              <a:rPr lang="en-US" smtClean="0"/>
              <a:t>‹#›</a:t>
            </a:fld>
            <a:endParaRPr lang="en-US"/>
          </a:p>
        </p:txBody>
      </p:sp>
    </p:spTree>
    <p:extLst>
      <p:ext uri="{BB962C8B-B14F-4D97-AF65-F5344CB8AC3E}">
        <p14:creationId xmlns:p14="http://schemas.microsoft.com/office/powerpoint/2010/main" val="2380914910"/>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44" r:id="rId14"/>
    <p:sldLayoutId id="2147483756" r:id="rId15"/>
  </p:sldLayoutIdLst>
  <p:hf hdr="0" ftr="0" dt="0"/>
  <p:txStyles>
    <p:titleStyle>
      <a:lvl1pPr algn="l" defTabSz="914400" rtl="0" eaLnBrk="1" latinLnBrk="0" hangingPunct="1">
        <a:lnSpc>
          <a:spcPct val="90000"/>
        </a:lnSpc>
        <a:spcBef>
          <a:spcPct val="0"/>
        </a:spcBef>
        <a:buNone/>
        <a:defRPr sz="2800" b="1" i="0" kern="1200">
          <a:solidFill>
            <a:srgbClr val="1F1F1F"/>
          </a:solidFill>
          <a:latin typeface="Calibri" charset="0"/>
          <a:ea typeface="Calibri" charset="0"/>
          <a:cs typeface="Calibri"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baseline="0">
          <a:solidFill>
            <a:srgbClr val="1F1F1F"/>
          </a:solidFill>
          <a:latin typeface="+mn-lt"/>
          <a:ea typeface="+mn-ea"/>
          <a:cs typeface="+mn-cs"/>
        </a:defRPr>
      </a:lvl1pPr>
      <a:lvl2pPr marL="685800" indent="-228600" algn="l" defTabSz="914400" rtl="0" eaLnBrk="1" latinLnBrk="0" hangingPunct="1">
        <a:lnSpc>
          <a:spcPct val="90000"/>
        </a:lnSpc>
        <a:spcBef>
          <a:spcPts val="500"/>
        </a:spcBef>
        <a:buFont typeface="CambriaMath" charset="0"/>
        <a:buChar char="⎯"/>
        <a:defRPr sz="2400" kern="1200">
          <a:solidFill>
            <a:srgbClr val="1F1F1F"/>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rgbClr val="1F1F1F"/>
          </a:solidFill>
          <a:latin typeface="+mn-lt"/>
          <a:ea typeface="+mn-ea"/>
          <a:cs typeface="+mn-cs"/>
        </a:defRPr>
      </a:lvl3pPr>
      <a:lvl4pPr marL="1600200" indent="-228600" algn="l" defTabSz="914400" rtl="0" eaLnBrk="1" latinLnBrk="0" hangingPunct="1">
        <a:lnSpc>
          <a:spcPct val="90000"/>
        </a:lnSpc>
        <a:spcBef>
          <a:spcPts val="500"/>
        </a:spcBef>
        <a:buFont typeface=".AppleSystemUIFont" charset="-120"/>
        <a:buChar char="»"/>
        <a:defRPr sz="2400" kern="1200">
          <a:solidFill>
            <a:srgbClr val="1F1F1F"/>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94"/>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40690"/>
            <a:ext cx="9144000" cy="7318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68580" tIns="34290" rIns="68580" bIns="34290" rtlCol="0" anchor="ctr"/>
          <a:lstStyle/>
          <a:p>
            <a:pPr algn="ctr" defTabSz="342884"/>
            <a:endParaRPr lang="en-US" sz="1350" dirty="0">
              <a:solidFill>
                <a:prstClr val="white"/>
              </a:solidFill>
            </a:endParaRPr>
          </a:p>
        </p:txBody>
      </p:sp>
      <p:sp>
        <p:nvSpPr>
          <p:cNvPr id="6" name="Slide Number Placeholder 5"/>
          <p:cNvSpPr>
            <a:spLocks noGrp="1"/>
          </p:cNvSpPr>
          <p:nvPr>
            <p:ph type="sldNum" sz="quarter" idx="4"/>
          </p:nvPr>
        </p:nvSpPr>
        <p:spPr>
          <a:xfrm>
            <a:off x="8686800" y="6400242"/>
            <a:ext cx="384630" cy="365125"/>
          </a:xfrm>
          <a:prstGeom prst="rect">
            <a:avLst/>
          </a:prstGeom>
        </p:spPr>
        <p:txBody>
          <a:bodyPr vert="horz" lIns="91440" tIns="45720" rIns="91440" bIns="45720" rtlCol="0" anchor="ctr"/>
          <a:lstStyle>
            <a:lvl1pPr algn="r">
              <a:defRPr sz="900">
                <a:solidFill>
                  <a:schemeClr val="bg1"/>
                </a:solidFill>
              </a:defRPr>
            </a:lvl1pPr>
          </a:lstStyle>
          <a:p>
            <a:pPr defTabSz="342884"/>
            <a:fld id="{D983F1FA-211D-3044-9E35-958DFBC26156}" type="slidenum">
              <a:rPr lang="en-US" smtClean="0">
                <a:solidFill>
                  <a:prstClr val="white"/>
                </a:solidFill>
              </a:rPr>
              <a:pPr defTabSz="342884"/>
              <a:t>‹#›</a:t>
            </a:fld>
            <a:endParaRPr lang="en-US" dirty="0">
              <a:solidFill>
                <a:prstClr val="white"/>
              </a:solidFill>
            </a:endParaRPr>
          </a:p>
        </p:txBody>
      </p:sp>
      <p:pic>
        <p:nvPicPr>
          <p:cNvPr id="2050" name="Picture 2" descr="C:\Users\vacoGrovem\AppData\Local\Microsoft\Windows\Temporary Internet Files\Content.Outlook\83QVOJUE\CHOOSE-VA-rev.pn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152400" y="6172200"/>
            <a:ext cx="2037558"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Seal.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99914" y="6184206"/>
            <a:ext cx="2563091" cy="641708"/>
          </a:xfrm>
          <a:prstGeom prst="rect">
            <a:avLst/>
          </a:prstGeom>
        </p:spPr>
      </p:pic>
    </p:spTree>
    <p:extLst>
      <p:ext uri="{BB962C8B-B14F-4D97-AF65-F5344CB8AC3E}">
        <p14:creationId xmlns:p14="http://schemas.microsoft.com/office/powerpoint/2010/main" val="3513792080"/>
      </p:ext>
    </p:extLst>
  </p:cSld>
  <p:clrMap bg1="lt1" tx1="dk1" bg2="lt2" tx2="dk2" accent1="accent1" accent2="accent2" accent3="accent3" accent4="accent4" accent5="accent5" accent6="accent6" hlink="hlink" folHlink="folHlink"/>
  <p:sldLayoutIdLst>
    <p:sldLayoutId id="2147483735" r:id="rId1"/>
    <p:sldLayoutId id="2147483736" r:id="rId2"/>
    <p:sldLayoutId id="2147483737" r:id="rId3"/>
    <p:sldLayoutId id="2147483738" r:id="rId4"/>
    <p:sldLayoutId id="2147483739" r:id="rId5"/>
    <p:sldLayoutId id="2147483740" r:id="rId6"/>
    <p:sldLayoutId id="2147483741" r:id="rId7"/>
    <p:sldLayoutId id="2147483742" r:id="rId8"/>
    <p:sldLayoutId id="2147483743" r:id="rId9"/>
  </p:sldLayoutIdLst>
  <p:hf hdr="0" ftr="0" dt="0"/>
  <p:txStyles>
    <p:titleStyle>
      <a:lvl1pPr algn="ctr" defTabSz="342884" rtl="0" eaLnBrk="1" latinLnBrk="0" hangingPunct="1">
        <a:spcBef>
          <a:spcPct val="0"/>
        </a:spcBef>
        <a:buNone/>
        <a:defRPr sz="3300" kern="1200">
          <a:solidFill>
            <a:schemeClr val="tx1"/>
          </a:solidFill>
          <a:latin typeface="+mj-lt"/>
          <a:ea typeface="+mj-ea"/>
          <a:cs typeface="+mj-cs"/>
        </a:defRPr>
      </a:lvl1pPr>
    </p:titleStyle>
    <p:bodyStyle>
      <a:lvl1pPr marL="257162" indent="-257162" algn="l" defTabSz="342884" rtl="0" eaLnBrk="1" latinLnBrk="0" hangingPunct="1">
        <a:spcBef>
          <a:spcPct val="20000"/>
        </a:spcBef>
        <a:buFont typeface="Arial"/>
        <a:buChar char="•"/>
        <a:defRPr sz="2400" kern="1200">
          <a:solidFill>
            <a:schemeClr val="tx1"/>
          </a:solidFill>
          <a:latin typeface="+mn-lt"/>
          <a:ea typeface="+mn-ea"/>
          <a:cs typeface="+mn-cs"/>
        </a:defRPr>
      </a:lvl1pPr>
      <a:lvl2pPr marL="557185" indent="-214303" algn="l" defTabSz="342884" rtl="0" eaLnBrk="1" latinLnBrk="0" hangingPunct="1">
        <a:spcBef>
          <a:spcPct val="20000"/>
        </a:spcBef>
        <a:buFont typeface="Arial"/>
        <a:buChar char="–"/>
        <a:defRPr sz="2100" kern="1200">
          <a:solidFill>
            <a:schemeClr val="tx1"/>
          </a:solidFill>
          <a:latin typeface="+mn-lt"/>
          <a:ea typeface="+mn-ea"/>
          <a:cs typeface="+mn-cs"/>
        </a:defRPr>
      </a:lvl2pPr>
      <a:lvl3pPr marL="857207" indent="-171442" algn="l" defTabSz="342884" rtl="0" eaLnBrk="1" latinLnBrk="0" hangingPunct="1">
        <a:spcBef>
          <a:spcPct val="20000"/>
        </a:spcBef>
        <a:buFont typeface="Arial"/>
        <a:buChar char="•"/>
        <a:defRPr sz="1800" kern="1200">
          <a:solidFill>
            <a:schemeClr val="tx1"/>
          </a:solidFill>
          <a:latin typeface="+mn-lt"/>
          <a:ea typeface="+mn-ea"/>
          <a:cs typeface="+mn-cs"/>
        </a:defRPr>
      </a:lvl3pPr>
      <a:lvl4pPr marL="1200090" indent="-171442" algn="l" defTabSz="342884" rtl="0" eaLnBrk="1" latinLnBrk="0" hangingPunct="1">
        <a:spcBef>
          <a:spcPct val="20000"/>
        </a:spcBef>
        <a:buFont typeface="Arial"/>
        <a:buChar char="–"/>
        <a:defRPr sz="1500" kern="1200">
          <a:solidFill>
            <a:schemeClr val="tx1"/>
          </a:solidFill>
          <a:latin typeface="+mn-lt"/>
          <a:ea typeface="+mn-ea"/>
          <a:cs typeface="+mn-cs"/>
        </a:defRPr>
      </a:lvl4pPr>
      <a:lvl5pPr marL="1542974" indent="-171442" algn="l" defTabSz="342884" rtl="0" eaLnBrk="1" latinLnBrk="0" hangingPunct="1">
        <a:spcBef>
          <a:spcPct val="20000"/>
        </a:spcBef>
        <a:buFont typeface="Arial"/>
        <a:buChar char="»"/>
        <a:defRPr sz="1500" kern="1200">
          <a:solidFill>
            <a:schemeClr val="tx1"/>
          </a:solidFill>
          <a:latin typeface="+mn-lt"/>
          <a:ea typeface="+mn-ea"/>
          <a:cs typeface="+mn-cs"/>
        </a:defRPr>
      </a:lvl5pPr>
      <a:lvl6pPr marL="1885856" indent="-171442" algn="l" defTabSz="342884" rtl="0" eaLnBrk="1" latinLnBrk="0" hangingPunct="1">
        <a:spcBef>
          <a:spcPct val="20000"/>
        </a:spcBef>
        <a:buFont typeface="Arial"/>
        <a:buChar char="•"/>
        <a:defRPr sz="1500" kern="1200">
          <a:solidFill>
            <a:schemeClr val="tx1"/>
          </a:solidFill>
          <a:latin typeface="+mn-lt"/>
          <a:ea typeface="+mn-ea"/>
          <a:cs typeface="+mn-cs"/>
        </a:defRPr>
      </a:lvl6pPr>
      <a:lvl7pPr marL="2228739" indent="-171442" algn="l" defTabSz="342884" rtl="0" eaLnBrk="1" latinLnBrk="0" hangingPunct="1">
        <a:spcBef>
          <a:spcPct val="20000"/>
        </a:spcBef>
        <a:buFont typeface="Arial"/>
        <a:buChar char="•"/>
        <a:defRPr sz="1500" kern="1200">
          <a:solidFill>
            <a:schemeClr val="tx1"/>
          </a:solidFill>
          <a:latin typeface="+mn-lt"/>
          <a:ea typeface="+mn-ea"/>
          <a:cs typeface="+mn-cs"/>
        </a:defRPr>
      </a:lvl7pPr>
      <a:lvl8pPr marL="2571622" indent="-171442" algn="l" defTabSz="342884" rtl="0" eaLnBrk="1" latinLnBrk="0" hangingPunct="1">
        <a:spcBef>
          <a:spcPct val="20000"/>
        </a:spcBef>
        <a:buFont typeface="Arial"/>
        <a:buChar char="•"/>
        <a:defRPr sz="1500" kern="1200">
          <a:solidFill>
            <a:schemeClr val="tx1"/>
          </a:solidFill>
          <a:latin typeface="+mn-lt"/>
          <a:ea typeface="+mn-ea"/>
          <a:cs typeface="+mn-cs"/>
        </a:defRPr>
      </a:lvl8pPr>
      <a:lvl9pPr marL="2914505" indent="-171442" algn="l" defTabSz="342884"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en-US"/>
      </a:defPPr>
      <a:lvl1pPr marL="0" algn="l" defTabSz="342884" rtl="0" eaLnBrk="1" latinLnBrk="0" hangingPunct="1">
        <a:defRPr sz="1350" kern="1200">
          <a:solidFill>
            <a:schemeClr val="tx1"/>
          </a:solidFill>
          <a:latin typeface="+mn-lt"/>
          <a:ea typeface="+mn-ea"/>
          <a:cs typeface="+mn-cs"/>
        </a:defRPr>
      </a:lvl1pPr>
      <a:lvl2pPr marL="342884" algn="l" defTabSz="342884" rtl="0" eaLnBrk="1" latinLnBrk="0" hangingPunct="1">
        <a:defRPr sz="1350" kern="1200">
          <a:solidFill>
            <a:schemeClr val="tx1"/>
          </a:solidFill>
          <a:latin typeface="+mn-lt"/>
          <a:ea typeface="+mn-ea"/>
          <a:cs typeface="+mn-cs"/>
        </a:defRPr>
      </a:lvl2pPr>
      <a:lvl3pPr marL="685766" algn="l" defTabSz="342884" rtl="0" eaLnBrk="1" latinLnBrk="0" hangingPunct="1">
        <a:defRPr sz="1350" kern="1200">
          <a:solidFill>
            <a:schemeClr val="tx1"/>
          </a:solidFill>
          <a:latin typeface="+mn-lt"/>
          <a:ea typeface="+mn-ea"/>
          <a:cs typeface="+mn-cs"/>
        </a:defRPr>
      </a:lvl3pPr>
      <a:lvl4pPr marL="1028649" algn="l" defTabSz="342884" rtl="0" eaLnBrk="1" latinLnBrk="0" hangingPunct="1">
        <a:defRPr sz="1350" kern="1200">
          <a:solidFill>
            <a:schemeClr val="tx1"/>
          </a:solidFill>
          <a:latin typeface="+mn-lt"/>
          <a:ea typeface="+mn-ea"/>
          <a:cs typeface="+mn-cs"/>
        </a:defRPr>
      </a:lvl4pPr>
      <a:lvl5pPr marL="1371532" algn="l" defTabSz="342884" rtl="0" eaLnBrk="1" latinLnBrk="0" hangingPunct="1">
        <a:defRPr sz="1350" kern="1200">
          <a:solidFill>
            <a:schemeClr val="tx1"/>
          </a:solidFill>
          <a:latin typeface="+mn-lt"/>
          <a:ea typeface="+mn-ea"/>
          <a:cs typeface="+mn-cs"/>
        </a:defRPr>
      </a:lvl5pPr>
      <a:lvl6pPr marL="1714415" algn="l" defTabSz="342884" rtl="0" eaLnBrk="1" latinLnBrk="0" hangingPunct="1">
        <a:defRPr sz="1350" kern="1200">
          <a:solidFill>
            <a:schemeClr val="tx1"/>
          </a:solidFill>
          <a:latin typeface="+mn-lt"/>
          <a:ea typeface="+mn-ea"/>
          <a:cs typeface="+mn-cs"/>
        </a:defRPr>
      </a:lvl6pPr>
      <a:lvl7pPr marL="2057297" algn="l" defTabSz="342884" rtl="0" eaLnBrk="1" latinLnBrk="0" hangingPunct="1">
        <a:defRPr sz="1350" kern="1200">
          <a:solidFill>
            <a:schemeClr val="tx1"/>
          </a:solidFill>
          <a:latin typeface="+mn-lt"/>
          <a:ea typeface="+mn-ea"/>
          <a:cs typeface="+mn-cs"/>
        </a:defRPr>
      </a:lvl7pPr>
      <a:lvl8pPr marL="2400180" algn="l" defTabSz="342884" rtl="0" eaLnBrk="1" latinLnBrk="0" hangingPunct="1">
        <a:defRPr sz="1350" kern="1200">
          <a:solidFill>
            <a:schemeClr val="tx1"/>
          </a:solidFill>
          <a:latin typeface="+mn-lt"/>
          <a:ea typeface="+mn-ea"/>
          <a:cs typeface="+mn-cs"/>
        </a:defRPr>
      </a:lvl8pPr>
      <a:lvl9pPr marL="2743064" algn="l" defTabSz="342884"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7"/>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94"/>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7"/>
          <p:cNvSpPr/>
          <p:nvPr/>
        </p:nvSpPr>
        <p:spPr>
          <a:xfrm>
            <a:off x="0" y="6140680"/>
            <a:ext cx="9144000" cy="731839"/>
          </a:xfrm>
          <a:prstGeom prst="rect">
            <a:avLst/>
          </a:prstGeom>
          <a:solidFill>
            <a:schemeClr val="tx2">
              <a:lumMod val="75000"/>
            </a:schemeClr>
          </a:solidFill>
          <a:ln>
            <a:no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p>
            <a:pPr algn="ctr" defTabSz="457200"/>
            <a:endParaRPr lang="en-US" dirty="0">
              <a:solidFill>
                <a:prstClr val="white"/>
              </a:solidFill>
            </a:endParaRPr>
          </a:p>
        </p:txBody>
      </p:sp>
      <p:sp>
        <p:nvSpPr>
          <p:cNvPr id="6" name="Slide Number Placeholder 5"/>
          <p:cNvSpPr>
            <a:spLocks noGrp="1"/>
          </p:cNvSpPr>
          <p:nvPr>
            <p:ph type="sldNum" sz="quarter" idx="4"/>
          </p:nvPr>
        </p:nvSpPr>
        <p:spPr>
          <a:xfrm>
            <a:off x="8686800" y="6400232"/>
            <a:ext cx="384630" cy="365125"/>
          </a:xfrm>
          <a:prstGeom prst="rect">
            <a:avLst/>
          </a:prstGeom>
        </p:spPr>
        <p:txBody>
          <a:bodyPr vert="horz" lIns="91440" tIns="45720" rIns="91440" bIns="45720" rtlCol="0" anchor="ctr"/>
          <a:lstStyle>
            <a:lvl1pPr algn="r">
              <a:defRPr sz="1200">
                <a:solidFill>
                  <a:schemeClr val="bg1"/>
                </a:solidFill>
              </a:defRPr>
            </a:lvl1pPr>
          </a:lstStyle>
          <a:p>
            <a:pPr defTabSz="457200"/>
            <a:fld id="{D983F1FA-211D-3044-9E35-958DFBC26156}" type="slidenum">
              <a:rPr lang="en-US" smtClean="0">
                <a:solidFill>
                  <a:prstClr val="white"/>
                </a:solidFill>
              </a:rPr>
              <a:pPr defTabSz="457200"/>
              <a:t>‹#›</a:t>
            </a:fld>
            <a:endParaRPr lang="en-US" dirty="0">
              <a:solidFill>
                <a:prstClr val="white"/>
              </a:solidFill>
            </a:endParaRPr>
          </a:p>
        </p:txBody>
      </p:sp>
      <p:pic>
        <p:nvPicPr>
          <p:cNvPr id="2050" name="Picture 2" descr="C:\Users\vacoGrovem\AppData\Local\Microsoft\Windows\Temporary Internet Files\Content.Outlook\83QVOJUE\CHOOSE-VA-rev.png"/>
          <p:cNvPicPr>
            <a:picLocks noChangeAspect="1" noChangeArrowheads="1"/>
          </p:cNvPicPr>
          <p:nvPr userDrawn="1"/>
        </p:nvPicPr>
        <p:blipFill>
          <a:blip r:embed="rId11" cstate="print">
            <a:extLst>
              <a:ext uri="{28A0092B-C50C-407E-A947-70E740481C1C}">
                <a14:useLocalDpi xmlns:a14="http://schemas.microsoft.com/office/drawing/2010/main" val="0"/>
              </a:ext>
            </a:extLst>
          </a:blip>
          <a:srcRect/>
          <a:stretch>
            <a:fillRect/>
          </a:stretch>
        </p:blipFill>
        <p:spPr bwMode="auto">
          <a:xfrm>
            <a:off x="152400" y="6172200"/>
            <a:ext cx="2037558" cy="548640"/>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PPSeal.png"/>
          <p:cNvPicPr>
            <a:picLocks noChangeAspect="1"/>
          </p:cNvPicPr>
          <p:nvPr userDrawn="1"/>
        </p:nvPicPr>
        <p:blipFill>
          <a:blip r:embed="rId12" cstate="print">
            <a:extLst>
              <a:ext uri="{28A0092B-C50C-407E-A947-70E740481C1C}">
                <a14:useLocalDpi xmlns:a14="http://schemas.microsoft.com/office/drawing/2010/main" val="0"/>
              </a:ext>
            </a:extLst>
          </a:blip>
          <a:stretch>
            <a:fillRect/>
          </a:stretch>
        </p:blipFill>
        <p:spPr>
          <a:xfrm>
            <a:off x="6199909" y="6184206"/>
            <a:ext cx="2563091" cy="641708"/>
          </a:xfrm>
          <a:prstGeom prst="rect">
            <a:avLst/>
          </a:prstGeom>
        </p:spPr>
      </p:pic>
    </p:spTree>
    <p:extLst>
      <p:ext uri="{BB962C8B-B14F-4D97-AF65-F5344CB8AC3E}">
        <p14:creationId xmlns:p14="http://schemas.microsoft.com/office/powerpoint/2010/main" val="603153466"/>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51" r:id="rId5"/>
    <p:sldLayoutId id="2147483752" r:id="rId6"/>
    <p:sldLayoutId id="2147483753" r:id="rId7"/>
    <p:sldLayoutId id="2147483754" r:id="rId8"/>
    <p:sldLayoutId id="2147483755" r:id="rId9"/>
  </p:sldLayoutIdLst>
  <p:hf hdr="0" ftr="0" dt="0"/>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3" Type="http://schemas.openxmlformats.org/officeDocument/2006/relationships/hyperlink" Target="mailto:APBI.TAC@va.gov" TargetMode="External"/><Relationship Id="rId2" Type="http://schemas.openxmlformats.org/officeDocument/2006/relationships/notesSlide" Target="../notesSlides/notesSlide2.xml"/><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8.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1.xml"/><Relationship Id="rId1" Type="http://schemas.openxmlformats.org/officeDocument/2006/relationships/slideLayout" Target="../slideLayouts/slideLayout5.xml"/><Relationship Id="rId4" Type="http://schemas.openxmlformats.org/officeDocument/2006/relationships/chart" Target="../charts/char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8" Type="http://schemas.openxmlformats.org/officeDocument/2006/relationships/hyperlink" Target="mailto:Juan.Quinones@va.gov" TargetMode="External"/><Relationship Id="rId3" Type="http://schemas.openxmlformats.org/officeDocument/2006/relationships/hyperlink" Target="mailto:Arlene.Smith@va.gov" TargetMode="External"/><Relationship Id="rId7" Type="http://schemas.openxmlformats.org/officeDocument/2006/relationships/hyperlink" Target="mailto:Karen.Lebo@va.gov" TargetMode="External"/><Relationship Id="rId12" Type="http://schemas.openxmlformats.org/officeDocument/2006/relationships/hyperlink" Target="mailto:Kevin.Monahan@va.gov" TargetMode="External"/><Relationship Id="rId2" Type="http://schemas.openxmlformats.org/officeDocument/2006/relationships/notesSlide" Target="../notesSlides/notesSlide16.xml"/><Relationship Id="rId1" Type="http://schemas.openxmlformats.org/officeDocument/2006/relationships/slideLayout" Target="../slideLayouts/slideLayout5.xml"/><Relationship Id="rId6" Type="http://schemas.openxmlformats.org/officeDocument/2006/relationships/hyperlink" Target="mailto:Heather.Paragano@va.gov" TargetMode="External"/><Relationship Id="rId11" Type="http://schemas.openxmlformats.org/officeDocument/2006/relationships/hyperlink" Target="mailto:Orentha.Harris@va.gov" TargetMode="External"/><Relationship Id="rId5" Type="http://schemas.openxmlformats.org/officeDocument/2006/relationships/hyperlink" Target="mailto:Dewitt.Hardee@va.gov" TargetMode="External"/><Relationship Id="rId10" Type="http://schemas.openxmlformats.org/officeDocument/2006/relationships/hyperlink" Target="mailto:Juan.Quinones.@va.gov" TargetMode="External"/><Relationship Id="rId4" Type="http://schemas.openxmlformats.org/officeDocument/2006/relationships/hyperlink" Target="mailto:Brett.Schwerin@va.gov" TargetMode="External"/><Relationship Id="rId9" Type="http://schemas.openxmlformats.org/officeDocument/2006/relationships/hyperlink" Target="mailto:Kevin.Morello@va.gov"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mailto:Juan.Quinones@va.gov" TargetMode="External"/><Relationship Id="rId3" Type="http://schemas.openxmlformats.org/officeDocument/2006/relationships/hyperlink" Target="mailto:Arlene.Smith@va.gov" TargetMode="External"/><Relationship Id="rId7" Type="http://schemas.openxmlformats.org/officeDocument/2006/relationships/hyperlink" Target="mailto:Rachel.Evans@va.gov" TargetMode="External"/><Relationship Id="rId2" Type="http://schemas.openxmlformats.org/officeDocument/2006/relationships/notesSlide" Target="../notesSlides/notesSlide17.xml"/><Relationship Id="rId1" Type="http://schemas.openxmlformats.org/officeDocument/2006/relationships/slideLayout" Target="../slideLayouts/slideLayout5.xml"/><Relationship Id="rId6" Type="http://schemas.openxmlformats.org/officeDocument/2006/relationships/hyperlink" Target="mailto:Heather.Paragano@va.gov" TargetMode="External"/><Relationship Id="rId5" Type="http://schemas.openxmlformats.org/officeDocument/2006/relationships/hyperlink" Target="mailto:Kimiko-Sullins@va.gov" TargetMode="External"/><Relationship Id="rId10" Type="http://schemas.openxmlformats.org/officeDocument/2006/relationships/hyperlink" Target="mailto:Asif.Damji@va.gov" TargetMode="External"/><Relationship Id="rId4" Type="http://schemas.openxmlformats.org/officeDocument/2006/relationships/hyperlink" Target="mailto:Karen.Lebo@va.gov" TargetMode="External"/><Relationship Id="rId9" Type="http://schemas.openxmlformats.org/officeDocument/2006/relationships/hyperlink" Target="mailto:Rene.Kinsey@va.gov" TargetMode="External"/></Relationships>
</file>

<file path=ppt/slides/_rels/slide18.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5.xml"/><Relationship Id="rId5" Type="http://schemas.openxmlformats.org/officeDocument/2006/relationships/chart" Target="../charts/chart5.xml"/><Relationship Id="rId4" Type="http://schemas.openxmlformats.org/officeDocument/2006/relationships/chart" Target="../charts/chart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24.xml"/><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2.xml"/></Relationships>
</file>

<file path=ppt/slides/_rels/slide26.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26.xml"/><Relationship Id="rId1" Type="http://schemas.openxmlformats.org/officeDocument/2006/relationships/slideLayout" Target="../slideLayouts/slideLayout28.xml"/></Relationships>
</file>

<file path=ppt/slides/_rels/slide2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7.xml"/><Relationship Id="rId1" Type="http://schemas.openxmlformats.org/officeDocument/2006/relationships/slideLayout" Target="../slideLayouts/slideLayout36.xml"/><Relationship Id="rId5" Type="http://schemas.openxmlformats.org/officeDocument/2006/relationships/image" Target="../media/image14.png"/><Relationship Id="rId4" Type="http://schemas.openxmlformats.org/officeDocument/2006/relationships/image" Target="../media/image13.png"/></Relationships>
</file>

<file path=ppt/slides/_rels/slide28.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notesSlide" Target="../notesSlides/notesSlide28.xml"/><Relationship Id="rId1" Type="http://schemas.openxmlformats.org/officeDocument/2006/relationships/slideLayout" Target="../slideLayouts/slideLayout24.xml"/></Relationships>
</file>

<file path=ppt/slides/_rels/slide2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29.xml"/><Relationship Id="rId1" Type="http://schemas.openxmlformats.org/officeDocument/2006/relationships/slideLayout" Target="../slideLayouts/slideLayout24.xml"/></Relationships>
</file>

<file path=ppt/slides/_rels/slide30.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30.xml"/><Relationship Id="rId1" Type="http://schemas.openxmlformats.org/officeDocument/2006/relationships/slideLayout" Target="../slideLayouts/slideLayout24.xml"/></Relationships>
</file>

<file path=ppt/slides/_rels/slide31.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32.xml"/><Relationship Id="rId1" Type="http://schemas.openxmlformats.org/officeDocument/2006/relationships/slideLayout" Target="../slideLayouts/slideLayout25.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3.xml"/><Relationship Id="rId1" Type="http://schemas.openxmlformats.org/officeDocument/2006/relationships/slideLayout" Target="../slideLayouts/slideLayout2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2.xml"/></Relationships>
</file>

<file path=ppt/slides/_rels/slide3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5.xml"/><Relationship Id="rId1" Type="http://schemas.openxmlformats.org/officeDocument/2006/relationships/slideLayout" Target="../slideLayouts/slideLayout26.xml"/></Relationships>
</file>

<file path=ppt/slides/_rels/slide3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36.xml"/><Relationship Id="rId1" Type="http://schemas.openxmlformats.org/officeDocument/2006/relationships/slideLayout" Target="../slideLayouts/slideLayout24.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37.xml"/><Relationship Id="rId1" Type="http://schemas.openxmlformats.org/officeDocument/2006/relationships/slideLayout" Target="../slideLayouts/slideLayout26.xml"/><Relationship Id="rId4" Type="http://schemas.openxmlformats.org/officeDocument/2006/relationships/image" Target="../media/image24.svg"/></Relationships>
</file>

<file path=ppt/slides/_rels/slide38.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38.xml"/><Relationship Id="rId1" Type="http://schemas.openxmlformats.org/officeDocument/2006/relationships/slideLayout" Target="../slideLayouts/slideLayout35.xml"/><Relationship Id="rId6" Type="http://schemas.openxmlformats.org/officeDocument/2006/relationships/image" Target="../media/image28.svg"/><Relationship Id="rId5" Type="http://schemas.openxmlformats.org/officeDocument/2006/relationships/image" Target="../media/image27.png"/><Relationship Id="rId4" Type="http://schemas.openxmlformats.org/officeDocument/2006/relationships/image" Target="../media/image26.svg"/></Relationships>
</file>

<file path=ppt/slides/_rels/slide39.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39.xml"/><Relationship Id="rId1" Type="http://schemas.openxmlformats.org/officeDocument/2006/relationships/slideLayout" Target="../slideLayouts/slideLayout26.xml"/><Relationship Id="rId4" Type="http://schemas.openxmlformats.org/officeDocument/2006/relationships/image" Target="../media/image30.svg"/></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40.xml"/><Relationship Id="rId1" Type="http://schemas.openxmlformats.org/officeDocument/2006/relationships/slideLayout" Target="../slideLayouts/slideLayout26.xml"/><Relationship Id="rId4" Type="http://schemas.openxmlformats.org/officeDocument/2006/relationships/image" Target="../media/image32.svg"/></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23.xml"/></Relationships>
</file>

<file path=ppt/slides/_rels/slide43.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43.xml"/><Relationship Id="rId1" Type="http://schemas.openxmlformats.org/officeDocument/2006/relationships/slideLayout" Target="../slideLayouts/slideLayout26.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28.xml"/></Relationships>
</file>

<file path=ppt/slides/_rels/slide45.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5.xml"/><Relationship Id="rId1" Type="http://schemas.openxmlformats.org/officeDocument/2006/relationships/slideLayout" Target="../slideLayouts/slideLayout26.xml"/></Relationships>
</file>

<file path=ppt/slides/_rels/slide46.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46.xml"/><Relationship Id="rId1" Type="http://schemas.openxmlformats.org/officeDocument/2006/relationships/slideLayout" Target="../slideLayouts/slideLayout26.xml"/></Relationships>
</file>

<file path=ppt/slides/_rels/slide4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47.xml"/><Relationship Id="rId1" Type="http://schemas.openxmlformats.org/officeDocument/2006/relationships/slideLayout" Target="../slideLayouts/slideLayout26.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8.xml"/><Relationship Id="rId1" Type="http://schemas.openxmlformats.org/officeDocument/2006/relationships/slideLayout" Target="../slideLayouts/slideLayout23.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28.xml"/></Relationships>
</file>

<file path=ppt/slides/_rels/slide50.xml.rels><?xml version="1.0" encoding="UTF-8" standalone="yes"?>
<Relationships xmlns="http://schemas.openxmlformats.org/package/2006/relationships"><Relationship Id="rId3" Type="http://schemas.openxmlformats.org/officeDocument/2006/relationships/hyperlink" Target="http://www.oit.va.gov/" TargetMode="External"/><Relationship Id="rId2" Type="http://schemas.openxmlformats.org/officeDocument/2006/relationships/notesSlide" Target="../notesSlides/notesSlide50.xml"/><Relationship Id="rId1" Type="http://schemas.openxmlformats.org/officeDocument/2006/relationships/slideLayout" Target="../slideLayouts/slideLayout34.xml"/><Relationship Id="rId5" Type="http://schemas.openxmlformats.org/officeDocument/2006/relationships/hyperlink" Target="https://www.linkedin.com/company/digitalva/" TargetMode="External"/><Relationship Id="rId4" Type="http://schemas.openxmlformats.org/officeDocument/2006/relationships/hyperlink" Target="https://twitter.com/va_cio?lang=en" TargetMode="Externa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2.xml"/></Relationships>
</file>

<file path=ppt/slides/_rels/slide52.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52.xml"/><Relationship Id="rId1" Type="http://schemas.openxmlformats.org/officeDocument/2006/relationships/slideLayout" Target="../slideLayouts/slideLayout24.xml"/></Relationships>
</file>

<file path=ppt/slides/_rels/slide5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53.xml"/><Relationship Id="rId1" Type="http://schemas.openxmlformats.org/officeDocument/2006/relationships/slideLayout" Target="../slideLayouts/slideLayout24.xml"/></Relationships>
</file>

<file path=ppt/slides/_rels/slide5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54.xml"/><Relationship Id="rId1" Type="http://schemas.openxmlformats.org/officeDocument/2006/relationships/slideLayout" Target="../slideLayouts/slideLayout24.xml"/></Relationships>
</file>

<file path=ppt/slides/_rels/slide5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55.xml"/><Relationship Id="rId1" Type="http://schemas.openxmlformats.org/officeDocument/2006/relationships/slideLayout" Target="../slideLayouts/slideLayout24.xml"/></Relationships>
</file>

<file path=ppt/slides/_rels/slide5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56.xml"/><Relationship Id="rId1" Type="http://schemas.openxmlformats.org/officeDocument/2006/relationships/slideLayout" Target="../slideLayouts/slideLayout26.xml"/></Relationships>
</file>

<file path=ppt/slides/_rels/slide57.xml.rels><?xml version="1.0" encoding="UTF-8" standalone="yes"?>
<Relationships xmlns="http://schemas.openxmlformats.org/package/2006/relationships"><Relationship Id="rId8" Type="http://schemas.openxmlformats.org/officeDocument/2006/relationships/image" Target="../media/image47.jpg"/><Relationship Id="rId3" Type="http://schemas.openxmlformats.org/officeDocument/2006/relationships/image" Target="../media/image42.emf"/><Relationship Id="rId7" Type="http://schemas.openxmlformats.org/officeDocument/2006/relationships/image" Target="../media/image46.jpg"/><Relationship Id="rId2" Type="http://schemas.openxmlformats.org/officeDocument/2006/relationships/notesSlide" Target="../notesSlides/notesSlide57.xml"/><Relationship Id="rId1" Type="http://schemas.openxmlformats.org/officeDocument/2006/relationships/slideLayout" Target="../slideLayouts/slideLayout22.xml"/><Relationship Id="rId6" Type="http://schemas.openxmlformats.org/officeDocument/2006/relationships/image" Target="../media/image45.png"/><Relationship Id="rId5" Type="http://schemas.openxmlformats.org/officeDocument/2006/relationships/image" Target="../media/image44.jpeg"/><Relationship Id="rId4" Type="http://schemas.openxmlformats.org/officeDocument/2006/relationships/image" Target="../media/image43.png"/></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41.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41.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41.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41.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41.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41.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41.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41.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41.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41.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41.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41.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41.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41.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2.xml"/><Relationship Id="rId1" Type="http://schemas.openxmlformats.org/officeDocument/2006/relationships/slideLayout" Target="../slideLayouts/slideLayout41.xml"/></Relationships>
</file>

<file path=ppt/slides/_rels/slide73.xml.rels><?xml version="1.0" encoding="UTF-8" standalone="yes"?>
<Relationships xmlns="http://schemas.openxmlformats.org/package/2006/relationships"><Relationship Id="rId3" Type="http://schemas.openxmlformats.org/officeDocument/2006/relationships/hyperlink" Target="http://www.vetbiz.va.gov/" TargetMode="External"/><Relationship Id="rId2" Type="http://schemas.openxmlformats.org/officeDocument/2006/relationships/notesSlide" Target="../notesSlides/notesSlide73.xml"/><Relationship Id="rId1" Type="http://schemas.openxmlformats.org/officeDocument/2006/relationships/slideLayout" Target="../slideLayouts/slideLayout41.xml"/></Relationships>
</file>

<file path=ppt/slides/_rels/slide74.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41.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41.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41.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41.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8.xml"/><Relationship Id="rId1" Type="http://schemas.openxmlformats.org/officeDocument/2006/relationships/slideLayout" Target="../slideLayouts/slideLayout41.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79.xml"/><Relationship Id="rId1" Type="http://schemas.openxmlformats.org/officeDocument/2006/relationships/slideLayout" Target="../slideLayouts/slideLayout41.xml"/></Relationships>
</file>

<file path=ppt/slides/_rels/slide80.xml.rels><?xml version="1.0" encoding="UTF-8" standalone="yes"?>
<Relationships xmlns="http://schemas.openxmlformats.org/package/2006/relationships"><Relationship Id="rId2" Type="http://schemas.openxmlformats.org/officeDocument/2006/relationships/notesSlide" Target="../notesSlides/notesSlide80.xml"/><Relationship Id="rId1" Type="http://schemas.openxmlformats.org/officeDocument/2006/relationships/slideLayout" Target="../slideLayouts/slideLayout41.xml"/></Relationships>
</file>

<file path=ppt/slides/_rels/slide81.xml.rels><?xml version="1.0" encoding="UTF-8" standalone="yes"?>
<Relationships xmlns="http://schemas.openxmlformats.org/package/2006/relationships"><Relationship Id="rId2" Type="http://schemas.openxmlformats.org/officeDocument/2006/relationships/notesSlide" Target="../notesSlides/notesSlide81.xml"/><Relationship Id="rId1" Type="http://schemas.openxmlformats.org/officeDocument/2006/relationships/slideLayout" Target="../slideLayouts/slideLayout41.xml"/></Relationships>
</file>

<file path=ppt/slides/_rels/slide82.xml.rels><?xml version="1.0" encoding="UTF-8" standalone="yes"?>
<Relationships xmlns="http://schemas.openxmlformats.org/package/2006/relationships"><Relationship Id="rId2" Type="http://schemas.openxmlformats.org/officeDocument/2006/relationships/notesSlide" Target="../notesSlides/notesSlide82.xml"/><Relationship Id="rId1" Type="http://schemas.openxmlformats.org/officeDocument/2006/relationships/slideLayout" Target="../slideLayouts/slideLayout50.xml"/></Relationships>
</file>

<file path=ppt/slides/_rels/slide83.xml.rels><?xml version="1.0" encoding="UTF-8" standalone="yes"?>
<Relationships xmlns="http://schemas.openxmlformats.org/package/2006/relationships"><Relationship Id="rId2" Type="http://schemas.openxmlformats.org/officeDocument/2006/relationships/notesSlide" Target="../notesSlides/notesSlide83.xml"/><Relationship Id="rId1" Type="http://schemas.openxmlformats.org/officeDocument/2006/relationships/slideLayout" Target="../slideLayouts/slideLayout50.xml"/></Relationships>
</file>

<file path=ppt/slides/_rels/slide84.xml.rels><?xml version="1.0" encoding="UTF-8" standalone="yes"?>
<Relationships xmlns="http://schemas.openxmlformats.org/package/2006/relationships"><Relationship Id="rId2" Type="http://schemas.openxmlformats.org/officeDocument/2006/relationships/notesSlide" Target="../notesSlides/notesSlide84.xml"/><Relationship Id="rId1" Type="http://schemas.openxmlformats.org/officeDocument/2006/relationships/slideLayout" Target="../slideLayouts/slideLayout50.xml"/></Relationships>
</file>

<file path=ppt/slides/_rels/slide85.xml.rels><?xml version="1.0" encoding="UTF-8" standalone="yes"?>
<Relationships xmlns="http://schemas.openxmlformats.org/package/2006/relationships"><Relationship Id="rId3" Type="http://schemas.openxmlformats.org/officeDocument/2006/relationships/notesSlide" Target="../notesSlides/notesSlide85.xml"/><Relationship Id="rId2" Type="http://schemas.openxmlformats.org/officeDocument/2006/relationships/slideLayout" Target="../slideLayouts/slideLayout50.xml"/><Relationship Id="rId1" Type="http://schemas.openxmlformats.org/officeDocument/2006/relationships/tags" Target="../tags/tag1.xml"/><Relationship Id="rId4" Type="http://schemas.openxmlformats.org/officeDocument/2006/relationships/image" Target="../media/image48.png"/></Relationships>
</file>

<file path=ppt/slides/_rels/slide86.xml.rels><?xml version="1.0" encoding="UTF-8" standalone="yes"?>
<Relationships xmlns="http://schemas.openxmlformats.org/package/2006/relationships"><Relationship Id="rId3" Type="http://schemas.openxmlformats.org/officeDocument/2006/relationships/hyperlink" Target="https://www.vetbiz.va.gov/events" TargetMode="External"/><Relationship Id="rId2" Type="http://schemas.openxmlformats.org/officeDocument/2006/relationships/notesSlide" Target="../notesSlides/notesSlide86.xml"/><Relationship Id="rId1" Type="http://schemas.openxmlformats.org/officeDocument/2006/relationships/slideLayout" Target="../slideLayouts/slideLayout50.xml"/></Relationships>
</file>

<file path=ppt/slides/_rels/slide87.xml.rels><?xml version="1.0" encoding="UTF-8" standalone="yes"?>
<Relationships xmlns="http://schemas.openxmlformats.org/package/2006/relationships"><Relationship Id="rId2" Type="http://schemas.openxmlformats.org/officeDocument/2006/relationships/notesSlide" Target="../notesSlides/notesSlide87.xml"/><Relationship Id="rId1" Type="http://schemas.openxmlformats.org/officeDocument/2006/relationships/slideLayout" Target="../slideLayouts/slideLayout50.xml"/></Relationships>
</file>

<file path=ppt/slides/_rels/slide88.xml.rels><?xml version="1.0" encoding="UTF-8" standalone="yes"?>
<Relationships xmlns="http://schemas.openxmlformats.org/package/2006/relationships"><Relationship Id="rId2" Type="http://schemas.openxmlformats.org/officeDocument/2006/relationships/notesSlide" Target="../notesSlides/notesSlide88.xml"/><Relationship Id="rId1" Type="http://schemas.openxmlformats.org/officeDocument/2006/relationships/slideLayout" Target="../slideLayouts/slideLayout50.xml"/></Relationships>
</file>

<file path=ppt/slides/_rels/slide89.xml.rels><?xml version="1.0" encoding="UTF-8" standalone="yes"?>
<Relationships xmlns="http://schemas.openxmlformats.org/package/2006/relationships"><Relationship Id="rId2" Type="http://schemas.openxmlformats.org/officeDocument/2006/relationships/notesSlide" Target="../notesSlides/notesSlide89.xml"/><Relationship Id="rId1" Type="http://schemas.openxmlformats.org/officeDocument/2006/relationships/slideLayout" Target="../slideLayouts/slideLayout50.xml"/></Relationships>
</file>

<file path=ppt/slides/_rels/slide90.xml.rels><?xml version="1.0" encoding="UTF-8" standalone="yes"?>
<Relationships xmlns="http://schemas.openxmlformats.org/package/2006/relationships"><Relationship Id="rId2" Type="http://schemas.openxmlformats.org/officeDocument/2006/relationships/notesSlide" Target="../notesSlides/notesSlide90.xml"/><Relationship Id="rId1" Type="http://schemas.openxmlformats.org/officeDocument/2006/relationships/slideLayout" Target="../slideLayouts/slideLayout50.xml"/></Relationships>
</file>

<file path=ppt/slides/_rels/slide91.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hyperlink" Target="mailto:vip@va.gov" TargetMode="External"/><Relationship Id="rId7" Type="http://schemas.openxmlformats.org/officeDocument/2006/relationships/hyperlink" Target="https://www.youtube.com/c/VAOSDBU" TargetMode="External"/><Relationship Id="rId2" Type="http://schemas.openxmlformats.org/officeDocument/2006/relationships/notesSlide" Target="../notesSlides/notesSlide91.xml"/><Relationship Id="rId1" Type="http://schemas.openxmlformats.org/officeDocument/2006/relationships/slideLayout" Target="../slideLayouts/slideLayout50.xml"/><Relationship Id="rId6" Type="http://schemas.openxmlformats.org/officeDocument/2006/relationships/hyperlink" Target="https://www.facebook.com/VAVetBiz/" TargetMode="External"/><Relationship Id="rId5" Type="http://schemas.openxmlformats.org/officeDocument/2006/relationships/hyperlink" Target="https://twitter.com/VAVetBiz" TargetMode="External"/><Relationship Id="rId10" Type="http://schemas.openxmlformats.org/officeDocument/2006/relationships/image" Target="../media/image51.png"/><Relationship Id="rId4" Type="http://schemas.openxmlformats.org/officeDocument/2006/relationships/hyperlink" Target="https://www.va.gov/osdbu/" TargetMode="External"/><Relationship Id="rId9" Type="http://schemas.openxmlformats.org/officeDocument/2006/relationships/image" Target="../media/image50.png"/></Relationships>
</file>

<file path=ppt/slides/_rels/slide92.xml.rels><?xml version="1.0" encoding="UTF-8" standalone="yes"?>
<Relationships xmlns="http://schemas.openxmlformats.org/package/2006/relationships"><Relationship Id="rId2" Type="http://schemas.openxmlformats.org/officeDocument/2006/relationships/notesSlide" Target="../notesSlides/notesSlide92.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fld id="{D983F1FA-211D-3044-9E35-958DFBC26156}" type="slidenum">
              <a:rPr lang="en-US" smtClean="0">
                <a:solidFill>
                  <a:prstClr val="white"/>
                </a:solidFill>
                <a:latin typeface="Calibri" panose="020F0502020204030204" pitchFamily="34" charset="0"/>
                <a:cs typeface="Calibri" panose="020F0502020204030204" pitchFamily="34" charset="0"/>
              </a:rPr>
              <a:pPr/>
              <a:t>1</a:t>
            </a:fld>
            <a:endParaRPr lang="en-US" dirty="0">
              <a:solidFill>
                <a:prstClr val="white"/>
              </a:solidFill>
              <a:latin typeface="Calibri" panose="020F0502020204030204" pitchFamily="34" charset="0"/>
              <a:cs typeface="Calibri" panose="020F0502020204030204" pitchFamily="34" charset="0"/>
            </a:endParaRPr>
          </a:p>
        </p:txBody>
      </p:sp>
      <p:sp>
        <p:nvSpPr>
          <p:cNvPr id="4" name="Title 3"/>
          <p:cNvSpPr>
            <a:spLocks noGrp="1"/>
          </p:cNvSpPr>
          <p:nvPr>
            <p:ph type="title"/>
          </p:nvPr>
        </p:nvSpPr>
        <p:spPr/>
        <p:txBody>
          <a:bodyPr>
            <a:normAutofit/>
          </a:bodyPr>
          <a:lstStyle/>
          <a:p>
            <a:r>
              <a:rPr lang="en-US" sz="3200" dirty="0">
                <a:solidFill>
                  <a:prstClr val="white"/>
                </a:solidFill>
              </a:rPr>
              <a:t>Office of Procurement, Acquisition and Logistics</a:t>
            </a:r>
            <a:endParaRPr lang="en-US" dirty="0"/>
          </a:p>
        </p:txBody>
      </p:sp>
      <p:sp>
        <p:nvSpPr>
          <p:cNvPr id="5" name="Rectangle 4"/>
          <p:cNvSpPr/>
          <p:nvPr/>
        </p:nvSpPr>
        <p:spPr>
          <a:xfrm>
            <a:off x="1231232" y="1676400"/>
            <a:ext cx="6781800" cy="2913618"/>
          </a:xfrm>
          <a:prstGeom prst="rect">
            <a:avLst/>
          </a:prstGeom>
        </p:spPr>
        <p:txBody>
          <a:bodyPr wrap="square">
            <a:spAutoFit/>
          </a:bodyPr>
          <a:lstStyle/>
          <a:p>
            <a:pPr lvl="0" algn="ctr">
              <a:lnSpc>
                <a:spcPts val="4400"/>
              </a:lnSpc>
            </a:pPr>
            <a:r>
              <a:rPr lang="en-US" altLang="en-US" sz="4000" b="1" dirty="0">
                <a:solidFill>
                  <a:srgbClr val="1F497D">
                    <a:lumMod val="75000"/>
                  </a:srgbClr>
                </a:solidFill>
              </a:rPr>
              <a:t>Advanced Planning Brief to Industry</a:t>
            </a:r>
          </a:p>
          <a:p>
            <a:pPr lvl="0" algn="ctr">
              <a:lnSpc>
                <a:spcPts val="4400"/>
              </a:lnSpc>
            </a:pPr>
            <a:endParaRPr lang="en-US" altLang="en-US" sz="4000" b="1" dirty="0">
              <a:solidFill>
                <a:srgbClr val="1F497D">
                  <a:lumMod val="75000"/>
                </a:srgbClr>
              </a:solidFill>
            </a:endParaRPr>
          </a:p>
          <a:p>
            <a:pPr lvl="0" algn="ctr">
              <a:lnSpc>
                <a:spcPts val="4400"/>
              </a:lnSpc>
            </a:pPr>
            <a:endParaRPr lang="en-US" altLang="en-US" sz="4000" b="1" dirty="0">
              <a:solidFill>
                <a:srgbClr val="1F497D">
                  <a:lumMod val="75000"/>
                </a:srgbClr>
              </a:solidFill>
            </a:endParaRPr>
          </a:p>
          <a:p>
            <a:pPr lvl="0" algn="ctr">
              <a:lnSpc>
                <a:spcPts val="4400"/>
              </a:lnSpc>
            </a:pPr>
            <a:r>
              <a:rPr lang="en-US" altLang="en-US" sz="4000" b="1" dirty="0">
                <a:solidFill>
                  <a:srgbClr val="1F497D">
                    <a:lumMod val="75000"/>
                  </a:srgbClr>
                </a:solidFill>
              </a:rPr>
              <a:t>June 9, 2021</a:t>
            </a:r>
          </a:p>
        </p:txBody>
      </p:sp>
    </p:spTree>
    <p:extLst>
      <p:ext uri="{BB962C8B-B14F-4D97-AF65-F5344CB8AC3E}">
        <p14:creationId xmlns:p14="http://schemas.microsoft.com/office/powerpoint/2010/main" val="8834717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p:cNvSpPr>
            <a:spLocks noGrp="1"/>
          </p:cNvSpPr>
          <p:nvPr>
            <p:ph type="title"/>
          </p:nvPr>
        </p:nvSpPr>
        <p:spPr bwMode="auto">
          <a:xfrm>
            <a:off x="0" y="-76200"/>
            <a:ext cx="9144000" cy="6858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rmAutofit fontScale="90000"/>
          </a:bodyPr>
          <a:lstStyle/>
          <a:p>
            <a:r>
              <a:rPr lang="en-US" altLang="en-US" dirty="0"/>
              <a:t>Administrative Remarks</a:t>
            </a:r>
          </a:p>
        </p:txBody>
      </p:sp>
      <p:sp>
        <p:nvSpPr>
          <p:cNvPr id="8" name="Content Placeholder 2"/>
          <p:cNvSpPr>
            <a:spLocks noGrp="1"/>
          </p:cNvSpPr>
          <p:nvPr>
            <p:ph idx="1"/>
          </p:nvPr>
        </p:nvSpPr>
        <p:spPr bwMode="auto">
          <a:xfrm>
            <a:off x="457200" y="914400"/>
            <a:ext cx="8229600" cy="5029200"/>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p>
            <a:pPr>
              <a:lnSpc>
                <a:spcPts val="3500"/>
              </a:lnSpc>
              <a:spcBef>
                <a:spcPts val="0"/>
              </a:spcBef>
              <a:buFont typeface="Arial" panose="020B0604020202020204" pitchFamily="34" charset="0"/>
              <a:buChar char="•"/>
            </a:pPr>
            <a:r>
              <a:rPr lang="en-US" sz="2400" dirty="0"/>
              <a:t>Individual presenters will not be taking live questions following each of the briefings; however, as time allows, some questions will be answered as part of the OIT Round Table discussion.</a:t>
            </a:r>
          </a:p>
          <a:p>
            <a:pPr>
              <a:lnSpc>
                <a:spcPts val="3500"/>
              </a:lnSpc>
              <a:spcBef>
                <a:spcPts val="0"/>
              </a:spcBef>
              <a:buFont typeface="Arial" panose="020B0604020202020204" pitchFamily="34" charset="0"/>
              <a:buChar char="•"/>
            </a:pPr>
            <a:r>
              <a:rPr lang="en-US" sz="2400" dirty="0"/>
              <a:t>WebEx Q&amp;A Box will be open for the entire event, so if you have a question, please use the WebEx Q&amp;A Box (not the Chat) at the bottom of your screen.</a:t>
            </a:r>
          </a:p>
          <a:p>
            <a:pPr>
              <a:lnSpc>
                <a:spcPts val="3500"/>
              </a:lnSpc>
              <a:spcBef>
                <a:spcPts val="0"/>
              </a:spcBef>
              <a:buFont typeface="Arial" panose="020B0604020202020204" pitchFamily="34" charset="0"/>
              <a:buChar char="•"/>
            </a:pPr>
            <a:r>
              <a:rPr lang="en-US" sz="2400" dirty="0"/>
              <a:t>If you are having any technical issues with WebEx, please either use the Chat feature to send a message directly to today’s host, Mr. Robert Catania, or email us at </a:t>
            </a:r>
            <a:r>
              <a:rPr lang="en-US" sz="2400" dirty="0">
                <a:solidFill>
                  <a:schemeClr val="tx2"/>
                </a:solidFill>
                <a:hlinkClick r:id="rId3">
                  <a:extLst>
                    <a:ext uri="{A12FA001-AC4F-418D-AE19-62706E023703}">
                      <ahyp:hlinkClr xmlns:ahyp="http://schemas.microsoft.com/office/drawing/2018/hyperlinkcolor" val="tx"/>
                    </a:ext>
                  </a:extLst>
                </a:hlinkClick>
              </a:rPr>
              <a:t>APBI.TAC@va.gov</a:t>
            </a:r>
            <a:r>
              <a:rPr lang="en-US" sz="2400" dirty="0">
                <a:solidFill>
                  <a:schemeClr val="tx2"/>
                </a:solidFill>
              </a:rPr>
              <a:t> </a:t>
            </a:r>
          </a:p>
        </p:txBody>
      </p:sp>
      <p:sp>
        <p:nvSpPr>
          <p:cNvPr id="5" name="Slide Number Placeholder 1">
            <a:extLst>
              <a:ext uri="{FF2B5EF4-FFF2-40B4-BE49-F238E27FC236}">
                <a16:creationId xmlns:a16="http://schemas.microsoft.com/office/drawing/2014/main" id="{982E078D-6FF1-407E-882A-8213EBB7DF80}"/>
              </a:ext>
            </a:extLst>
          </p:cNvPr>
          <p:cNvSpPr txBox="1">
            <a:spLocks/>
          </p:cNvSpPr>
          <p:nvPr/>
        </p:nvSpPr>
        <p:spPr>
          <a:xfrm>
            <a:off x="8686800" y="6416675"/>
            <a:ext cx="38463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D983F1FA-211D-3044-9E35-958DFBC26156}" type="slidenum">
              <a:rPr lang="en-US" sz="1200" smtClean="0">
                <a:solidFill>
                  <a:prstClr val="white"/>
                </a:solidFill>
                <a:latin typeface="Calibri"/>
              </a:rPr>
              <a:pPr algn="r" defTabSz="457200">
                <a:defRPr/>
              </a:pPr>
              <a:t>2</a:t>
            </a:fld>
            <a:endParaRPr lang="en-US" sz="1200" dirty="0">
              <a:solidFill>
                <a:prstClr val="white"/>
              </a:solidFill>
              <a:latin typeface="Calibri"/>
            </a:endParaRPr>
          </a:p>
        </p:txBody>
      </p:sp>
    </p:spTree>
    <p:extLst>
      <p:ext uri="{BB962C8B-B14F-4D97-AF65-F5344CB8AC3E}">
        <p14:creationId xmlns:p14="http://schemas.microsoft.com/office/powerpoint/2010/main" val="3053672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2"/>
          <p:cNvSpPr txBox="1">
            <a:spLocks/>
          </p:cNvSpPr>
          <p:nvPr/>
        </p:nvSpPr>
        <p:spPr bwMode="auto">
          <a:xfrm>
            <a:off x="457200" y="762000"/>
            <a:ext cx="8229600" cy="5257800"/>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lnSpc>
                <a:spcPts val="3500"/>
              </a:lnSpc>
              <a:spcBef>
                <a:spcPts val="0"/>
              </a:spcBef>
              <a:buFont typeface="Arial" panose="020B0604020202020204" pitchFamily="34" charset="0"/>
              <a:buChar char="•"/>
            </a:pPr>
            <a:r>
              <a:rPr lang="en-US" dirty="0">
                <a:latin typeface="+mn-lt"/>
                <a:cs typeface="+mn-cs"/>
              </a:rPr>
              <a:t>Information presented during this briefing is subject to change.</a:t>
            </a:r>
          </a:p>
          <a:p>
            <a:pPr lvl="1">
              <a:lnSpc>
                <a:spcPts val="3500"/>
              </a:lnSpc>
              <a:spcBef>
                <a:spcPts val="0"/>
              </a:spcBef>
              <a:buFont typeface="Arial" panose="020B0604020202020204" pitchFamily="34" charset="0"/>
              <a:buChar char="•"/>
            </a:pPr>
            <a:endParaRPr lang="en-US" dirty="0"/>
          </a:p>
          <a:p>
            <a:pPr>
              <a:lnSpc>
                <a:spcPts val="3500"/>
              </a:lnSpc>
              <a:spcBef>
                <a:spcPts val="0"/>
              </a:spcBef>
              <a:buFont typeface="Arial" panose="020B0604020202020204" pitchFamily="34" charset="0"/>
              <a:buChar char="•"/>
            </a:pPr>
            <a:r>
              <a:rPr lang="en-US" dirty="0">
                <a:latin typeface="+mn-lt"/>
                <a:cs typeface="+mn-cs"/>
              </a:rPr>
              <a:t>Government responses to today’s questions should be considered ADVISORY.</a:t>
            </a:r>
          </a:p>
          <a:p>
            <a:pPr marL="457200" lvl="1" indent="0">
              <a:lnSpc>
                <a:spcPts val="3500"/>
              </a:lnSpc>
              <a:spcBef>
                <a:spcPts val="0"/>
              </a:spcBef>
              <a:buNone/>
            </a:pPr>
            <a:endParaRPr lang="en-US" dirty="0"/>
          </a:p>
          <a:p>
            <a:pPr marL="346075" indent="-346075">
              <a:lnSpc>
                <a:spcPts val="3360"/>
              </a:lnSpc>
              <a:spcBef>
                <a:spcPts val="0"/>
              </a:spcBef>
              <a:buFont typeface="Arial" panose="020B0604020202020204" pitchFamily="34" charset="0"/>
              <a:buChar char="•"/>
            </a:pPr>
            <a:r>
              <a:rPr lang="en-US" dirty="0">
                <a:latin typeface="+mn-lt"/>
                <a:cs typeface="+mn-cs"/>
              </a:rPr>
              <a:t>The registration list, briefing charts, TAC future contracting opportunities list, and the recording of the event will be available on </a:t>
            </a:r>
            <a:r>
              <a:rPr lang="en-US" b="1" dirty="0">
                <a:solidFill>
                  <a:schemeClr val="tx2"/>
                </a:solidFill>
                <a:latin typeface="+mn-lt"/>
                <a:cs typeface="+mn-cs"/>
              </a:rPr>
              <a:t>https://www.voa.va.gov </a:t>
            </a:r>
            <a:r>
              <a:rPr lang="en-US" dirty="0">
                <a:latin typeface="+mn-lt"/>
                <a:cs typeface="+mn-cs"/>
              </a:rPr>
              <a:t>under “Advanced Planning Brief to Industry 2021” library within a week of today’s event.</a:t>
            </a:r>
          </a:p>
          <a:p>
            <a:pPr marL="346075" indent="-346075">
              <a:lnSpc>
                <a:spcPts val="2600"/>
              </a:lnSpc>
              <a:spcBef>
                <a:spcPts val="0"/>
              </a:spcBef>
              <a:buFont typeface="Arial" panose="020B0604020202020204" pitchFamily="34" charset="0"/>
              <a:buChar char="•"/>
            </a:pPr>
            <a:endParaRPr lang="en-US" sz="2800" dirty="0">
              <a:solidFill>
                <a:prstClr val="black"/>
              </a:solidFill>
            </a:endParaRPr>
          </a:p>
          <a:p>
            <a:pPr marL="0" indent="0">
              <a:lnSpc>
                <a:spcPts val="3360"/>
              </a:lnSpc>
              <a:spcBef>
                <a:spcPts val="0"/>
              </a:spcBef>
              <a:buNone/>
            </a:pPr>
            <a:endParaRPr lang="en-US" sz="2800" dirty="0">
              <a:solidFill>
                <a:prstClr val="black"/>
              </a:solidFill>
            </a:endParaRPr>
          </a:p>
        </p:txBody>
      </p:sp>
      <p:sp>
        <p:nvSpPr>
          <p:cNvPr id="10" name="Title 1"/>
          <p:cNvSpPr txBox="1">
            <a:spLocks/>
          </p:cNvSpPr>
          <p:nvPr/>
        </p:nvSpPr>
        <p:spPr bwMode="auto">
          <a:xfrm>
            <a:off x="0" y="0"/>
            <a:ext cx="9144000" cy="56889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lvl1pPr algn="ctr" rtl="0" eaLnBrk="0" fontAlgn="base" hangingPunct="0">
              <a:spcBef>
                <a:spcPct val="0"/>
              </a:spcBef>
              <a:spcAft>
                <a:spcPct val="0"/>
              </a:spcAft>
              <a:defRPr sz="3600" kern="1200">
                <a:solidFill>
                  <a:schemeClr val="tx1"/>
                </a:solidFill>
                <a:latin typeface="Arial" panose="020B0604020202020204" pitchFamily="34" charset="0"/>
                <a:ea typeface="+mj-ea"/>
                <a:cs typeface="Arial" panose="020B0604020202020204" pitchFamily="34" charset="0"/>
              </a:defRPr>
            </a:lvl1pPr>
            <a:lvl2pPr algn="ctr" rtl="0" eaLnBrk="0" fontAlgn="base" hangingPunct="0">
              <a:spcBef>
                <a:spcPct val="0"/>
              </a:spcBef>
              <a:spcAft>
                <a:spcPct val="0"/>
              </a:spcAft>
              <a:defRPr sz="4400">
                <a:solidFill>
                  <a:schemeClr val="tx1"/>
                </a:solidFill>
                <a:latin typeface="Calibri" pitchFamily="34" charset="0"/>
              </a:defRPr>
            </a:lvl2pPr>
            <a:lvl3pPr algn="ctr" rtl="0" eaLnBrk="0" fontAlgn="base" hangingPunct="0">
              <a:spcBef>
                <a:spcPct val="0"/>
              </a:spcBef>
              <a:spcAft>
                <a:spcPct val="0"/>
              </a:spcAft>
              <a:defRPr sz="4400">
                <a:solidFill>
                  <a:schemeClr val="tx1"/>
                </a:solidFill>
                <a:latin typeface="Calibri" pitchFamily="34" charset="0"/>
              </a:defRPr>
            </a:lvl3pPr>
            <a:lvl4pPr algn="ctr" rtl="0" eaLnBrk="0" fontAlgn="base" hangingPunct="0">
              <a:spcBef>
                <a:spcPct val="0"/>
              </a:spcBef>
              <a:spcAft>
                <a:spcPct val="0"/>
              </a:spcAft>
              <a:defRPr sz="4400">
                <a:solidFill>
                  <a:schemeClr val="tx1"/>
                </a:solidFill>
                <a:latin typeface="Calibri" pitchFamily="34" charset="0"/>
              </a:defRPr>
            </a:lvl4pPr>
            <a:lvl5pPr algn="ctr" rtl="0" eaLnBrk="0" fontAlgn="base" hangingPunct="0">
              <a:spcBef>
                <a:spcPct val="0"/>
              </a:spcBef>
              <a:spcAft>
                <a:spcPct val="0"/>
              </a:spcAft>
              <a:defRPr sz="4400">
                <a:solidFill>
                  <a:schemeClr val="tx1"/>
                </a:solidFill>
                <a:latin typeface="Calibri" pitchFamily="34" charset="0"/>
              </a:defRPr>
            </a:lvl5pPr>
            <a:lvl6pPr marL="457200" algn="ctr" rtl="0" fontAlgn="base">
              <a:spcBef>
                <a:spcPct val="0"/>
              </a:spcBef>
              <a:spcAft>
                <a:spcPct val="0"/>
              </a:spcAft>
              <a:defRPr sz="4400">
                <a:solidFill>
                  <a:schemeClr val="tx1"/>
                </a:solidFill>
                <a:latin typeface="Calibri" pitchFamily="34" charset="0"/>
              </a:defRPr>
            </a:lvl6pPr>
            <a:lvl7pPr marL="914400" algn="ctr" rtl="0" fontAlgn="base">
              <a:spcBef>
                <a:spcPct val="0"/>
              </a:spcBef>
              <a:spcAft>
                <a:spcPct val="0"/>
              </a:spcAft>
              <a:defRPr sz="4400">
                <a:solidFill>
                  <a:schemeClr val="tx1"/>
                </a:solidFill>
                <a:latin typeface="Calibri" pitchFamily="34" charset="0"/>
              </a:defRPr>
            </a:lvl7pPr>
            <a:lvl8pPr marL="1371600" algn="ctr" rtl="0" fontAlgn="base">
              <a:spcBef>
                <a:spcPct val="0"/>
              </a:spcBef>
              <a:spcAft>
                <a:spcPct val="0"/>
              </a:spcAft>
              <a:defRPr sz="4400">
                <a:solidFill>
                  <a:schemeClr val="tx1"/>
                </a:solidFill>
                <a:latin typeface="Calibri" pitchFamily="34" charset="0"/>
              </a:defRPr>
            </a:lvl8pPr>
            <a:lvl9pPr marL="1828800" algn="ctr" rtl="0" fontAlgn="base">
              <a:spcBef>
                <a:spcPct val="0"/>
              </a:spcBef>
              <a:spcAft>
                <a:spcPct val="0"/>
              </a:spcAft>
              <a:defRPr sz="4400">
                <a:solidFill>
                  <a:schemeClr val="tx1"/>
                </a:solidFill>
                <a:latin typeface="Calibri" pitchFamily="34" charset="0"/>
              </a:defRPr>
            </a:lvl9pPr>
          </a:lstStyle>
          <a:p>
            <a:pPr>
              <a:lnSpc>
                <a:spcPts val="3500"/>
              </a:lnSpc>
            </a:pPr>
            <a:r>
              <a:rPr lang="en-US" altLang="en-US" sz="4000" b="1" dirty="0">
                <a:solidFill>
                  <a:schemeClr val="bg1"/>
                </a:solidFill>
                <a:latin typeface="+mj-lt"/>
              </a:rPr>
              <a:t>Administrative Remarks (Cont.)</a:t>
            </a:r>
          </a:p>
          <a:p>
            <a:endParaRPr lang="en-US" altLang="en-US" b="1" dirty="0">
              <a:solidFill>
                <a:prstClr val="black"/>
              </a:solidFill>
            </a:endParaRPr>
          </a:p>
        </p:txBody>
      </p:sp>
      <p:sp>
        <p:nvSpPr>
          <p:cNvPr id="5" name="Slide Number Placeholder 1">
            <a:extLst>
              <a:ext uri="{FF2B5EF4-FFF2-40B4-BE49-F238E27FC236}">
                <a16:creationId xmlns:a16="http://schemas.microsoft.com/office/drawing/2014/main" id="{BC83832A-3375-46C8-90AF-4D468DF3A152}"/>
              </a:ext>
            </a:extLst>
          </p:cNvPr>
          <p:cNvSpPr txBox="1">
            <a:spLocks/>
          </p:cNvSpPr>
          <p:nvPr/>
        </p:nvSpPr>
        <p:spPr>
          <a:xfrm>
            <a:off x="8686800" y="6416675"/>
            <a:ext cx="38463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D983F1FA-211D-3044-9E35-958DFBC26156}" type="slidenum">
              <a:rPr lang="en-US" sz="1200" smtClean="0">
                <a:solidFill>
                  <a:prstClr val="white"/>
                </a:solidFill>
                <a:latin typeface="Calibri"/>
              </a:rPr>
              <a:pPr algn="r" defTabSz="457200">
                <a:defRPr/>
              </a:pPr>
              <a:t>3</a:t>
            </a:fld>
            <a:endParaRPr lang="en-US" sz="1200" dirty="0">
              <a:solidFill>
                <a:prstClr val="white"/>
              </a:solidFill>
              <a:latin typeface="Calibri"/>
            </a:endParaRPr>
          </a:p>
        </p:txBody>
      </p:sp>
    </p:spTree>
    <p:extLst>
      <p:ext uri="{BB962C8B-B14F-4D97-AF65-F5344CB8AC3E}">
        <p14:creationId xmlns:p14="http://schemas.microsoft.com/office/powerpoint/2010/main" val="93859723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1588793"/>
            <a:ext cx="9144000" cy="4189352"/>
          </a:xfrm>
          <a:solidFill>
            <a:schemeClr val="bg1"/>
          </a:solidFill>
          <a:ln w="28575">
            <a:solidFill>
              <a:schemeClr val="bg1"/>
            </a:solidFill>
          </a:ln>
        </p:spPr>
        <p:txBody>
          <a:bodyPr anchor="ctr">
            <a:spAutoFit/>
          </a:bodyPr>
          <a:lstStyle/>
          <a:p>
            <a:pPr marL="0" indent="0" algn="ctr">
              <a:buNone/>
            </a:pPr>
            <a:endParaRPr lang="en-US" sz="2400" dirty="0">
              <a:latin typeface="Arial" panose="020B0604020202020204" pitchFamily="34" charset="0"/>
              <a:cs typeface="Arial" panose="020B0604020202020204" pitchFamily="34" charset="0"/>
            </a:endParaRPr>
          </a:p>
          <a:p>
            <a:pPr marL="0" indent="0" algn="ctr">
              <a:lnSpc>
                <a:spcPct val="96000"/>
              </a:lnSpc>
              <a:buNone/>
            </a:pPr>
            <a:r>
              <a:rPr lang="en-US" sz="2800" b="1" dirty="0">
                <a:latin typeface="Arial" panose="020B0604020202020204" pitchFamily="34" charset="0"/>
                <a:cs typeface="Arial" panose="020B0604020202020204" pitchFamily="34" charset="0"/>
              </a:rPr>
              <a:t> Technology Acquisition Center (TAC) Update</a:t>
            </a:r>
          </a:p>
          <a:p>
            <a:pPr marL="0" indent="0" algn="ctr">
              <a:lnSpc>
                <a:spcPct val="96000"/>
              </a:lnSpc>
              <a:buNone/>
            </a:pPr>
            <a:r>
              <a:rPr lang="en-US" sz="2800" b="1" dirty="0">
                <a:latin typeface="Arial" panose="020B0604020202020204" pitchFamily="34" charset="0"/>
                <a:cs typeface="Arial" panose="020B0604020202020204" pitchFamily="34" charset="0"/>
              </a:rPr>
              <a:t>for the </a:t>
            </a:r>
          </a:p>
          <a:p>
            <a:pPr marL="0" indent="0" algn="ctr">
              <a:lnSpc>
                <a:spcPct val="96000"/>
              </a:lnSpc>
              <a:buNone/>
            </a:pPr>
            <a:r>
              <a:rPr lang="en-US" sz="2800" b="1" dirty="0">
                <a:latin typeface="Arial" panose="020B0604020202020204" pitchFamily="34" charset="0"/>
                <a:cs typeface="Arial" panose="020B0604020202020204" pitchFamily="34" charset="0"/>
              </a:rPr>
              <a:t>Advanced Planning Brief to Industry</a:t>
            </a:r>
          </a:p>
          <a:p>
            <a:pPr marL="0" indent="0" algn="ctr">
              <a:lnSpc>
                <a:spcPct val="96000"/>
              </a:lnSpc>
              <a:buNone/>
            </a:pPr>
            <a:endParaRPr lang="en-US" sz="2800" b="1" dirty="0">
              <a:latin typeface="Arial" panose="020B0604020202020204" pitchFamily="34" charset="0"/>
              <a:cs typeface="Arial" panose="020B0604020202020204" pitchFamily="34" charset="0"/>
            </a:endParaRPr>
          </a:p>
          <a:p>
            <a:pPr marL="0" indent="0" algn="r">
              <a:buNone/>
            </a:pPr>
            <a:endParaRPr lang="en-US" sz="2400" dirty="0">
              <a:latin typeface="Arial" panose="020B0604020202020204" pitchFamily="34" charset="0"/>
              <a:cs typeface="Arial" panose="020B0604020202020204" pitchFamily="34" charset="0"/>
            </a:endParaRPr>
          </a:p>
          <a:p>
            <a:pPr marL="0" indent="0" algn="r">
              <a:lnSpc>
                <a:spcPct val="96000"/>
              </a:lnSpc>
              <a:buNone/>
            </a:pPr>
            <a:r>
              <a:rPr lang="en-US" sz="1800" dirty="0">
                <a:latin typeface="Arial" panose="020B0604020202020204" pitchFamily="34" charset="0"/>
                <a:cs typeface="Arial" panose="020B0604020202020204" pitchFamily="34" charset="0"/>
              </a:rPr>
              <a:t>Michele R. Foster</a:t>
            </a:r>
          </a:p>
          <a:p>
            <a:pPr marL="0" indent="0" algn="r">
              <a:lnSpc>
                <a:spcPct val="96000"/>
              </a:lnSpc>
              <a:buNone/>
            </a:pPr>
            <a:r>
              <a:rPr lang="en-US" sz="1800" dirty="0">
                <a:latin typeface="Arial" panose="020B0604020202020204" pitchFamily="34" charset="0"/>
                <a:cs typeface="Arial" panose="020B0604020202020204" pitchFamily="34" charset="0"/>
              </a:rPr>
              <a:t>Associate Executive Director, TAC </a:t>
            </a:r>
          </a:p>
          <a:p>
            <a:pPr marL="0" indent="0" algn="r">
              <a:lnSpc>
                <a:spcPct val="96000"/>
              </a:lnSpc>
              <a:buNone/>
            </a:pPr>
            <a:r>
              <a:rPr lang="en-US" sz="1800" dirty="0">
                <a:latin typeface="Arial" panose="020B0604020202020204" pitchFamily="34" charset="0"/>
                <a:cs typeface="Arial" panose="020B0604020202020204" pitchFamily="34" charset="0"/>
              </a:rPr>
              <a:t>&amp; Head of Contracting Activity</a:t>
            </a:r>
            <a:endParaRPr lang="en-US" sz="1800" dirty="0">
              <a:highlight>
                <a:srgbClr val="FFFF00"/>
              </a:highlight>
              <a:latin typeface="Arial" panose="020B0604020202020204" pitchFamily="34" charset="0"/>
              <a:cs typeface="Arial" panose="020B0604020202020204" pitchFamily="34" charset="0"/>
            </a:endParaRPr>
          </a:p>
          <a:p>
            <a:pPr marL="0" indent="0" algn="r">
              <a:lnSpc>
                <a:spcPct val="96000"/>
              </a:lnSpc>
              <a:buNone/>
            </a:pPr>
            <a:r>
              <a:rPr lang="en-US" sz="1800" dirty="0">
                <a:latin typeface="Arial" panose="020B0604020202020204" pitchFamily="34" charset="0"/>
                <a:cs typeface="Arial" panose="020B0604020202020204" pitchFamily="34" charset="0"/>
              </a:rPr>
              <a:t>June 9, 2021</a:t>
            </a: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title"/>
          </p:nvPr>
        </p:nvSpPr>
        <p:spPr/>
        <p:txBody>
          <a:bodyPr>
            <a:noAutofit/>
          </a:bodyPr>
          <a:lstStyle/>
          <a:p>
            <a:r>
              <a:rPr lang="en-US" sz="3000" dirty="0">
                <a:latin typeface="Arial" panose="020B0604020202020204" pitchFamily="34" charset="0"/>
                <a:cs typeface="Arial" panose="020B0604020202020204" pitchFamily="34" charset="0"/>
              </a:rPr>
              <a:t>Office of Procurement, Acquisition, and Logistics</a:t>
            </a:r>
          </a:p>
        </p:txBody>
      </p:sp>
    </p:spTree>
    <p:extLst>
      <p:ext uri="{BB962C8B-B14F-4D97-AF65-F5344CB8AC3E}">
        <p14:creationId xmlns:p14="http://schemas.microsoft.com/office/powerpoint/2010/main" val="299390093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Content Placeholder 2">
            <a:extLst>
              <a:ext uri="{FF2B5EF4-FFF2-40B4-BE49-F238E27FC236}">
                <a16:creationId xmlns:a16="http://schemas.microsoft.com/office/drawing/2014/main" id="{161244E3-2F65-4CBA-8F61-D8E2574EE7E3}"/>
              </a:ext>
            </a:extLst>
          </p:cNvPr>
          <p:cNvSpPr txBox="1">
            <a:spLocks/>
          </p:cNvSpPr>
          <p:nvPr/>
        </p:nvSpPr>
        <p:spPr>
          <a:xfrm>
            <a:off x="533400" y="533400"/>
            <a:ext cx="7277100" cy="5126110"/>
          </a:xfrm>
          <a:prstGeom prst="rect">
            <a:avLst/>
          </a:prstGeom>
        </p:spPr>
        <p:txBody>
          <a:bodyPr vert="horz" wrap="square" lIns="91440" tIns="45720" rIns="91440" bIns="45720" rtlCol="0" anchor="ctr">
            <a:normAutofit/>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457200" marR="0" lvl="1" indent="-457200" algn="l" defTabSz="457200" rtl="0" eaLnBrk="1" fontAlgn="auto" latinLnBrk="0" hangingPunct="1">
              <a:lnSpc>
                <a:spcPct val="100000"/>
              </a:lnSpc>
              <a:spcBef>
                <a:spcPts val="0"/>
              </a:spcBef>
              <a:spcAft>
                <a:spcPts val="300"/>
              </a:spcAft>
              <a:buClrTx/>
              <a:buSzPct val="80000"/>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Organizational Overview</a:t>
            </a:r>
          </a:p>
          <a:p>
            <a:pPr marL="457200" marR="0" lvl="1" indent="-457200" algn="l" defTabSz="457200" rtl="0" eaLnBrk="1" fontAlgn="auto" latinLnBrk="0" hangingPunct="1">
              <a:lnSpc>
                <a:spcPct val="100000"/>
              </a:lnSpc>
              <a:spcBef>
                <a:spcPts val="0"/>
              </a:spcBef>
              <a:spcAft>
                <a:spcPts val="0"/>
              </a:spcAft>
              <a:buClrTx/>
              <a:buSzPct val="80000"/>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Yearly Obligations</a:t>
            </a:r>
          </a:p>
          <a:p>
            <a:pPr marL="457200" marR="0" lvl="1" indent="-457200" algn="l" defTabSz="457200" rtl="0" eaLnBrk="1" fontAlgn="auto" latinLnBrk="0" hangingPunct="1">
              <a:lnSpc>
                <a:spcPct val="100000"/>
              </a:lnSpc>
              <a:spcBef>
                <a:spcPts val="0"/>
              </a:spcBef>
              <a:spcAft>
                <a:spcPts val="300"/>
              </a:spcAft>
              <a:buClrTx/>
              <a:buSzPct val="80000"/>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Workload and Forecasted Opportunities</a:t>
            </a:r>
          </a:p>
          <a:p>
            <a:pPr marL="457200" marR="0" lvl="1" indent="-457200" algn="l" defTabSz="457200" rtl="0" eaLnBrk="1" fontAlgn="auto" latinLnBrk="0" hangingPunct="1">
              <a:lnSpc>
                <a:spcPct val="100000"/>
              </a:lnSpc>
              <a:spcBef>
                <a:spcPts val="0"/>
              </a:spcBef>
              <a:spcAft>
                <a:spcPts val="300"/>
              </a:spcAft>
              <a:buClrTx/>
              <a:buSzPct val="80000"/>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T4NG Update</a:t>
            </a:r>
          </a:p>
          <a:p>
            <a:pPr marL="457200" marR="0" lvl="1" indent="-457200" algn="l" defTabSz="457200" rtl="0" eaLnBrk="1" fontAlgn="auto" latinLnBrk="0" hangingPunct="1">
              <a:lnSpc>
                <a:spcPct val="100000"/>
              </a:lnSpc>
              <a:spcBef>
                <a:spcPts val="0"/>
              </a:spcBef>
              <a:spcAft>
                <a:spcPts val="300"/>
              </a:spcAft>
              <a:buClrTx/>
              <a:buSzPct val="80000"/>
              <a:buFont typeface="Arial" panose="020B0604020202020204" pitchFamily="34" charset="0"/>
              <a:buChar char="•"/>
              <a:tabLst/>
              <a:defRPr/>
            </a:pPr>
            <a:r>
              <a:rPr kumimoji="0" lang="en-US" sz="2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Parting Thoughts</a:t>
            </a:r>
          </a:p>
        </p:txBody>
      </p:sp>
      <p:sp>
        <p:nvSpPr>
          <p:cNvPr id="11" name="Title 3">
            <a:extLst>
              <a:ext uri="{FF2B5EF4-FFF2-40B4-BE49-F238E27FC236}">
                <a16:creationId xmlns:a16="http://schemas.microsoft.com/office/drawing/2014/main" id="{3CCFC149-06E5-400A-AA80-10C68FDEF4AA}"/>
              </a:ext>
            </a:extLst>
          </p:cNvPr>
          <p:cNvSpPr txBox="1">
            <a:spLocks/>
          </p:cNvSpPr>
          <p:nvPr/>
        </p:nvSpPr>
        <p:spPr>
          <a:xfrm>
            <a:off x="0" y="-76200"/>
            <a:ext cx="9144000" cy="731520"/>
          </a:xfrm>
          <a:prstGeom prst="rect">
            <a:avLst/>
          </a:prstGeom>
        </p:spPr>
        <p:txBody>
          <a:bodyPr vert="horz" lIns="91440" tIns="45720" rIns="91440" bIns="45720" rtlCol="0" anchor="ctr">
            <a:normAutofit/>
          </a:bodyPr>
          <a:lstStyle>
            <a:lvl1pPr algn="ctr" defTabSz="342884" rtl="0" eaLnBrk="1" latinLnBrk="0" hangingPunct="1">
              <a:spcBef>
                <a:spcPct val="0"/>
              </a:spcBef>
              <a:buNone/>
              <a:defRPr sz="3300" b="1" kern="1200" baseline="0">
                <a:solidFill>
                  <a:schemeClr val="bg1"/>
                </a:solidFill>
                <a:latin typeface="+mj-lt"/>
                <a:ea typeface="+mj-ea"/>
                <a:cs typeface="+mj-cs"/>
              </a:defRPr>
            </a:lvl1pPr>
          </a:lstStyle>
          <a:p>
            <a:pPr marL="0" marR="0" lvl="0" indent="0" algn="ctr" defTabSz="342884" rtl="0" eaLnBrk="1" fontAlgn="auto" latinLnBrk="0" hangingPunct="1">
              <a:lnSpc>
                <a:spcPct val="100000"/>
              </a:lnSpc>
              <a:spcBef>
                <a:spcPct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uLnTx/>
                <a:uFillTx/>
                <a:latin typeface="Arial" panose="020B0604020202020204" pitchFamily="34" charset="0"/>
                <a:ea typeface="+mj-ea"/>
                <a:cs typeface="Arial" panose="020B0604020202020204" pitchFamily="34" charset="0"/>
              </a:rPr>
              <a:t>Agenda</a:t>
            </a:r>
          </a:p>
        </p:txBody>
      </p:sp>
    </p:spTree>
    <p:extLst>
      <p:ext uri="{BB962C8B-B14F-4D97-AF65-F5344CB8AC3E}">
        <p14:creationId xmlns:p14="http://schemas.microsoft.com/office/powerpoint/2010/main" val="4921029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9" name="Title 3">
            <a:extLst>
              <a:ext uri="{FF2B5EF4-FFF2-40B4-BE49-F238E27FC236}">
                <a16:creationId xmlns:a16="http://schemas.microsoft.com/office/drawing/2014/main" id="{BC501DAB-8F0B-45A4-9574-79B910A7DD90}"/>
              </a:ext>
            </a:extLst>
          </p:cNvPr>
          <p:cNvSpPr>
            <a:spLocks noGrp="1"/>
          </p:cNvSpPr>
          <p:nvPr>
            <p:ph type="title"/>
          </p:nvPr>
        </p:nvSpPr>
        <p:spPr>
          <a:xfrm>
            <a:off x="0" y="-76200"/>
            <a:ext cx="9144000" cy="731520"/>
          </a:xfrm>
        </p:spPr>
        <p:txBody>
          <a:bodyPr>
            <a:normAutofit/>
          </a:bodyPr>
          <a:lstStyle/>
          <a:p>
            <a:r>
              <a:rPr lang="en-US" sz="3600" dirty="0">
                <a:latin typeface="Arial" panose="020B0604020202020204" pitchFamily="34" charset="0"/>
                <a:cs typeface="Arial" panose="020B0604020202020204" pitchFamily="34" charset="0"/>
              </a:rPr>
              <a:t>Technology Acquisition Center</a:t>
            </a:r>
          </a:p>
        </p:txBody>
      </p:sp>
      <p:grpSp>
        <p:nvGrpSpPr>
          <p:cNvPr id="2" name="Group 1">
            <a:extLst>
              <a:ext uri="{FF2B5EF4-FFF2-40B4-BE49-F238E27FC236}">
                <a16:creationId xmlns:a16="http://schemas.microsoft.com/office/drawing/2014/main" id="{1C0D7944-CEC8-4849-9BC1-880D3B94E34D}"/>
              </a:ext>
            </a:extLst>
          </p:cNvPr>
          <p:cNvGrpSpPr/>
          <p:nvPr/>
        </p:nvGrpSpPr>
        <p:grpSpPr>
          <a:xfrm>
            <a:off x="742531" y="2743200"/>
            <a:ext cx="7658938" cy="1371600"/>
            <a:chOff x="746454" y="2743200"/>
            <a:chExt cx="7658938" cy="1371600"/>
          </a:xfrm>
        </p:grpSpPr>
        <p:sp>
          <p:nvSpPr>
            <p:cNvPr id="22" name="TextBox 21">
              <a:extLst>
                <a:ext uri="{FF2B5EF4-FFF2-40B4-BE49-F238E27FC236}">
                  <a16:creationId xmlns:a16="http://schemas.microsoft.com/office/drawing/2014/main" id="{3C33E492-3873-4679-A237-1C28B9F275BD}"/>
                </a:ext>
              </a:extLst>
            </p:cNvPr>
            <p:cNvSpPr txBox="1"/>
            <p:nvPr/>
          </p:nvSpPr>
          <p:spPr>
            <a:xfrm>
              <a:off x="1962953" y="2791902"/>
              <a:ext cx="5218096" cy="1274195"/>
            </a:xfrm>
            <a:prstGeom prst="rect">
              <a:avLst/>
            </a:prstGeom>
            <a:noFill/>
          </p:spPr>
          <p:txBody>
            <a:bodyPr wrap="none" rtlCol="0" anchor="ctr">
              <a:spAutoFit/>
            </a:bodyP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ORGANIZATIONAL</a:t>
              </a:r>
            </a:p>
            <a:p>
              <a:pPr marL="0" marR="0" lvl="0" indent="0" algn="ctr" defTabSz="914400" rtl="0" eaLnBrk="1" fontAlgn="auto" latinLnBrk="0" hangingPunct="1">
                <a:lnSpc>
                  <a:spcPct val="9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OVERVIEW</a:t>
              </a:r>
            </a:p>
          </p:txBody>
        </p:sp>
        <p:cxnSp>
          <p:nvCxnSpPr>
            <p:cNvPr id="23" name="Straight Connector 22">
              <a:extLst>
                <a:ext uri="{FF2B5EF4-FFF2-40B4-BE49-F238E27FC236}">
                  <a16:creationId xmlns:a16="http://schemas.microsoft.com/office/drawing/2014/main" id="{A6EF8399-85DD-4FCF-BB56-B44E2CA70B66}"/>
                </a:ext>
              </a:extLst>
            </p:cNvPr>
            <p:cNvCxnSpPr>
              <a:cxnSpLocks/>
            </p:cNvCxnSpPr>
            <p:nvPr/>
          </p:nvCxnSpPr>
          <p:spPr>
            <a:xfrm>
              <a:off x="749968" y="41148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2" name="Straight Connector 11">
              <a:extLst>
                <a:ext uri="{FF2B5EF4-FFF2-40B4-BE49-F238E27FC236}">
                  <a16:creationId xmlns:a16="http://schemas.microsoft.com/office/drawing/2014/main" id="{E17BF717-73FD-4073-AEFD-D3770EFBF853}"/>
                </a:ext>
              </a:extLst>
            </p:cNvPr>
            <p:cNvCxnSpPr>
              <a:cxnSpLocks/>
            </p:cNvCxnSpPr>
            <p:nvPr/>
          </p:nvCxnSpPr>
          <p:spPr>
            <a:xfrm>
              <a:off x="746454" y="27432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grpSp>
    </p:spTree>
    <p:extLst>
      <p:ext uri="{BB962C8B-B14F-4D97-AF65-F5344CB8AC3E}">
        <p14:creationId xmlns:p14="http://schemas.microsoft.com/office/powerpoint/2010/main" val="37777023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D046B894-72BE-4C28-B0F5-9ABE46C01756}"/>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9B75E6AB-376B-409D-9D86-2318CD5131A6}"/>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VA Organization Chart</a:t>
            </a:r>
          </a:p>
        </p:txBody>
      </p:sp>
      <p:pic>
        <p:nvPicPr>
          <p:cNvPr id="4" name="Picture 3">
            <a:extLst>
              <a:ext uri="{FF2B5EF4-FFF2-40B4-BE49-F238E27FC236}">
                <a16:creationId xmlns:a16="http://schemas.microsoft.com/office/drawing/2014/main" id="{576D2A2F-B04D-44AD-BC3A-0E8ED0928067}"/>
              </a:ext>
            </a:extLst>
          </p:cNvPr>
          <p:cNvPicPr>
            <a:picLocks noChangeAspect="1"/>
          </p:cNvPicPr>
          <p:nvPr/>
        </p:nvPicPr>
        <p:blipFill rotWithShape="1">
          <a:blip r:embed="rId3">
            <a:clrChange>
              <a:clrFrom>
                <a:srgbClr val="000000"/>
              </a:clrFrom>
              <a:clrTo>
                <a:srgbClr val="000000">
                  <a:alpha val="0"/>
                </a:srgbClr>
              </a:clrTo>
            </a:clrChange>
            <a:lum bright="1000" contrast="40000"/>
          </a:blip>
          <a:srcRect r="794" b="607"/>
          <a:stretch/>
        </p:blipFill>
        <p:spPr>
          <a:xfrm>
            <a:off x="36285" y="975615"/>
            <a:ext cx="9071430" cy="4906771"/>
          </a:xfrm>
          <a:prstGeom prst="rect">
            <a:avLst/>
          </a:prstGeom>
          <a:ln>
            <a:noFill/>
          </a:ln>
        </p:spPr>
      </p:pic>
      <p:sp>
        <p:nvSpPr>
          <p:cNvPr id="5" name="Oval 4">
            <a:extLst>
              <a:ext uri="{FF2B5EF4-FFF2-40B4-BE49-F238E27FC236}">
                <a16:creationId xmlns:a16="http://schemas.microsoft.com/office/drawing/2014/main" id="{D890458E-D033-495B-96A4-DC256A89D200}"/>
              </a:ext>
            </a:extLst>
          </p:cNvPr>
          <p:cNvSpPr/>
          <p:nvPr/>
        </p:nvSpPr>
        <p:spPr>
          <a:xfrm>
            <a:off x="5943600" y="1828800"/>
            <a:ext cx="2971800" cy="762000"/>
          </a:xfrm>
          <a:prstGeom prst="ellipse">
            <a:avLst/>
          </a:prstGeom>
          <a:noFill/>
          <a:ln w="38100"/>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3732649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Slide Number Placeholder 2"/>
          <p:cNvSpPr>
            <a:spLocks noGrp="1"/>
          </p:cNvSpPr>
          <p:nvPr>
            <p:ph type="sldNum" sz="quarter" idx="12"/>
          </p:nvPr>
        </p:nvSpPr>
        <p:spPr>
          <a:xfrm>
            <a:off x="8686800" y="6400232"/>
            <a:ext cx="38463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54" name="Group 53">
            <a:extLst>
              <a:ext uri="{FF2B5EF4-FFF2-40B4-BE49-F238E27FC236}">
                <a16:creationId xmlns:a16="http://schemas.microsoft.com/office/drawing/2014/main" id="{D31B77FB-C005-473C-A581-A9A61A3C5B1E}"/>
              </a:ext>
            </a:extLst>
          </p:cNvPr>
          <p:cNvGrpSpPr/>
          <p:nvPr/>
        </p:nvGrpSpPr>
        <p:grpSpPr>
          <a:xfrm>
            <a:off x="442608" y="1219200"/>
            <a:ext cx="8258784" cy="4535935"/>
            <a:chOff x="428016" y="914400"/>
            <a:chExt cx="8258784" cy="4535935"/>
          </a:xfrm>
        </p:grpSpPr>
        <p:sp>
          <p:nvSpPr>
            <p:cNvPr id="17" name="Freeform: Shape 16">
              <a:extLst>
                <a:ext uri="{FF2B5EF4-FFF2-40B4-BE49-F238E27FC236}">
                  <a16:creationId xmlns:a16="http://schemas.microsoft.com/office/drawing/2014/main" id="{C7314B18-4046-4C87-B7AE-DCEA86EFD74F}"/>
                </a:ext>
              </a:extLst>
            </p:cNvPr>
            <p:cNvSpPr/>
            <p:nvPr/>
          </p:nvSpPr>
          <p:spPr>
            <a:xfrm>
              <a:off x="3388781" y="2523309"/>
              <a:ext cx="2366439" cy="1160129"/>
            </a:xfrm>
            <a:custGeom>
              <a:avLst/>
              <a:gdLst>
                <a:gd name="connsiteX0" fmla="*/ 0 w 2366439"/>
                <a:gd name="connsiteY0" fmla="*/ 127281 h 1272813"/>
                <a:gd name="connsiteX1" fmla="*/ 127281 w 2366439"/>
                <a:gd name="connsiteY1" fmla="*/ 0 h 1272813"/>
                <a:gd name="connsiteX2" fmla="*/ 2239158 w 2366439"/>
                <a:gd name="connsiteY2" fmla="*/ 0 h 1272813"/>
                <a:gd name="connsiteX3" fmla="*/ 2366439 w 2366439"/>
                <a:gd name="connsiteY3" fmla="*/ 127281 h 1272813"/>
                <a:gd name="connsiteX4" fmla="*/ 2366439 w 2366439"/>
                <a:gd name="connsiteY4" fmla="*/ 1145532 h 1272813"/>
                <a:gd name="connsiteX5" fmla="*/ 2239158 w 2366439"/>
                <a:gd name="connsiteY5" fmla="*/ 1272813 h 1272813"/>
                <a:gd name="connsiteX6" fmla="*/ 127281 w 2366439"/>
                <a:gd name="connsiteY6" fmla="*/ 1272813 h 1272813"/>
                <a:gd name="connsiteX7" fmla="*/ 0 w 2366439"/>
                <a:gd name="connsiteY7" fmla="*/ 1145532 h 1272813"/>
                <a:gd name="connsiteX8" fmla="*/ 0 w 2366439"/>
                <a:gd name="connsiteY8" fmla="*/ 127281 h 127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439" h="1272813">
                  <a:moveTo>
                    <a:pt x="0" y="127281"/>
                  </a:moveTo>
                  <a:cubicBezTo>
                    <a:pt x="0" y="56986"/>
                    <a:pt x="56986" y="0"/>
                    <a:pt x="127281" y="0"/>
                  </a:cubicBezTo>
                  <a:lnTo>
                    <a:pt x="2239158" y="0"/>
                  </a:lnTo>
                  <a:cubicBezTo>
                    <a:pt x="2309453" y="0"/>
                    <a:pt x="2366439" y="56986"/>
                    <a:pt x="2366439" y="127281"/>
                  </a:cubicBezTo>
                  <a:lnTo>
                    <a:pt x="2366439" y="1145532"/>
                  </a:lnTo>
                  <a:cubicBezTo>
                    <a:pt x="2366439" y="1215827"/>
                    <a:pt x="2309453" y="1272813"/>
                    <a:pt x="2239158" y="1272813"/>
                  </a:cubicBezTo>
                  <a:lnTo>
                    <a:pt x="127281" y="1272813"/>
                  </a:lnTo>
                  <a:cubicBezTo>
                    <a:pt x="56986" y="1272813"/>
                    <a:pt x="0" y="1215827"/>
                    <a:pt x="0" y="1145532"/>
                  </a:cubicBezTo>
                  <a:lnTo>
                    <a:pt x="0" y="127281"/>
                  </a:lnTo>
                  <a:close/>
                </a:path>
              </a:pathLst>
            </a:custGeom>
            <a:solidFill>
              <a:srgbClr val="7CC3F2"/>
            </a:solidFill>
            <a:ln>
              <a:solidFill>
                <a:schemeClr val="accent4">
                  <a:lumMod val="50000"/>
                </a:schemeClr>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2999" tIns="82999" rIns="82999" bIns="8299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mn-cs"/>
                </a:rPr>
                <a:t>Phillip W. Christy</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Deputy Executive Director, OALC Executive Director, Office of Procurement, Acquisition &amp; Logistics (OPAL)</a:t>
              </a:r>
            </a:p>
          </p:txBody>
        </p:sp>
        <p:sp>
          <p:nvSpPr>
            <p:cNvPr id="26" name="Freeform: Shape 25">
              <a:extLst>
                <a:ext uri="{FF2B5EF4-FFF2-40B4-BE49-F238E27FC236}">
                  <a16:creationId xmlns:a16="http://schemas.microsoft.com/office/drawing/2014/main" id="{36036A02-54FF-436A-ACD3-F3B08F87C37C}"/>
                </a:ext>
              </a:extLst>
            </p:cNvPr>
            <p:cNvSpPr/>
            <p:nvPr/>
          </p:nvSpPr>
          <p:spPr>
            <a:xfrm>
              <a:off x="3260354" y="914400"/>
              <a:ext cx="2623293" cy="1216349"/>
            </a:xfrm>
            <a:custGeom>
              <a:avLst/>
              <a:gdLst>
                <a:gd name="connsiteX0" fmla="*/ 0 w 2623293"/>
                <a:gd name="connsiteY0" fmla="*/ 121635 h 1216349"/>
                <a:gd name="connsiteX1" fmla="*/ 121635 w 2623293"/>
                <a:gd name="connsiteY1" fmla="*/ 0 h 1216349"/>
                <a:gd name="connsiteX2" fmla="*/ 2501658 w 2623293"/>
                <a:gd name="connsiteY2" fmla="*/ 0 h 1216349"/>
                <a:gd name="connsiteX3" fmla="*/ 2623293 w 2623293"/>
                <a:gd name="connsiteY3" fmla="*/ 121635 h 1216349"/>
                <a:gd name="connsiteX4" fmla="*/ 2623293 w 2623293"/>
                <a:gd name="connsiteY4" fmla="*/ 1094714 h 1216349"/>
                <a:gd name="connsiteX5" fmla="*/ 2501658 w 2623293"/>
                <a:gd name="connsiteY5" fmla="*/ 1216349 h 1216349"/>
                <a:gd name="connsiteX6" fmla="*/ 121635 w 2623293"/>
                <a:gd name="connsiteY6" fmla="*/ 1216349 h 1216349"/>
                <a:gd name="connsiteX7" fmla="*/ 0 w 2623293"/>
                <a:gd name="connsiteY7" fmla="*/ 1094714 h 1216349"/>
                <a:gd name="connsiteX8" fmla="*/ 0 w 2623293"/>
                <a:gd name="connsiteY8" fmla="*/ 121635 h 12163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23293" h="1216349">
                  <a:moveTo>
                    <a:pt x="0" y="121635"/>
                  </a:moveTo>
                  <a:cubicBezTo>
                    <a:pt x="0" y="54458"/>
                    <a:pt x="54458" y="0"/>
                    <a:pt x="121635" y="0"/>
                  </a:cubicBezTo>
                  <a:lnTo>
                    <a:pt x="2501658" y="0"/>
                  </a:lnTo>
                  <a:cubicBezTo>
                    <a:pt x="2568835" y="0"/>
                    <a:pt x="2623293" y="54458"/>
                    <a:pt x="2623293" y="121635"/>
                  </a:cubicBezTo>
                  <a:lnTo>
                    <a:pt x="2623293" y="1094714"/>
                  </a:lnTo>
                  <a:cubicBezTo>
                    <a:pt x="2623293" y="1161891"/>
                    <a:pt x="2568835" y="1216349"/>
                    <a:pt x="2501658" y="1216349"/>
                  </a:cubicBezTo>
                  <a:lnTo>
                    <a:pt x="121635" y="1216349"/>
                  </a:lnTo>
                  <a:cubicBezTo>
                    <a:pt x="54458" y="1216349"/>
                    <a:pt x="0" y="1161891"/>
                    <a:pt x="0" y="1094714"/>
                  </a:cubicBezTo>
                  <a:lnTo>
                    <a:pt x="0" y="121635"/>
                  </a:lnTo>
                  <a:close/>
                </a:path>
              </a:pathLst>
            </a:custGeom>
            <a:solidFill>
              <a:srgbClr val="6699FF"/>
            </a:solidFill>
            <a:ln>
              <a:solidFill>
                <a:schemeClr val="accent4">
                  <a:lumMod val="50000"/>
                </a:schemeClr>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1346" tIns="81346" rIns="81346" bIns="81346"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n-ea"/>
                  <a:cs typeface="+mn-cs"/>
                </a:rPr>
                <a:t>Michael D. Parrish</a:t>
              </a:r>
            </a:p>
            <a:p>
              <a:pPr marL="0" marR="0" lvl="0" indent="0" algn="ctr" defTabSz="533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Principal Executive Director, OALC </a:t>
              </a:r>
            </a:p>
            <a:p>
              <a:pPr marL="0" marR="0" lvl="0" indent="0" algn="ctr" defTabSz="533400" rtl="0" eaLnBrk="1" fontAlgn="auto" latinLnBrk="0" hangingPunct="1">
                <a:lnSpc>
                  <a:spcPct val="100000"/>
                </a:lnSpc>
                <a:spcBef>
                  <a:spcPct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Chief Acquisition Officer</a:t>
              </a:r>
            </a:p>
          </p:txBody>
        </p:sp>
        <p:sp>
          <p:nvSpPr>
            <p:cNvPr id="30" name="Freeform: Shape 29">
              <a:extLst>
                <a:ext uri="{FF2B5EF4-FFF2-40B4-BE49-F238E27FC236}">
                  <a16:creationId xmlns:a16="http://schemas.microsoft.com/office/drawing/2014/main" id="{8C21CEA0-79F5-4AA0-9B3C-9CEE67421E40}"/>
                </a:ext>
              </a:extLst>
            </p:cNvPr>
            <p:cNvSpPr/>
            <p:nvPr/>
          </p:nvSpPr>
          <p:spPr>
            <a:xfrm>
              <a:off x="6320361" y="2514600"/>
              <a:ext cx="2366439" cy="1160129"/>
            </a:xfrm>
            <a:custGeom>
              <a:avLst/>
              <a:gdLst>
                <a:gd name="connsiteX0" fmla="*/ 0 w 2366439"/>
                <a:gd name="connsiteY0" fmla="*/ 127281 h 1272813"/>
                <a:gd name="connsiteX1" fmla="*/ 127281 w 2366439"/>
                <a:gd name="connsiteY1" fmla="*/ 0 h 1272813"/>
                <a:gd name="connsiteX2" fmla="*/ 2239158 w 2366439"/>
                <a:gd name="connsiteY2" fmla="*/ 0 h 1272813"/>
                <a:gd name="connsiteX3" fmla="*/ 2366439 w 2366439"/>
                <a:gd name="connsiteY3" fmla="*/ 127281 h 1272813"/>
                <a:gd name="connsiteX4" fmla="*/ 2366439 w 2366439"/>
                <a:gd name="connsiteY4" fmla="*/ 1145532 h 1272813"/>
                <a:gd name="connsiteX5" fmla="*/ 2239158 w 2366439"/>
                <a:gd name="connsiteY5" fmla="*/ 1272813 h 1272813"/>
                <a:gd name="connsiteX6" fmla="*/ 127281 w 2366439"/>
                <a:gd name="connsiteY6" fmla="*/ 1272813 h 1272813"/>
                <a:gd name="connsiteX7" fmla="*/ 0 w 2366439"/>
                <a:gd name="connsiteY7" fmla="*/ 1145532 h 1272813"/>
                <a:gd name="connsiteX8" fmla="*/ 0 w 2366439"/>
                <a:gd name="connsiteY8" fmla="*/ 127281 h 127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439" h="1272813">
                  <a:moveTo>
                    <a:pt x="0" y="127281"/>
                  </a:moveTo>
                  <a:cubicBezTo>
                    <a:pt x="0" y="56986"/>
                    <a:pt x="56986" y="0"/>
                    <a:pt x="127281" y="0"/>
                  </a:cubicBezTo>
                  <a:lnTo>
                    <a:pt x="2239158" y="0"/>
                  </a:lnTo>
                  <a:cubicBezTo>
                    <a:pt x="2309453" y="0"/>
                    <a:pt x="2366439" y="56986"/>
                    <a:pt x="2366439" y="127281"/>
                  </a:cubicBezTo>
                  <a:lnTo>
                    <a:pt x="2366439" y="1145532"/>
                  </a:lnTo>
                  <a:cubicBezTo>
                    <a:pt x="2366439" y="1215827"/>
                    <a:pt x="2309453" y="1272813"/>
                    <a:pt x="2239158" y="1272813"/>
                  </a:cubicBezTo>
                  <a:lnTo>
                    <a:pt x="127281" y="1272813"/>
                  </a:lnTo>
                  <a:cubicBezTo>
                    <a:pt x="56986" y="1272813"/>
                    <a:pt x="0" y="1215827"/>
                    <a:pt x="0" y="1145532"/>
                  </a:cubicBezTo>
                  <a:lnTo>
                    <a:pt x="0" y="127281"/>
                  </a:lnTo>
                  <a:close/>
                </a:path>
              </a:pathLst>
            </a:custGeom>
            <a:solidFill>
              <a:srgbClr val="7CC3F2">
                <a:alpha val="84000"/>
              </a:srgbClr>
            </a:solidFill>
            <a:ln>
              <a:solidFill>
                <a:schemeClr val="accent4">
                  <a:lumMod val="50000"/>
                </a:schemeClr>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2999" tIns="82999" rIns="82999" bIns="8299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mn-cs"/>
                </a:rPr>
                <a:t>Michael Brennan, Ph.D.</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Executive Director, Construction and Facilities Management (CFM)</a:t>
              </a:r>
            </a:p>
          </p:txBody>
        </p:sp>
        <p:sp>
          <p:nvSpPr>
            <p:cNvPr id="31" name="Freeform: Shape 30">
              <a:extLst>
                <a:ext uri="{FF2B5EF4-FFF2-40B4-BE49-F238E27FC236}">
                  <a16:creationId xmlns:a16="http://schemas.microsoft.com/office/drawing/2014/main" id="{560C1A41-3438-4E7E-ACE6-9DA0D3F10259}"/>
                </a:ext>
              </a:extLst>
            </p:cNvPr>
            <p:cNvSpPr/>
            <p:nvPr/>
          </p:nvSpPr>
          <p:spPr>
            <a:xfrm>
              <a:off x="457200" y="2523309"/>
              <a:ext cx="2366439" cy="1160129"/>
            </a:xfrm>
            <a:custGeom>
              <a:avLst/>
              <a:gdLst>
                <a:gd name="connsiteX0" fmla="*/ 0 w 2366439"/>
                <a:gd name="connsiteY0" fmla="*/ 127281 h 1272813"/>
                <a:gd name="connsiteX1" fmla="*/ 127281 w 2366439"/>
                <a:gd name="connsiteY1" fmla="*/ 0 h 1272813"/>
                <a:gd name="connsiteX2" fmla="*/ 2239158 w 2366439"/>
                <a:gd name="connsiteY2" fmla="*/ 0 h 1272813"/>
                <a:gd name="connsiteX3" fmla="*/ 2366439 w 2366439"/>
                <a:gd name="connsiteY3" fmla="*/ 127281 h 1272813"/>
                <a:gd name="connsiteX4" fmla="*/ 2366439 w 2366439"/>
                <a:gd name="connsiteY4" fmla="*/ 1145532 h 1272813"/>
                <a:gd name="connsiteX5" fmla="*/ 2239158 w 2366439"/>
                <a:gd name="connsiteY5" fmla="*/ 1272813 h 1272813"/>
                <a:gd name="connsiteX6" fmla="*/ 127281 w 2366439"/>
                <a:gd name="connsiteY6" fmla="*/ 1272813 h 1272813"/>
                <a:gd name="connsiteX7" fmla="*/ 0 w 2366439"/>
                <a:gd name="connsiteY7" fmla="*/ 1145532 h 1272813"/>
                <a:gd name="connsiteX8" fmla="*/ 0 w 2366439"/>
                <a:gd name="connsiteY8" fmla="*/ 127281 h 1272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366439" h="1272813">
                  <a:moveTo>
                    <a:pt x="0" y="127281"/>
                  </a:moveTo>
                  <a:cubicBezTo>
                    <a:pt x="0" y="56986"/>
                    <a:pt x="56986" y="0"/>
                    <a:pt x="127281" y="0"/>
                  </a:cubicBezTo>
                  <a:lnTo>
                    <a:pt x="2239158" y="0"/>
                  </a:lnTo>
                  <a:cubicBezTo>
                    <a:pt x="2309453" y="0"/>
                    <a:pt x="2366439" y="56986"/>
                    <a:pt x="2366439" y="127281"/>
                  </a:cubicBezTo>
                  <a:lnTo>
                    <a:pt x="2366439" y="1145532"/>
                  </a:lnTo>
                  <a:cubicBezTo>
                    <a:pt x="2366439" y="1215827"/>
                    <a:pt x="2309453" y="1272813"/>
                    <a:pt x="2239158" y="1272813"/>
                  </a:cubicBezTo>
                  <a:lnTo>
                    <a:pt x="127281" y="1272813"/>
                  </a:lnTo>
                  <a:cubicBezTo>
                    <a:pt x="56986" y="1272813"/>
                    <a:pt x="0" y="1215827"/>
                    <a:pt x="0" y="1145532"/>
                  </a:cubicBezTo>
                  <a:lnTo>
                    <a:pt x="0" y="127281"/>
                  </a:lnTo>
                  <a:close/>
                </a:path>
              </a:pathLst>
            </a:custGeom>
            <a:solidFill>
              <a:srgbClr val="7CC3F2"/>
            </a:solidFill>
            <a:ln>
              <a:solidFill>
                <a:schemeClr val="accent4">
                  <a:lumMod val="50000"/>
                </a:schemeClr>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2999" tIns="82999" rIns="82999" bIns="8299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400" b="1" i="0" u="none" strike="noStrike" kern="1200" cap="none" spc="0" normalizeH="0" baseline="0" noProof="0" dirty="0">
                  <a:ln>
                    <a:noFill/>
                  </a:ln>
                  <a:solidFill>
                    <a:srgbClr val="000000"/>
                  </a:solidFill>
                  <a:effectLst/>
                  <a:uLnTx/>
                  <a:uFillTx/>
                  <a:latin typeface="Calibri"/>
                  <a:ea typeface="+mn-ea"/>
                  <a:cs typeface="+mn-cs"/>
                </a:rPr>
                <a:t>Angela Billups, Ph.D.</a:t>
              </a:r>
              <a:endParaRPr kumimoji="0" lang="en-US" sz="14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Executive Director, Office of Acquisition and Logistics (OAL)</a:t>
              </a:r>
            </a:p>
          </p:txBody>
        </p:sp>
        <p:sp>
          <p:nvSpPr>
            <p:cNvPr id="32" name="Freeform: Shape 31">
              <a:extLst>
                <a:ext uri="{FF2B5EF4-FFF2-40B4-BE49-F238E27FC236}">
                  <a16:creationId xmlns:a16="http://schemas.microsoft.com/office/drawing/2014/main" id="{A51CCB96-5D8B-4261-ABBA-763BA3B8B56A}"/>
                </a:ext>
              </a:extLst>
            </p:cNvPr>
            <p:cNvSpPr/>
            <p:nvPr/>
          </p:nvSpPr>
          <p:spPr>
            <a:xfrm>
              <a:off x="3493122" y="4290207"/>
              <a:ext cx="2157757" cy="1160126"/>
            </a:xfrm>
            <a:custGeom>
              <a:avLst/>
              <a:gdLst>
                <a:gd name="connsiteX0" fmla="*/ 0 w 2157757"/>
                <a:gd name="connsiteY0" fmla="*/ 121952 h 1219522"/>
                <a:gd name="connsiteX1" fmla="*/ 121952 w 2157757"/>
                <a:gd name="connsiteY1" fmla="*/ 0 h 1219522"/>
                <a:gd name="connsiteX2" fmla="*/ 2035805 w 2157757"/>
                <a:gd name="connsiteY2" fmla="*/ 0 h 1219522"/>
                <a:gd name="connsiteX3" fmla="*/ 2157757 w 2157757"/>
                <a:gd name="connsiteY3" fmla="*/ 121952 h 1219522"/>
                <a:gd name="connsiteX4" fmla="*/ 2157757 w 2157757"/>
                <a:gd name="connsiteY4" fmla="*/ 1097570 h 1219522"/>
                <a:gd name="connsiteX5" fmla="*/ 2035805 w 2157757"/>
                <a:gd name="connsiteY5" fmla="*/ 1219522 h 1219522"/>
                <a:gd name="connsiteX6" fmla="*/ 121952 w 2157757"/>
                <a:gd name="connsiteY6" fmla="*/ 1219522 h 1219522"/>
                <a:gd name="connsiteX7" fmla="*/ 0 w 2157757"/>
                <a:gd name="connsiteY7" fmla="*/ 1097570 h 1219522"/>
                <a:gd name="connsiteX8" fmla="*/ 0 w 2157757"/>
                <a:gd name="connsiteY8" fmla="*/ 121952 h 121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7757" h="1219522">
                  <a:moveTo>
                    <a:pt x="0" y="121952"/>
                  </a:moveTo>
                  <a:cubicBezTo>
                    <a:pt x="0" y="54600"/>
                    <a:pt x="54600" y="0"/>
                    <a:pt x="121952" y="0"/>
                  </a:cubicBezTo>
                  <a:lnTo>
                    <a:pt x="2035805" y="0"/>
                  </a:lnTo>
                  <a:cubicBezTo>
                    <a:pt x="2103157" y="0"/>
                    <a:pt x="2157757" y="54600"/>
                    <a:pt x="2157757" y="121952"/>
                  </a:cubicBezTo>
                  <a:lnTo>
                    <a:pt x="2157757" y="1097570"/>
                  </a:lnTo>
                  <a:cubicBezTo>
                    <a:pt x="2157757" y="1164922"/>
                    <a:pt x="2103157" y="1219522"/>
                    <a:pt x="2035805" y="1219522"/>
                  </a:cubicBezTo>
                  <a:lnTo>
                    <a:pt x="121952" y="1219522"/>
                  </a:lnTo>
                  <a:cubicBezTo>
                    <a:pt x="54600" y="1219522"/>
                    <a:pt x="0" y="1164922"/>
                    <a:pt x="0" y="1097570"/>
                  </a:cubicBezTo>
                  <a:lnTo>
                    <a:pt x="0" y="121952"/>
                  </a:lnTo>
                  <a:close/>
                </a:path>
              </a:pathLst>
            </a:custGeom>
            <a:solidFill>
              <a:srgbClr val="B0D7FF"/>
            </a:solidFill>
            <a:ln w="9525">
              <a:solidFill>
                <a:schemeClr val="accent4">
                  <a:lumMod val="50000"/>
                </a:schemeClr>
              </a:solidFill>
            </a:ln>
            <a:effectLst>
              <a:outerShdw blurRad="40000" dist="23000" dir="5400000" rotWithShape="0">
                <a:srgbClr val="000000">
                  <a:alpha val="35000"/>
                </a:srgbClr>
              </a:outerShdw>
            </a:effectLst>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1439" tIns="81439" rIns="81439" bIns="8143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Michele R. Foster </a:t>
              </a:r>
            </a:p>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Associate Executive Director, Technology Acquisition Center (TAC)</a:t>
              </a:r>
            </a:p>
          </p:txBody>
        </p:sp>
        <p:sp>
          <p:nvSpPr>
            <p:cNvPr id="33" name="Freeform: Shape 32">
              <a:extLst>
                <a:ext uri="{FF2B5EF4-FFF2-40B4-BE49-F238E27FC236}">
                  <a16:creationId xmlns:a16="http://schemas.microsoft.com/office/drawing/2014/main" id="{B4007D63-5212-4D52-AD02-4F78F097E921}"/>
                </a:ext>
              </a:extLst>
            </p:cNvPr>
            <p:cNvSpPr/>
            <p:nvPr/>
          </p:nvSpPr>
          <p:spPr>
            <a:xfrm>
              <a:off x="6470472" y="4290207"/>
              <a:ext cx="2157757" cy="1160123"/>
            </a:xfrm>
            <a:custGeom>
              <a:avLst/>
              <a:gdLst>
                <a:gd name="connsiteX0" fmla="*/ 0 w 2157757"/>
                <a:gd name="connsiteY0" fmla="*/ 121952 h 1219522"/>
                <a:gd name="connsiteX1" fmla="*/ 121952 w 2157757"/>
                <a:gd name="connsiteY1" fmla="*/ 0 h 1219522"/>
                <a:gd name="connsiteX2" fmla="*/ 2035805 w 2157757"/>
                <a:gd name="connsiteY2" fmla="*/ 0 h 1219522"/>
                <a:gd name="connsiteX3" fmla="*/ 2157757 w 2157757"/>
                <a:gd name="connsiteY3" fmla="*/ 121952 h 1219522"/>
                <a:gd name="connsiteX4" fmla="*/ 2157757 w 2157757"/>
                <a:gd name="connsiteY4" fmla="*/ 1097570 h 1219522"/>
                <a:gd name="connsiteX5" fmla="*/ 2035805 w 2157757"/>
                <a:gd name="connsiteY5" fmla="*/ 1219522 h 1219522"/>
                <a:gd name="connsiteX6" fmla="*/ 121952 w 2157757"/>
                <a:gd name="connsiteY6" fmla="*/ 1219522 h 1219522"/>
                <a:gd name="connsiteX7" fmla="*/ 0 w 2157757"/>
                <a:gd name="connsiteY7" fmla="*/ 1097570 h 1219522"/>
                <a:gd name="connsiteX8" fmla="*/ 0 w 2157757"/>
                <a:gd name="connsiteY8" fmla="*/ 121952 h 121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7757" h="1219522">
                  <a:moveTo>
                    <a:pt x="0" y="121952"/>
                  </a:moveTo>
                  <a:cubicBezTo>
                    <a:pt x="0" y="54600"/>
                    <a:pt x="54600" y="0"/>
                    <a:pt x="121952" y="0"/>
                  </a:cubicBezTo>
                  <a:lnTo>
                    <a:pt x="2035805" y="0"/>
                  </a:lnTo>
                  <a:cubicBezTo>
                    <a:pt x="2103157" y="0"/>
                    <a:pt x="2157757" y="54600"/>
                    <a:pt x="2157757" y="121952"/>
                  </a:cubicBezTo>
                  <a:lnTo>
                    <a:pt x="2157757" y="1097570"/>
                  </a:lnTo>
                  <a:cubicBezTo>
                    <a:pt x="2157757" y="1164922"/>
                    <a:pt x="2103157" y="1219522"/>
                    <a:pt x="2035805" y="1219522"/>
                  </a:cubicBezTo>
                  <a:lnTo>
                    <a:pt x="121952" y="1219522"/>
                  </a:lnTo>
                  <a:cubicBezTo>
                    <a:pt x="54600" y="1219522"/>
                    <a:pt x="0" y="1164922"/>
                    <a:pt x="0" y="1097570"/>
                  </a:cubicBezTo>
                  <a:lnTo>
                    <a:pt x="0" y="121952"/>
                  </a:lnTo>
                  <a:close/>
                </a:path>
              </a:pathLst>
            </a:custGeom>
            <a:solidFill>
              <a:srgbClr val="B0D7FF"/>
            </a:solidFill>
            <a:ln>
              <a:solidFill>
                <a:schemeClr val="accent4">
                  <a:lumMod val="50000"/>
                </a:schemeClr>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1439" tIns="81439" rIns="81439" bIns="8143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Craig Robinson</a:t>
              </a:r>
            </a:p>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Associate Executive Director, National Acquisition Center (NAC)</a:t>
              </a:r>
            </a:p>
          </p:txBody>
        </p:sp>
        <p:sp>
          <p:nvSpPr>
            <p:cNvPr id="34" name="Freeform: Shape 33">
              <a:extLst>
                <a:ext uri="{FF2B5EF4-FFF2-40B4-BE49-F238E27FC236}">
                  <a16:creationId xmlns:a16="http://schemas.microsoft.com/office/drawing/2014/main" id="{D613B3CE-B259-4A7B-AE2A-52CDB83B5A4F}"/>
                </a:ext>
              </a:extLst>
            </p:cNvPr>
            <p:cNvSpPr/>
            <p:nvPr/>
          </p:nvSpPr>
          <p:spPr>
            <a:xfrm>
              <a:off x="428016" y="4290207"/>
              <a:ext cx="2366429" cy="1160128"/>
            </a:xfrm>
            <a:custGeom>
              <a:avLst/>
              <a:gdLst>
                <a:gd name="connsiteX0" fmla="*/ 0 w 2157757"/>
                <a:gd name="connsiteY0" fmla="*/ 121952 h 1219522"/>
                <a:gd name="connsiteX1" fmla="*/ 121952 w 2157757"/>
                <a:gd name="connsiteY1" fmla="*/ 0 h 1219522"/>
                <a:gd name="connsiteX2" fmla="*/ 2035805 w 2157757"/>
                <a:gd name="connsiteY2" fmla="*/ 0 h 1219522"/>
                <a:gd name="connsiteX3" fmla="*/ 2157757 w 2157757"/>
                <a:gd name="connsiteY3" fmla="*/ 121952 h 1219522"/>
                <a:gd name="connsiteX4" fmla="*/ 2157757 w 2157757"/>
                <a:gd name="connsiteY4" fmla="*/ 1097570 h 1219522"/>
                <a:gd name="connsiteX5" fmla="*/ 2035805 w 2157757"/>
                <a:gd name="connsiteY5" fmla="*/ 1219522 h 1219522"/>
                <a:gd name="connsiteX6" fmla="*/ 121952 w 2157757"/>
                <a:gd name="connsiteY6" fmla="*/ 1219522 h 1219522"/>
                <a:gd name="connsiteX7" fmla="*/ 0 w 2157757"/>
                <a:gd name="connsiteY7" fmla="*/ 1097570 h 1219522"/>
                <a:gd name="connsiteX8" fmla="*/ 0 w 2157757"/>
                <a:gd name="connsiteY8" fmla="*/ 121952 h 12195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157757" h="1219522">
                  <a:moveTo>
                    <a:pt x="0" y="121952"/>
                  </a:moveTo>
                  <a:cubicBezTo>
                    <a:pt x="0" y="54600"/>
                    <a:pt x="54600" y="0"/>
                    <a:pt x="121952" y="0"/>
                  </a:cubicBezTo>
                  <a:lnTo>
                    <a:pt x="2035805" y="0"/>
                  </a:lnTo>
                  <a:cubicBezTo>
                    <a:pt x="2103157" y="0"/>
                    <a:pt x="2157757" y="54600"/>
                    <a:pt x="2157757" y="121952"/>
                  </a:cubicBezTo>
                  <a:lnTo>
                    <a:pt x="2157757" y="1097570"/>
                  </a:lnTo>
                  <a:cubicBezTo>
                    <a:pt x="2157757" y="1164922"/>
                    <a:pt x="2103157" y="1219522"/>
                    <a:pt x="2035805" y="1219522"/>
                  </a:cubicBezTo>
                  <a:lnTo>
                    <a:pt x="121952" y="1219522"/>
                  </a:lnTo>
                  <a:cubicBezTo>
                    <a:pt x="54600" y="1219522"/>
                    <a:pt x="0" y="1164922"/>
                    <a:pt x="0" y="1097570"/>
                  </a:cubicBezTo>
                  <a:lnTo>
                    <a:pt x="0" y="121952"/>
                  </a:lnTo>
                  <a:close/>
                </a:path>
              </a:pathLst>
            </a:custGeom>
            <a:solidFill>
              <a:srgbClr val="B0D7FF"/>
            </a:solidFill>
            <a:ln>
              <a:solidFill>
                <a:schemeClr val="accent4">
                  <a:lumMod val="50000"/>
                </a:schemeClr>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81439" tIns="81439" rIns="81439" bIns="81439" numCol="1" spcCol="1270" anchor="ctr" anchorCtr="0">
              <a:noAutofit/>
            </a:bodyPr>
            <a:lstStyle/>
            <a:p>
              <a:pPr marL="0" marR="0" lvl="0" indent="0" algn="ctr" defTabSz="5334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dirty="0">
                  <a:ln>
                    <a:noFill/>
                  </a:ln>
                  <a:solidFill>
                    <a:srgbClr val="000000"/>
                  </a:solidFill>
                  <a:effectLst/>
                  <a:uLnTx/>
                  <a:uFillTx/>
                  <a:latin typeface="Calibri"/>
                  <a:ea typeface="+mn-ea"/>
                  <a:cs typeface="+mn-cs"/>
                </a:rPr>
                <a:t>Christopher D. Parker</a:t>
              </a:r>
            </a:p>
            <a:p>
              <a:pPr marL="0" marR="0" lvl="0" indent="0" algn="ctr" defTabSz="533400" rtl="0" eaLnBrk="1" fontAlgn="auto" latinLnBrk="0" hangingPunct="1">
                <a:lnSpc>
                  <a:spcPct val="90000"/>
                </a:lnSpc>
                <a:spcBef>
                  <a:spcPct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Associate Executive Director, Strategic Acquisition Center (SAC)</a:t>
              </a:r>
            </a:p>
          </p:txBody>
        </p:sp>
        <p:cxnSp>
          <p:nvCxnSpPr>
            <p:cNvPr id="29" name="Straight Connector 28">
              <a:extLst>
                <a:ext uri="{FF2B5EF4-FFF2-40B4-BE49-F238E27FC236}">
                  <a16:creationId xmlns:a16="http://schemas.microsoft.com/office/drawing/2014/main" id="{76A955BE-B655-4F06-8035-3F5FEA378950}"/>
                </a:ext>
              </a:extLst>
            </p:cNvPr>
            <p:cNvCxnSpPr/>
            <p:nvPr/>
          </p:nvCxnSpPr>
          <p:spPr>
            <a:xfrm>
              <a:off x="4572000" y="2133600"/>
              <a:ext cx="0" cy="386168"/>
            </a:xfrm>
            <a:prstGeom prst="line">
              <a:avLst/>
            </a:prstGeom>
            <a:ln>
              <a:solidFill>
                <a:schemeClr val="accent4">
                  <a:lumMod val="50000"/>
                </a:schemeClr>
              </a:solidFill>
            </a:ln>
          </p:spPr>
          <p:style>
            <a:lnRef idx="2">
              <a:schemeClr val="dk1"/>
            </a:lnRef>
            <a:fillRef idx="0">
              <a:schemeClr val="dk1"/>
            </a:fillRef>
            <a:effectRef idx="1">
              <a:schemeClr val="dk1"/>
            </a:effectRef>
            <a:fontRef idx="minor">
              <a:schemeClr val="tx1"/>
            </a:fontRef>
          </p:style>
        </p:cxnSp>
        <p:cxnSp>
          <p:nvCxnSpPr>
            <p:cNvPr id="37" name="Straight Connector 36">
              <a:extLst>
                <a:ext uri="{FF2B5EF4-FFF2-40B4-BE49-F238E27FC236}">
                  <a16:creationId xmlns:a16="http://schemas.microsoft.com/office/drawing/2014/main" id="{3A2288E8-134C-41B1-9A3E-63ADDCD8543C}"/>
                </a:ext>
              </a:extLst>
            </p:cNvPr>
            <p:cNvCxnSpPr>
              <a:cxnSpLocks/>
            </p:cNvCxnSpPr>
            <p:nvPr/>
          </p:nvCxnSpPr>
          <p:spPr>
            <a:xfrm>
              <a:off x="4572000" y="3696916"/>
              <a:ext cx="0" cy="593291"/>
            </a:xfrm>
            <a:prstGeom prst="line">
              <a:avLst/>
            </a:prstGeom>
            <a:ln>
              <a:solidFill>
                <a:schemeClr val="accent4">
                  <a:lumMod val="50000"/>
                </a:schemeClr>
              </a:solidFill>
            </a:ln>
          </p:spPr>
          <p:style>
            <a:lnRef idx="2">
              <a:schemeClr val="dk1"/>
            </a:lnRef>
            <a:fillRef idx="0">
              <a:schemeClr val="dk1"/>
            </a:fillRef>
            <a:effectRef idx="1">
              <a:schemeClr val="dk1"/>
            </a:effectRef>
            <a:fontRef idx="minor">
              <a:schemeClr val="tx1"/>
            </a:fontRef>
          </p:style>
        </p:cxnSp>
        <p:cxnSp>
          <p:nvCxnSpPr>
            <p:cNvPr id="40" name="Straight Connector 39">
              <a:extLst>
                <a:ext uri="{FF2B5EF4-FFF2-40B4-BE49-F238E27FC236}">
                  <a16:creationId xmlns:a16="http://schemas.microsoft.com/office/drawing/2014/main" id="{A66D6442-E335-466D-934B-482D8F5ED507}"/>
                </a:ext>
              </a:extLst>
            </p:cNvPr>
            <p:cNvCxnSpPr>
              <a:cxnSpLocks/>
            </p:cNvCxnSpPr>
            <p:nvPr/>
          </p:nvCxnSpPr>
          <p:spPr>
            <a:xfrm>
              <a:off x="1600200" y="3962400"/>
              <a:ext cx="5943600" cy="0"/>
            </a:xfrm>
            <a:prstGeom prst="line">
              <a:avLst/>
            </a:prstGeom>
            <a:ln>
              <a:solidFill>
                <a:schemeClr val="accent4">
                  <a:lumMod val="50000"/>
                </a:schemeClr>
              </a:solidFill>
            </a:ln>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97D82F88-DA0B-40B0-BF40-16911F62733F}"/>
                </a:ext>
              </a:extLst>
            </p:cNvPr>
            <p:cNvCxnSpPr>
              <a:cxnSpLocks/>
            </p:cNvCxnSpPr>
            <p:nvPr/>
          </p:nvCxnSpPr>
          <p:spPr>
            <a:xfrm>
              <a:off x="2823639" y="3098073"/>
              <a:ext cx="566286" cy="0"/>
            </a:xfrm>
            <a:prstGeom prst="line">
              <a:avLst/>
            </a:prstGeom>
            <a:ln>
              <a:solidFill>
                <a:schemeClr val="accent4">
                  <a:lumMod val="50000"/>
                </a:schemeClr>
              </a:solidFill>
            </a:ln>
          </p:spPr>
          <p:style>
            <a:lnRef idx="2">
              <a:schemeClr val="accent1"/>
            </a:lnRef>
            <a:fillRef idx="0">
              <a:schemeClr val="accent1"/>
            </a:fillRef>
            <a:effectRef idx="1">
              <a:schemeClr val="accent1"/>
            </a:effectRef>
            <a:fontRef idx="minor">
              <a:schemeClr val="tx1"/>
            </a:fontRef>
          </p:style>
        </p:cxnSp>
        <p:cxnSp>
          <p:nvCxnSpPr>
            <p:cNvPr id="46" name="Straight Connector 45">
              <a:extLst>
                <a:ext uri="{FF2B5EF4-FFF2-40B4-BE49-F238E27FC236}">
                  <a16:creationId xmlns:a16="http://schemas.microsoft.com/office/drawing/2014/main" id="{54F1F76F-83D6-4AF2-B163-D6D304E12817}"/>
                </a:ext>
              </a:extLst>
            </p:cNvPr>
            <p:cNvCxnSpPr>
              <a:cxnSpLocks/>
            </p:cNvCxnSpPr>
            <p:nvPr/>
          </p:nvCxnSpPr>
          <p:spPr>
            <a:xfrm>
              <a:off x="5758314" y="3089364"/>
              <a:ext cx="566286" cy="0"/>
            </a:xfrm>
            <a:prstGeom prst="line">
              <a:avLst/>
            </a:prstGeom>
            <a:ln>
              <a:solidFill>
                <a:schemeClr val="accent4">
                  <a:lumMod val="50000"/>
                </a:schemeClr>
              </a:solidFill>
            </a:ln>
          </p:spPr>
          <p:style>
            <a:lnRef idx="2">
              <a:schemeClr val="accent1"/>
            </a:lnRef>
            <a:fillRef idx="0">
              <a:schemeClr val="accent1"/>
            </a:fillRef>
            <a:effectRef idx="1">
              <a:schemeClr val="accent1"/>
            </a:effectRef>
            <a:fontRef idx="minor">
              <a:schemeClr val="tx1"/>
            </a:fontRef>
          </p:style>
        </p:cxnSp>
        <p:cxnSp>
          <p:nvCxnSpPr>
            <p:cNvPr id="45" name="Straight Connector 44">
              <a:extLst>
                <a:ext uri="{FF2B5EF4-FFF2-40B4-BE49-F238E27FC236}">
                  <a16:creationId xmlns:a16="http://schemas.microsoft.com/office/drawing/2014/main" id="{B17B4962-EEFC-4536-AB84-F8A8BF549158}"/>
                </a:ext>
              </a:extLst>
            </p:cNvPr>
            <p:cNvCxnSpPr>
              <a:cxnSpLocks/>
            </p:cNvCxnSpPr>
            <p:nvPr/>
          </p:nvCxnSpPr>
          <p:spPr>
            <a:xfrm>
              <a:off x="1600200" y="3962111"/>
              <a:ext cx="0" cy="310678"/>
            </a:xfrm>
            <a:prstGeom prst="line">
              <a:avLst/>
            </a:prstGeom>
            <a:ln>
              <a:solidFill>
                <a:schemeClr val="accent4">
                  <a:lumMod val="50000"/>
                </a:schemeClr>
              </a:solidFill>
            </a:ln>
          </p:spPr>
          <p:style>
            <a:lnRef idx="2">
              <a:schemeClr val="dk1"/>
            </a:lnRef>
            <a:fillRef idx="0">
              <a:schemeClr val="dk1"/>
            </a:fillRef>
            <a:effectRef idx="1">
              <a:schemeClr val="dk1"/>
            </a:effectRef>
            <a:fontRef idx="minor">
              <a:schemeClr val="tx1"/>
            </a:fontRef>
          </p:style>
        </p:cxnSp>
        <p:cxnSp>
          <p:nvCxnSpPr>
            <p:cNvPr id="49" name="Straight Connector 48">
              <a:extLst>
                <a:ext uri="{FF2B5EF4-FFF2-40B4-BE49-F238E27FC236}">
                  <a16:creationId xmlns:a16="http://schemas.microsoft.com/office/drawing/2014/main" id="{6A950A2B-A267-485E-A882-BDF7492298E4}"/>
                </a:ext>
              </a:extLst>
            </p:cNvPr>
            <p:cNvCxnSpPr>
              <a:cxnSpLocks/>
            </p:cNvCxnSpPr>
            <p:nvPr/>
          </p:nvCxnSpPr>
          <p:spPr>
            <a:xfrm flipH="1">
              <a:off x="7535091" y="3953691"/>
              <a:ext cx="8709" cy="327807"/>
            </a:xfrm>
            <a:prstGeom prst="line">
              <a:avLst/>
            </a:prstGeom>
            <a:ln>
              <a:solidFill>
                <a:schemeClr val="accent4">
                  <a:lumMod val="50000"/>
                </a:schemeClr>
              </a:solidFill>
            </a:ln>
          </p:spPr>
          <p:style>
            <a:lnRef idx="2">
              <a:schemeClr val="dk1"/>
            </a:lnRef>
            <a:fillRef idx="0">
              <a:schemeClr val="dk1"/>
            </a:fillRef>
            <a:effectRef idx="1">
              <a:schemeClr val="dk1"/>
            </a:effectRef>
            <a:fontRef idx="minor">
              <a:schemeClr val="tx1"/>
            </a:fontRef>
          </p:style>
        </p:cxnSp>
      </p:grpSp>
      <p:sp>
        <p:nvSpPr>
          <p:cNvPr id="21" name="Title 3">
            <a:extLst>
              <a:ext uri="{FF2B5EF4-FFF2-40B4-BE49-F238E27FC236}">
                <a16:creationId xmlns:a16="http://schemas.microsoft.com/office/drawing/2014/main" id="{106460B8-FC5F-4CEA-B6B7-79728F75FBDF}"/>
              </a:ext>
            </a:extLst>
          </p:cNvPr>
          <p:cNvSpPr>
            <a:spLocks noGrp="1"/>
          </p:cNvSpPr>
          <p:nvPr>
            <p:ph type="title"/>
          </p:nvPr>
        </p:nvSpPr>
        <p:spPr>
          <a:xfrm>
            <a:off x="0" y="-76200"/>
            <a:ext cx="9144000" cy="731520"/>
          </a:xfrm>
        </p:spPr>
        <p:txBody>
          <a:bodyPr>
            <a:normAutofit/>
          </a:bodyPr>
          <a:lstStyle/>
          <a:p>
            <a:r>
              <a:rPr lang="en-US" sz="3600" dirty="0">
                <a:latin typeface="Arial" panose="020B0604020202020204" pitchFamily="34" charset="0"/>
                <a:cs typeface="Arial" panose="020B0604020202020204" pitchFamily="34" charset="0"/>
              </a:rPr>
              <a:t>OALC Organization Chart</a:t>
            </a:r>
          </a:p>
        </p:txBody>
      </p:sp>
    </p:spTree>
    <p:extLst>
      <p:ext uri="{BB962C8B-B14F-4D97-AF65-F5344CB8AC3E}">
        <p14:creationId xmlns:p14="http://schemas.microsoft.com/office/powerpoint/2010/main" val="19110288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 name="Rounded Rectangle 69"/>
          <p:cNvSpPr/>
          <p:nvPr/>
        </p:nvSpPr>
        <p:spPr>
          <a:xfrm>
            <a:off x="2597952" y="1343083"/>
            <a:ext cx="2971800" cy="60960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1F497D">
                  <a:lumMod val="50000"/>
                </a:srgbClr>
              </a:solidFill>
              <a:effectLst/>
              <a:uLnTx/>
              <a:uFillTx/>
              <a:latin typeface="Calibri"/>
              <a:ea typeface="+mn-ea"/>
              <a:cs typeface="+mn-cs"/>
            </a:endParaRPr>
          </a:p>
        </p:txBody>
      </p:sp>
      <p:sp>
        <p:nvSpPr>
          <p:cNvPr id="73" name="Rounded Rectangle 72"/>
          <p:cNvSpPr/>
          <p:nvPr/>
        </p:nvSpPr>
        <p:spPr>
          <a:xfrm>
            <a:off x="2963672" y="2401647"/>
            <a:ext cx="2514600" cy="573506"/>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1200" cap="none" spc="0" normalizeH="0" baseline="0" noProof="0" dirty="0">
              <a:ln>
                <a:noFill/>
              </a:ln>
              <a:solidFill>
                <a:srgbClr val="1F497D">
                  <a:lumMod val="50000"/>
                </a:srgbClr>
              </a:solidFill>
              <a:effectLst/>
              <a:uLnTx/>
              <a:uFillTx/>
              <a:latin typeface="Calibri"/>
              <a:ea typeface="+mn-ea"/>
              <a:cs typeface="+mn-cs"/>
            </a:endParaRPr>
          </a:p>
        </p:txBody>
      </p:sp>
      <p:sp>
        <p:nvSpPr>
          <p:cNvPr id="9" name="Slide Number Placeholder 8"/>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5" name="Group 24">
            <a:extLst>
              <a:ext uri="{FF2B5EF4-FFF2-40B4-BE49-F238E27FC236}">
                <a16:creationId xmlns:a16="http://schemas.microsoft.com/office/drawing/2014/main" id="{86029123-3D2C-4D6C-8E1A-70A16A6315F5}"/>
              </a:ext>
            </a:extLst>
          </p:cNvPr>
          <p:cNvGrpSpPr/>
          <p:nvPr/>
        </p:nvGrpSpPr>
        <p:grpSpPr>
          <a:xfrm>
            <a:off x="215336" y="1141697"/>
            <a:ext cx="8727397" cy="4574605"/>
            <a:chOff x="180602" y="1143843"/>
            <a:chExt cx="8727397" cy="4574605"/>
          </a:xfrm>
          <a:solidFill>
            <a:srgbClr val="7CC3F2"/>
          </a:solidFill>
        </p:grpSpPr>
        <p:sp>
          <p:nvSpPr>
            <p:cNvPr id="78" name="Rounded Rectangle 77"/>
            <p:cNvSpPr/>
            <p:nvPr/>
          </p:nvSpPr>
          <p:spPr>
            <a:xfrm>
              <a:off x="4724400" y="3450535"/>
              <a:ext cx="1294594" cy="1031586"/>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Matthew Ginty</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Director, Procurement Service D</a:t>
              </a:r>
            </a:p>
          </p:txBody>
        </p:sp>
        <p:cxnSp>
          <p:nvCxnSpPr>
            <p:cNvPr id="86" name="Straight Connector 85"/>
            <p:cNvCxnSpPr>
              <a:cxnSpLocks/>
            </p:cNvCxnSpPr>
            <p:nvPr/>
          </p:nvCxnSpPr>
          <p:spPr bwMode="auto">
            <a:xfrm flipV="1">
              <a:off x="762000" y="3256237"/>
              <a:ext cx="7517673" cy="3477"/>
            </a:xfrm>
            <a:prstGeom prst="line">
              <a:avLst/>
            </a:prstGeom>
            <a:grpFill/>
            <a:ln w="25400" cap="flat" cmpd="sng" algn="ctr">
              <a:solidFill>
                <a:schemeClr val="tx1"/>
              </a:solidFill>
              <a:prstDash val="solid"/>
              <a:round/>
              <a:headEnd type="none" w="med" len="med"/>
              <a:tailEnd type="none" w="med" len="med"/>
            </a:ln>
            <a:effectLst/>
          </p:spPr>
        </p:cxnSp>
        <p:cxnSp>
          <p:nvCxnSpPr>
            <p:cNvPr id="91" name="Straight Connector 90"/>
            <p:cNvCxnSpPr>
              <a:cxnSpLocks/>
              <a:endCxn id="83" idx="0"/>
            </p:cNvCxnSpPr>
            <p:nvPr/>
          </p:nvCxnSpPr>
          <p:spPr bwMode="auto">
            <a:xfrm>
              <a:off x="6172200" y="3259182"/>
              <a:ext cx="0" cy="1383975"/>
            </a:xfrm>
            <a:prstGeom prst="line">
              <a:avLst/>
            </a:prstGeom>
            <a:grpFill/>
            <a:ln w="25400" cap="flat" cmpd="sng" algn="ctr">
              <a:solidFill>
                <a:schemeClr val="tx1"/>
              </a:solidFill>
              <a:prstDash val="solid"/>
              <a:round/>
              <a:headEnd type="none" w="med" len="med"/>
              <a:tailEnd type="none" w="med" len="med"/>
            </a:ln>
            <a:effectLst/>
          </p:spPr>
        </p:cxnSp>
        <p:cxnSp>
          <p:nvCxnSpPr>
            <p:cNvPr id="49" name="Straight Connector 48"/>
            <p:cNvCxnSpPr>
              <a:cxnSpLocks/>
            </p:cNvCxnSpPr>
            <p:nvPr/>
          </p:nvCxnSpPr>
          <p:spPr bwMode="auto">
            <a:xfrm>
              <a:off x="4572000" y="3261426"/>
              <a:ext cx="1" cy="1386774"/>
            </a:xfrm>
            <a:prstGeom prst="line">
              <a:avLst/>
            </a:prstGeom>
            <a:grpFill/>
            <a:ln w="25400" cap="flat" cmpd="sng" algn="ctr">
              <a:solidFill>
                <a:schemeClr val="tx1"/>
              </a:solidFill>
              <a:prstDash val="solid"/>
              <a:round/>
              <a:headEnd type="none" w="med" len="med"/>
              <a:tailEnd type="none" w="med" len="med"/>
            </a:ln>
            <a:effectLst/>
          </p:spPr>
        </p:cxnSp>
        <p:sp>
          <p:nvSpPr>
            <p:cNvPr id="72" name="Rounded Rectangle 71"/>
            <p:cNvSpPr/>
            <p:nvPr/>
          </p:nvSpPr>
          <p:spPr bwMode="auto">
            <a:xfrm>
              <a:off x="6350727" y="1279266"/>
              <a:ext cx="1360374" cy="632050"/>
            </a:xfrm>
            <a:prstGeom prst="roundRect">
              <a:avLst/>
            </a:prstGeom>
            <a:solidFill>
              <a:srgbClr val="7CC3F2"/>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Ariel Arrosa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1F497D">
                      <a:lumMod val="50000"/>
                    </a:srgbClr>
                  </a:solidFill>
                  <a:effectLst/>
                  <a:uLnTx/>
                  <a:uFillTx/>
                  <a:latin typeface="Calibri"/>
                  <a:ea typeface="+mn-ea"/>
                  <a:cs typeface="+mn-cs"/>
                </a:rPr>
                <a:t>Executive Assistant</a:t>
              </a:r>
              <a:endParaRPr kumimoji="0" lang="en-US" sz="1050" b="0" i="0" u="none" strike="noStrike" kern="1200" cap="none" spc="0" normalizeH="0" baseline="0" noProof="0" dirty="0">
                <a:ln>
                  <a:noFill/>
                </a:ln>
                <a:solidFill>
                  <a:srgbClr val="1F497D">
                    <a:lumMod val="50000"/>
                  </a:srgbClr>
                </a:solidFill>
                <a:effectLst/>
                <a:uLnTx/>
                <a:uFillTx/>
                <a:latin typeface="Calibri"/>
                <a:ea typeface="+mn-ea"/>
                <a:cs typeface="+mn-cs"/>
              </a:endParaRPr>
            </a:p>
          </p:txBody>
        </p:sp>
        <p:sp>
          <p:nvSpPr>
            <p:cNvPr id="75" name="Rounded Rectangle 74"/>
            <p:cNvSpPr/>
            <p:nvPr/>
          </p:nvSpPr>
          <p:spPr bwMode="auto">
            <a:xfrm>
              <a:off x="3314700" y="2290192"/>
              <a:ext cx="2514600" cy="770545"/>
            </a:xfrm>
            <a:prstGeom prst="roundRect">
              <a:avLst/>
            </a:prstGeom>
            <a:solidFill>
              <a:srgbClr val="7CC3F2"/>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1F497D">
                      <a:lumMod val="50000"/>
                    </a:srgbClr>
                  </a:solidFill>
                  <a:effectLst/>
                  <a:uLnTx/>
                  <a:uFillTx/>
                  <a:latin typeface="Calibri"/>
                  <a:ea typeface="+mn-ea"/>
                  <a:cs typeface="+mn-cs"/>
                </a:rPr>
                <a:t>Vacant</a:t>
              </a:r>
              <a:endParaRPr kumimoji="0" lang="en-US" sz="1400" b="0" i="0" u="none" strike="noStrike" kern="1200" cap="none" spc="0" normalizeH="0" baseline="0" noProof="0" dirty="0">
                <a:ln>
                  <a:noFill/>
                </a:ln>
                <a:solidFill>
                  <a:srgbClr val="1F497D">
                    <a:lumMod val="50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Deputy Associate Executive Director</a:t>
              </a:r>
            </a:p>
          </p:txBody>
        </p:sp>
        <p:sp>
          <p:nvSpPr>
            <p:cNvPr id="76" name="Rounded Rectangle 75"/>
            <p:cNvSpPr/>
            <p:nvPr/>
          </p:nvSpPr>
          <p:spPr bwMode="auto">
            <a:xfrm>
              <a:off x="1524000" y="3458087"/>
              <a:ext cx="1182289" cy="1016481"/>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Charles Ross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lumMod val="50000"/>
                    </a:srgbClr>
                  </a:solidFill>
                  <a:effectLst/>
                  <a:uLnTx/>
                  <a:uFillTx/>
                  <a:latin typeface="Calibri"/>
                  <a:ea typeface="+mn-ea"/>
                  <a:cs typeface="+mn-cs"/>
                </a:rPr>
                <a:t>Director, Procurement Service B</a:t>
              </a:r>
            </a:p>
          </p:txBody>
        </p:sp>
        <p:sp>
          <p:nvSpPr>
            <p:cNvPr id="77" name="Rounded Rectangle 76"/>
            <p:cNvSpPr/>
            <p:nvPr/>
          </p:nvSpPr>
          <p:spPr bwMode="auto">
            <a:xfrm>
              <a:off x="3124200" y="3450534"/>
              <a:ext cx="1295400" cy="1031587"/>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David Nostrant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Director, Procurement Service C</a:t>
              </a:r>
            </a:p>
          </p:txBody>
        </p:sp>
        <p:sp>
          <p:nvSpPr>
            <p:cNvPr id="80" name="Rounded Rectangle 79"/>
            <p:cNvSpPr/>
            <p:nvPr/>
          </p:nvSpPr>
          <p:spPr bwMode="auto">
            <a:xfrm>
              <a:off x="2286000" y="4629195"/>
              <a:ext cx="1219200" cy="1053763"/>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0" cap="none" spc="0" normalizeH="0" baseline="0" noProof="0" dirty="0">
                  <a:ln>
                    <a:noFill/>
                  </a:ln>
                  <a:solidFill>
                    <a:srgbClr val="1F497D">
                      <a:lumMod val="50000"/>
                    </a:srgbClr>
                  </a:solidFill>
                  <a:effectLst/>
                  <a:uLnTx/>
                  <a:uFillTx/>
                  <a:latin typeface="Calibri"/>
                  <a:ea typeface="+mn-ea"/>
                  <a:cs typeface="+mn-cs"/>
                </a:rPr>
                <a:t>Jeffrey Bishop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0" cap="none" spc="0" normalizeH="0" baseline="0" noProof="0" dirty="0">
                  <a:ln>
                    <a:noFill/>
                  </a:ln>
                  <a:solidFill>
                    <a:srgbClr val="1F497D">
                      <a:lumMod val="50000"/>
                    </a:srgbClr>
                  </a:solidFill>
                  <a:effectLst/>
                  <a:uLnTx/>
                  <a:uFillTx/>
                  <a:latin typeface="Calibri"/>
                  <a:ea typeface="+mn-ea"/>
                  <a:cs typeface="+mn-cs"/>
                </a:rPr>
                <a:t>Director, Procurement Service - Austin</a:t>
              </a:r>
            </a:p>
          </p:txBody>
        </p:sp>
        <p:sp>
          <p:nvSpPr>
            <p:cNvPr id="81" name="Rounded Rectangle 80"/>
            <p:cNvSpPr/>
            <p:nvPr/>
          </p:nvSpPr>
          <p:spPr bwMode="auto">
            <a:xfrm>
              <a:off x="7692012" y="3464213"/>
              <a:ext cx="1215987" cy="1031587"/>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Anne Marie Vasconcelos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Director, Procurement Service F</a:t>
              </a:r>
            </a:p>
          </p:txBody>
        </p:sp>
        <p:sp>
          <p:nvSpPr>
            <p:cNvPr id="83" name="Rounded Rectangle 82"/>
            <p:cNvSpPr/>
            <p:nvPr/>
          </p:nvSpPr>
          <p:spPr bwMode="auto">
            <a:xfrm>
              <a:off x="5600549" y="4643157"/>
              <a:ext cx="1143302" cy="1075291"/>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Jon  Smolenski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Director, Engineering Service</a:t>
              </a:r>
            </a:p>
          </p:txBody>
        </p:sp>
        <p:sp>
          <p:nvSpPr>
            <p:cNvPr id="84" name="Rounded Rectangle 83"/>
            <p:cNvSpPr/>
            <p:nvPr/>
          </p:nvSpPr>
          <p:spPr>
            <a:xfrm>
              <a:off x="6308703" y="3450535"/>
              <a:ext cx="1206839" cy="1031586"/>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Vacant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Director, Procurement Service E</a:t>
              </a:r>
            </a:p>
          </p:txBody>
        </p:sp>
        <p:sp>
          <p:nvSpPr>
            <p:cNvPr id="85" name="Rounded Rectangle 84"/>
            <p:cNvSpPr/>
            <p:nvPr/>
          </p:nvSpPr>
          <p:spPr bwMode="auto">
            <a:xfrm>
              <a:off x="3260695" y="1143843"/>
              <a:ext cx="2622611" cy="895144"/>
            </a:xfrm>
            <a:prstGeom prst="roundRect">
              <a:avLst/>
            </a:prstGeom>
            <a:solidFill>
              <a:srgbClr val="6699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1F497D">
                      <a:lumMod val="50000"/>
                    </a:srgbClr>
                  </a:solidFill>
                  <a:effectLst/>
                  <a:uLnTx/>
                  <a:uFillTx/>
                  <a:latin typeface="Calibri"/>
                  <a:ea typeface="+mn-ea"/>
                  <a:cs typeface="+mn-cs"/>
                </a:rPr>
                <a:t>Michele R. Foster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Associate Executive Director,               Technology Acquisition Center </a:t>
              </a:r>
              <a:r>
                <a:rPr kumimoji="0" lang="en-US" sz="1200" b="0" i="0" u="none" strike="noStrike" kern="1200" cap="none" spc="0" normalizeH="0" baseline="0" noProof="0" dirty="0">
                  <a:ln>
                    <a:noFill/>
                  </a:ln>
                  <a:solidFill>
                    <a:srgbClr val="000000"/>
                  </a:solidFill>
                  <a:effectLst/>
                  <a:uLnTx/>
                  <a:uFillTx/>
                  <a:latin typeface="Calibri"/>
                  <a:ea typeface="+mn-ea"/>
                  <a:cs typeface="+mn-cs"/>
                </a:rPr>
                <a:t>and Head of Contracting Activity</a:t>
              </a:r>
              <a:endParaRPr kumimoji="0" lang="en-US" sz="1200" b="0" i="0" u="none" strike="noStrike" kern="1200" cap="none" spc="0" normalizeH="0" baseline="0" noProof="0" dirty="0">
                <a:ln>
                  <a:noFill/>
                </a:ln>
                <a:solidFill>
                  <a:srgbClr val="1F497D">
                    <a:lumMod val="50000"/>
                  </a:srgbClr>
                </a:solidFill>
                <a:effectLst/>
                <a:highlight>
                  <a:srgbClr val="FFFF00"/>
                </a:highlight>
                <a:uLnTx/>
                <a:uFillTx/>
                <a:latin typeface="Calibri"/>
                <a:ea typeface="+mn-ea"/>
                <a:cs typeface="+mn-cs"/>
              </a:endParaRPr>
            </a:p>
          </p:txBody>
        </p:sp>
        <p:cxnSp>
          <p:nvCxnSpPr>
            <p:cNvPr id="87" name="Straight Connector 86"/>
            <p:cNvCxnSpPr>
              <a:cxnSpLocks/>
            </p:cNvCxnSpPr>
            <p:nvPr/>
          </p:nvCxnSpPr>
          <p:spPr bwMode="auto">
            <a:xfrm>
              <a:off x="2895600" y="3261426"/>
              <a:ext cx="0" cy="1364611"/>
            </a:xfrm>
            <a:prstGeom prst="line">
              <a:avLst/>
            </a:prstGeom>
            <a:grpFill/>
            <a:ln w="25400" cap="flat" cmpd="sng" algn="ctr">
              <a:solidFill>
                <a:schemeClr val="tx1"/>
              </a:solidFill>
              <a:prstDash val="solid"/>
              <a:round/>
              <a:headEnd type="none" w="med" len="med"/>
              <a:tailEnd type="none" w="med" len="med"/>
            </a:ln>
            <a:effectLst/>
          </p:spPr>
        </p:cxnSp>
        <p:sp>
          <p:nvSpPr>
            <p:cNvPr id="89" name="Rounded Rectangle 88"/>
            <p:cNvSpPr/>
            <p:nvPr/>
          </p:nvSpPr>
          <p:spPr bwMode="auto">
            <a:xfrm>
              <a:off x="3953957" y="4648200"/>
              <a:ext cx="1236087" cy="1053763"/>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Carolyn Carbone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Acting Director, Operations Service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endParaRPr>
            </a:p>
          </p:txBody>
        </p:sp>
        <p:sp>
          <p:nvSpPr>
            <p:cNvPr id="131" name="Rounded Rectangle 130"/>
            <p:cNvSpPr/>
            <p:nvPr/>
          </p:nvSpPr>
          <p:spPr bwMode="auto">
            <a:xfrm>
              <a:off x="180602" y="3429000"/>
              <a:ext cx="1182289" cy="1016481"/>
            </a:xfrm>
            <a:prstGeom prst="roundRect">
              <a:avLst/>
            </a:prstGeom>
            <a:solidFill>
              <a:srgbClr val="B0D7FF"/>
            </a:solidFill>
            <a:ln>
              <a:solidFill>
                <a:schemeClr val="tx1"/>
              </a:solidFill>
            </a:ln>
          </p:spPr>
          <p:style>
            <a:lnRef idx="1">
              <a:schemeClr val="accent5">
                <a:hueOff val="0"/>
                <a:satOff val="0"/>
                <a:lumOff val="0"/>
                <a:alphaOff val="0"/>
              </a:schemeClr>
            </a:lnRef>
            <a:fillRef idx="1">
              <a:schemeClr val="accent5">
                <a:alpha val="90000"/>
                <a:tint val="40000"/>
                <a:hueOff val="0"/>
                <a:satOff val="0"/>
                <a:lumOff val="0"/>
                <a:alphaOff val="0"/>
              </a:schemeClr>
            </a:fillRef>
            <a:effectRef idx="2">
              <a:schemeClr val="accent5">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73290" tIns="73290" rIns="73290" bIns="73290" numCol="1" spcCol="1270" anchor="ctr" anchorCtr="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dirty="0">
                  <a:ln>
                    <a:noFill/>
                  </a:ln>
                  <a:solidFill>
                    <a:srgbClr val="1F497D">
                      <a:lumMod val="50000"/>
                    </a:srgbClr>
                  </a:solidFill>
                  <a:effectLst/>
                  <a:uLnTx/>
                  <a:uFillTx/>
                  <a:latin typeface="Calibri"/>
                  <a:ea typeface="+mn-ea"/>
                  <a:cs typeface="+mn-cs"/>
                </a:rPr>
                <a:t>Robert Kirzow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1F497D">
                      <a:lumMod val="50000"/>
                    </a:srgbClr>
                  </a:solidFill>
                  <a:effectLst/>
                  <a:uLnTx/>
                  <a:uFillTx/>
                  <a:latin typeface="Calibri"/>
                  <a:ea typeface="+mn-ea"/>
                  <a:cs typeface="+mn-cs"/>
                </a:rPr>
                <a:t>Director, Procurement Service A</a:t>
              </a:r>
            </a:p>
          </p:txBody>
        </p:sp>
        <p:cxnSp>
          <p:nvCxnSpPr>
            <p:cNvPr id="37" name="Straight Connector 36">
              <a:extLst>
                <a:ext uri="{FF2B5EF4-FFF2-40B4-BE49-F238E27FC236}">
                  <a16:creationId xmlns:a16="http://schemas.microsoft.com/office/drawing/2014/main" id="{B89A36E3-CCD0-4D27-9428-0EE8FE1A5FB4}"/>
                </a:ext>
              </a:extLst>
            </p:cNvPr>
            <p:cNvCxnSpPr>
              <a:cxnSpLocks/>
            </p:cNvCxnSpPr>
            <p:nvPr/>
          </p:nvCxnSpPr>
          <p:spPr>
            <a:xfrm>
              <a:off x="5876109" y="1591491"/>
              <a:ext cx="462963" cy="0"/>
            </a:xfrm>
            <a:prstGeom prst="line">
              <a:avLst/>
            </a:prstGeom>
            <a:grpFill/>
            <a:ln>
              <a:solidFill>
                <a:schemeClr val="tx1"/>
              </a:solidFill>
            </a:ln>
          </p:spPr>
          <p:style>
            <a:lnRef idx="2">
              <a:schemeClr val="accent1"/>
            </a:lnRef>
            <a:fillRef idx="0">
              <a:schemeClr val="accent1"/>
            </a:fillRef>
            <a:effectRef idx="1">
              <a:schemeClr val="accent1"/>
            </a:effectRef>
            <a:fontRef idx="minor">
              <a:schemeClr val="tx1"/>
            </a:fontRef>
          </p:style>
        </p:cxnSp>
        <p:cxnSp>
          <p:nvCxnSpPr>
            <p:cNvPr id="40" name="Straight Connector 39">
              <a:extLst>
                <a:ext uri="{FF2B5EF4-FFF2-40B4-BE49-F238E27FC236}">
                  <a16:creationId xmlns:a16="http://schemas.microsoft.com/office/drawing/2014/main" id="{5751D987-1739-4A94-899E-19E7B4BED9DF}"/>
                </a:ext>
              </a:extLst>
            </p:cNvPr>
            <p:cNvCxnSpPr>
              <a:cxnSpLocks/>
            </p:cNvCxnSpPr>
            <p:nvPr/>
          </p:nvCxnSpPr>
          <p:spPr>
            <a:xfrm>
              <a:off x="4572000" y="2038987"/>
              <a:ext cx="0" cy="265972"/>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cxnSp>
          <p:nvCxnSpPr>
            <p:cNvPr id="46" name="Straight Connector 45">
              <a:extLst>
                <a:ext uri="{FF2B5EF4-FFF2-40B4-BE49-F238E27FC236}">
                  <a16:creationId xmlns:a16="http://schemas.microsoft.com/office/drawing/2014/main" id="{9B2FC601-F55F-4F06-ACFA-B918DBB49761}"/>
                </a:ext>
              </a:extLst>
            </p:cNvPr>
            <p:cNvCxnSpPr>
              <a:cxnSpLocks/>
            </p:cNvCxnSpPr>
            <p:nvPr/>
          </p:nvCxnSpPr>
          <p:spPr>
            <a:xfrm>
              <a:off x="4572000" y="3085723"/>
              <a:ext cx="0" cy="189772"/>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cxnSp>
          <p:nvCxnSpPr>
            <p:cNvPr id="50" name="Straight Connector 49">
              <a:extLst>
                <a:ext uri="{FF2B5EF4-FFF2-40B4-BE49-F238E27FC236}">
                  <a16:creationId xmlns:a16="http://schemas.microsoft.com/office/drawing/2014/main" id="{34444897-4BF3-47F5-B7AF-4D50FEF053C3}"/>
                </a:ext>
              </a:extLst>
            </p:cNvPr>
            <p:cNvCxnSpPr>
              <a:cxnSpLocks/>
            </p:cNvCxnSpPr>
            <p:nvPr/>
          </p:nvCxnSpPr>
          <p:spPr>
            <a:xfrm>
              <a:off x="762000" y="3249347"/>
              <a:ext cx="0" cy="189772"/>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cxnSp>
          <p:nvCxnSpPr>
            <p:cNvPr id="53" name="Straight Connector 52">
              <a:extLst>
                <a:ext uri="{FF2B5EF4-FFF2-40B4-BE49-F238E27FC236}">
                  <a16:creationId xmlns:a16="http://schemas.microsoft.com/office/drawing/2014/main" id="{207F3631-7D59-4C12-8BF0-5ABE18936365}"/>
                </a:ext>
              </a:extLst>
            </p:cNvPr>
            <p:cNvCxnSpPr>
              <a:cxnSpLocks/>
            </p:cNvCxnSpPr>
            <p:nvPr/>
          </p:nvCxnSpPr>
          <p:spPr>
            <a:xfrm>
              <a:off x="2116182" y="3278007"/>
              <a:ext cx="0" cy="189772"/>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cxnSp>
          <p:nvCxnSpPr>
            <p:cNvPr id="56" name="Straight Connector 55">
              <a:extLst>
                <a:ext uri="{FF2B5EF4-FFF2-40B4-BE49-F238E27FC236}">
                  <a16:creationId xmlns:a16="http://schemas.microsoft.com/office/drawing/2014/main" id="{BD60CCD5-4B4F-4315-BB94-2077CF0AA844}"/>
                </a:ext>
              </a:extLst>
            </p:cNvPr>
            <p:cNvCxnSpPr>
              <a:cxnSpLocks/>
            </p:cNvCxnSpPr>
            <p:nvPr/>
          </p:nvCxnSpPr>
          <p:spPr>
            <a:xfrm>
              <a:off x="3775164" y="3256237"/>
              <a:ext cx="0" cy="189772"/>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cxnSp>
          <p:nvCxnSpPr>
            <p:cNvPr id="57" name="Straight Connector 56">
              <a:extLst>
                <a:ext uri="{FF2B5EF4-FFF2-40B4-BE49-F238E27FC236}">
                  <a16:creationId xmlns:a16="http://schemas.microsoft.com/office/drawing/2014/main" id="{6BC96FC0-A681-4228-843A-1A8066203A19}"/>
                </a:ext>
              </a:extLst>
            </p:cNvPr>
            <p:cNvCxnSpPr>
              <a:cxnSpLocks/>
            </p:cNvCxnSpPr>
            <p:nvPr/>
          </p:nvCxnSpPr>
          <p:spPr>
            <a:xfrm>
              <a:off x="5360127" y="3260762"/>
              <a:ext cx="0" cy="189772"/>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cxnSp>
          <p:nvCxnSpPr>
            <p:cNvPr id="58" name="Straight Connector 57">
              <a:extLst>
                <a:ext uri="{FF2B5EF4-FFF2-40B4-BE49-F238E27FC236}">
                  <a16:creationId xmlns:a16="http://schemas.microsoft.com/office/drawing/2014/main" id="{5A1DAF21-B171-4221-9F36-1F57E10CF9CC}"/>
                </a:ext>
              </a:extLst>
            </p:cNvPr>
            <p:cNvCxnSpPr>
              <a:cxnSpLocks/>
            </p:cNvCxnSpPr>
            <p:nvPr/>
          </p:nvCxnSpPr>
          <p:spPr>
            <a:xfrm>
              <a:off x="8279673" y="3256237"/>
              <a:ext cx="0" cy="198890"/>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cxnSp>
          <p:nvCxnSpPr>
            <p:cNvPr id="61" name="Straight Connector 60">
              <a:extLst>
                <a:ext uri="{FF2B5EF4-FFF2-40B4-BE49-F238E27FC236}">
                  <a16:creationId xmlns:a16="http://schemas.microsoft.com/office/drawing/2014/main" id="{2BDEB41A-B8BA-4802-88BD-C2C50C5639D2}"/>
                </a:ext>
              </a:extLst>
            </p:cNvPr>
            <p:cNvCxnSpPr>
              <a:cxnSpLocks/>
            </p:cNvCxnSpPr>
            <p:nvPr/>
          </p:nvCxnSpPr>
          <p:spPr>
            <a:xfrm>
              <a:off x="6908073" y="3263174"/>
              <a:ext cx="0" cy="189772"/>
            </a:xfrm>
            <a:prstGeom prst="line">
              <a:avLst/>
            </a:prstGeom>
            <a:grpFill/>
            <a:ln>
              <a:solidFill>
                <a:schemeClr val="tx1"/>
              </a:solidFill>
            </a:ln>
          </p:spPr>
          <p:style>
            <a:lnRef idx="2">
              <a:schemeClr val="dk1"/>
            </a:lnRef>
            <a:fillRef idx="0">
              <a:schemeClr val="dk1"/>
            </a:fillRef>
            <a:effectRef idx="1">
              <a:schemeClr val="dk1"/>
            </a:effectRef>
            <a:fontRef idx="minor">
              <a:schemeClr val="tx1"/>
            </a:fontRef>
          </p:style>
        </p:cxnSp>
      </p:grpSp>
      <p:sp>
        <p:nvSpPr>
          <p:cNvPr id="34" name="Title 3">
            <a:extLst>
              <a:ext uri="{FF2B5EF4-FFF2-40B4-BE49-F238E27FC236}">
                <a16:creationId xmlns:a16="http://schemas.microsoft.com/office/drawing/2014/main" id="{5717F9B6-7397-4ACC-B998-BE302A823255}"/>
              </a:ext>
            </a:extLst>
          </p:cNvPr>
          <p:cNvSpPr>
            <a:spLocks noGrp="1"/>
          </p:cNvSpPr>
          <p:nvPr>
            <p:ph type="title"/>
          </p:nvPr>
        </p:nvSpPr>
        <p:spPr>
          <a:xfrm>
            <a:off x="0" y="-76200"/>
            <a:ext cx="9144000" cy="731838"/>
          </a:xfrm>
        </p:spPr>
        <p:txBody>
          <a:bodyPr>
            <a:normAutofit/>
          </a:bodyPr>
          <a:lstStyle/>
          <a:p>
            <a:r>
              <a:rPr lang="en-US" sz="3600" dirty="0">
                <a:latin typeface="Arial" panose="020B0604020202020204" pitchFamily="34" charset="0"/>
                <a:cs typeface="Arial" panose="020B0604020202020204" pitchFamily="34" charset="0"/>
              </a:rPr>
              <a:t>Technology Acquisition Center</a:t>
            </a:r>
          </a:p>
        </p:txBody>
      </p:sp>
    </p:spTree>
    <p:extLst>
      <p:ext uri="{BB962C8B-B14F-4D97-AF65-F5344CB8AC3E}">
        <p14:creationId xmlns:p14="http://schemas.microsoft.com/office/powerpoint/2010/main" val="23868397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A9294754-430A-4B07-B07D-3F5D78140C19}"/>
              </a:ext>
            </a:extLst>
          </p:cNvPr>
          <p:cNvGrpSpPr/>
          <p:nvPr/>
        </p:nvGrpSpPr>
        <p:grpSpPr>
          <a:xfrm>
            <a:off x="746454" y="3048000"/>
            <a:ext cx="7658938" cy="762000"/>
            <a:chOff x="746454" y="3048000"/>
            <a:chExt cx="7658938" cy="762000"/>
          </a:xfrm>
        </p:grpSpPr>
        <p:sp>
          <p:nvSpPr>
            <p:cNvPr id="34" name="TextBox 33">
              <a:extLst>
                <a:ext uri="{FF2B5EF4-FFF2-40B4-BE49-F238E27FC236}">
                  <a16:creationId xmlns:a16="http://schemas.microsoft.com/office/drawing/2014/main" id="{BEA75ED0-0D2B-4B3F-8A37-6FA58B65E35D}"/>
                </a:ext>
              </a:extLst>
            </p:cNvPr>
            <p:cNvSpPr txBox="1"/>
            <p:nvPr/>
          </p:nvSpPr>
          <p:spPr>
            <a:xfrm>
              <a:off x="1306045" y="3083989"/>
              <a:ext cx="6546216" cy="707886"/>
            </a:xfrm>
            <a:prstGeom prst="rect">
              <a:avLst/>
            </a:prstGeom>
            <a:noFill/>
          </p:spPr>
          <p:txBody>
            <a:bodyPr wrap="none" rtlCol="0"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YEARLY OBLIGATIONS</a:t>
              </a:r>
            </a:p>
          </p:txBody>
        </p:sp>
        <p:cxnSp>
          <p:nvCxnSpPr>
            <p:cNvPr id="10" name="Straight Connector 9">
              <a:extLst>
                <a:ext uri="{FF2B5EF4-FFF2-40B4-BE49-F238E27FC236}">
                  <a16:creationId xmlns:a16="http://schemas.microsoft.com/office/drawing/2014/main" id="{CE635B92-3310-4539-A248-90B6E40F2B24}"/>
                </a:ext>
              </a:extLst>
            </p:cNvPr>
            <p:cNvCxnSpPr>
              <a:cxnSpLocks/>
            </p:cNvCxnSpPr>
            <p:nvPr/>
          </p:nvCxnSpPr>
          <p:spPr>
            <a:xfrm>
              <a:off x="749968" y="38100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1" name="Straight Connector 10">
              <a:extLst>
                <a:ext uri="{FF2B5EF4-FFF2-40B4-BE49-F238E27FC236}">
                  <a16:creationId xmlns:a16="http://schemas.microsoft.com/office/drawing/2014/main" id="{F8A688A6-93B4-4949-99E1-9AAAF5022B93}"/>
                </a:ext>
              </a:extLst>
            </p:cNvPr>
            <p:cNvCxnSpPr>
              <a:cxnSpLocks/>
            </p:cNvCxnSpPr>
            <p:nvPr/>
          </p:nvCxnSpPr>
          <p:spPr>
            <a:xfrm>
              <a:off x="746454" y="30480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grpSp>
      <p:sp>
        <p:nvSpPr>
          <p:cNvPr id="12" name="Title 3">
            <a:extLst>
              <a:ext uri="{FF2B5EF4-FFF2-40B4-BE49-F238E27FC236}">
                <a16:creationId xmlns:a16="http://schemas.microsoft.com/office/drawing/2014/main" id="{B8961E33-DC4E-434D-AD01-6F23C9A2B228}"/>
              </a:ext>
            </a:extLst>
          </p:cNvPr>
          <p:cNvSpPr>
            <a:spLocks noGrp="1"/>
          </p:cNvSpPr>
          <p:nvPr>
            <p:ph type="title"/>
          </p:nvPr>
        </p:nvSpPr>
        <p:spPr>
          <a:xfrm>
            <a:off x="0" y="-76200"/>
            <a:ext cx="9144000" cy="731520"/>
          </a:xfrm>
        </p:spPr>
        <p:txBody>
          <a:bodyPr>
            <a:normAutofit/>
          </a:bodyPr>
          <a:lstStyle/>
          <a:p>
            <a:r>
              <a:rPr lang="en-US" sz="3600" dirty="0">
                <a:latin typeface="Arial" panose="020B0604020202020204" pitchFamily="34" charset="0"/>
                <a:cs typeface="Arial" panose="020B0604020202020204" pitchFamily="34" charset="0"/>
              </a:rPr>
              <a:t>Technology Acquisition Center</a:t>
            </a:r>
          </a:p>
        </p:txBody>
      </p:sp>
    </p:spTree>
    <p:extLst>
      <p:ext uri="{BB962C8B-B14F-4D97-AF65-F5344CB8AC3E}">
        <p14:creationId xmlns:p14="http://schemas.microsoft.com/office/powerpoint/2010/main" val="163246825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26862" y="5724501"/>
            <a:ext cx="38463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Yearly Obligations</a:t>
            </a:r>
          </a:p>
        </p:txBody>
      </p:sp>
      <p:sp>
        <p:nvSpPr>
          <p:cNvPr id="16" name="Slide Number Placeholder 3"/>
          <p:cNvSpPr txBox="1">
            <a:spLocks/>
          </p:cNvSpPr>
          <p:nvPr/>
        </p:nvSpPr>
        <p:spPr>
          <a:xfrm>
            <a:off x="7864862" y="5680619"/>
            <a:ext cx="76200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F2980068-44E0-4553-97EC-994B656D35C4}"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14" name="Slide Number Placeholder 2"/>
          <p:cNvSpPr txBox="1">
            <a:spLocks/>
          </p:cNvSpPr>
          <p:nvPr/>
        </p:nvSpPr>
        <p:spPr>
          <a:xfrm>
            <a:off x="8686800" y="6400232"/>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27" name="TextBox 26">
            <a:extLst>
              <a:ext uri="{FF2B5EF4-FFF2-40B4-BE49-F238E27FC236}">
                <a16:creationId xmlns:a16="http://schemas.microsoft.com/office/drawing/2014/main" id="{926C6A20-A8DB-4CCC-8DEB-FEE81CD1CDD7}"/>
              </a:ext>
            </a:extLst>
          </p:cNvPr>
          <p:cNvSpPr txBox="1"/>
          <p:nvPr/>
        </p:nvSpPr>
        <p:spPr>
          <a:xfrm>
            <a:off x="6705600" y="5834390"/>
            <a:ext cx="239515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Source: eCMS </a:t>
            </a:r>
            <a:r>
              <a:rPr kumimoji="0" lang="en-US" sz="1100" b="0" i="0" u="none" strike="noStrike" kern="1200" cap="none" spc="0" normalizeH="0" baseline="0" noProof="0" dirty="0">
                <a:ln>
                  <a:noFill/>
                </a:ln>
                <a:solidFill>
                  <a:srgbClr val="C00000"/>
                </a:solidFill>
                <a:effectLst/>
                <a:uLnTx/>
                <a:uFillTx/>
                <a:latin typeface="Calibri"/>
                <a:ea typeface="+mn-ea"/>
                <a:cs typeface="+mn-cs"/>
              </a:rPr>
              <a:t>(</a:t>
            </a:r>
            <a:r>
              <a:rPr kumimoji="0" lang="en-US" sz="1100" b="0" i="0" u="none" strike="noStrike" kern="1200" cap="none" spc="0" normalizeH="0" baseline="0" noProof="0">
                <a:ln>
                  <a:noFill/>
                </a:ln>
                <a:solidFill>
                  <a:srgbClr val="C00000"/>
                </a:solidFill>
                <a:effectLst/>
                <a:uLnTx/>
                <a:uFillTx/>
                <a:latin typeface="Calibri"/>
                <a:ea typeface="+mn-ea"/>
                <a:cs typeface="+mn-cs"/>
              </a:rPr>
              <a:t>As of June 4, </a:t>
            </a:r>
            <a:r>
              <a:rPr kumimoji="0" lang="en-US" sz="1100" b="0" i="0" u="none" strike="noStrike" kern="1200" cap="none" spc="0" normalizeH="0" baseline="0" noProof="0" dirty="0">
                <a:ln>
                  <a:noFill/>
                </a:ln>
                <a:solidFill>
                  <a:srgbClr val="C00000"/>
                </a:solidFill>
                <a:effectLst/>
                <a:uLnTx/>
                <a:uFillTx/>
                <a:latin typeface="Calibri"/>
                <a:ea typeface="+mn-ea"/>
                <a:cs typeface="+mn-cs"/>
              </a:rPr>
              <a:t>2021)</a:t>
            </a:r>
          </a:p>
        </p:txBody>
      </p:sp>
      <p:graphicFrame>
        <p:nvGraphicFramePr>
          <p:cNvPr id="8" name="Chart 7">
            <a:extLst>
              <a:ext uri="{FF2B5EF4-FFF2-40B4-BE49-F238E27FC236}">
                <a16:creationId xmlns:a16="http://schemas.microsoft.com/office/drawing/2014/main" id="{2AB29FB7-83F3-4AC4-B4FD-D12EA5499F6F}"/>
              </a:ext>
            </a:extLst>
          </p:cNvPr>
          <p:cNvGraphicFramePr/>
          <p:nvPr/>
        </p:nvGraphicFramePr>
        <p:xfrm>
          <a:off x="228600" y="809090"/>
          <a:ext cx="8610600" cy="265997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337ACE51-00EC-42DB-8623-E5DFB29CF528}"/>
              </a:ext>
            </a:extLst>
          </p:cNvPr>
          <p:cNvGraphicFramePr/>
          <p:nvPr/>
        </p:nvGraphicFramePr>
        <p:xfrm>
          <a:off x="228600" y="3552825"/>
          <a:ext cx="8610600" cy="2281565"/>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82725593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graphicFrame>
        <p:nvGraphicFramePr>
          <p:cNvPr id="12" name="Table 11"/>
          <p:cNvGraphicFramePr>
            <a:graphicFrameLocks noGrp="1"/>
          </p:cNvGraphicFramePr>
          <p:nvPr/>
        </p:nvGraphicFramePr>
        <p:xfrm>
          <a:off x="800099" y="2590800"/>
          <a:ext cx="7543802" cy="1280160"/>
        </p:xfrm>
        <a:graphic>
          <a:graphicData uri="http://schemas.openxmlformats.org/drawingml/2006/table">
            <a:tbl>
              <a:tblPr firstRow="1" bandRow="1">
                <a:tableStyleId>{C083E6E3-FA7D-4D7B-A595-EF9225AFEA82}</a:tableStyleId>
              </a:tblPr>
              <a:tblGrid>
                <a:gridCol w="1793631">
                  <a:extLst>
                    <a:ext uri="{9D8B030D-6E8A-4147-A177-3AD203B41FA5}">
                      <a16:colId xmlns:a16="http://schemas.microsoft.com/office/drawing/2014/main" val="20000"/>
                    </a:ext>
                  </a:extLst>
                </a:gridCol>
                <a:gridCol w="1406769">
                  <a:extLst>
                    <a:ext uri="{9D8B030D-6E8A-4147-A177-3AD203B41FA5}">
                      <a16:colId xmlns:a16="http://schemas.microsoft.com/office/drawing/2014/main" val="20001"/>
                    </a:ext>
                  </a:extLst>
                </a:gridCol>
                <a:gridCol w="1447800">
                  <a:extLst>
                    <a:ext uri="{9D8B030D-6E8A-4147-A177-3AD203B41FA5}">
                      <a16:colId xmlns:a16="http://schemas.microsoft.com/office/drawing/2014/main" val="20002"/>
                    </a:ext>
                  </a:extLst>
                </a:gridCol>
                <a:gridCol w="1447800">
                  <a:extLst>
                    <a:ext uri="{9D8B030D-6E8A-4147-A177-3AD203B41FA5}">
                      <a16:colId xmlns:a16="http://schemas.microsoft.com/office/drawing/2014/main" val="20004"/>
                    </a:ext>
                  </a:extLst>
                </a:gridCol>
                <a:gridCol w="1447802">
                  <a:extLst>
                    <a:ext uri="{9D8B030D-6E8A-4147-A177-3AD203B41FA5}">
                      <a16:colId xmlns:a16="http://schemas.microsoft.com/office/drawing/2014/main" val="20005"/>
                    </a:ext>
                  </a:extLst>
                </a:gridCol>
              </a:tblGrid>
              <a:tr h="249116">
                <a:tc>
                  <a:txBody>
                    <a:bodyPr/>
                    <a:lstStyle/>
                    <a:p>
                      <a:pPr algn="ctr"/>
                      <a:endParaRPr lang="en-US" sz="2200" dirty="0">
                        <a:solidFill>
                          <a:schemeClr val="bg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gridSpan="2">
                  <a:txBody>
                    <a:bodyPr/>
                    <a:lstStyle/>
                    <a:p>
                      <a:pPr algn="ctr"/>
                      <a:r>
                        <a:rPr lang="en-US" sz="2200" dirty="0">
                          <a:solidFill>
                            <a:schemeClr val="bg1"/>
                          </a:solidFill>
                          <a:latin typeface="Arial" panose="020B0604020202020204" pitchFamily="34" charset="0"/>
                          <a:cs typeface="Arial" panose="020B0604020202020204" pitchFamily="34" charset="0"/>
                        </a:rPr>
                        <a:t>ACTIONS</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hMerge="1">
                  <a:txBody>
                    <a:bodyPr/>
                    <a:lstStyle/>
                    <a:p>
                      <a:endParaRPr lang="en-US" dirty="0"/>
                    </a:p>
                  </a:txBody>
                  <a:tcPr/>
                </a:tc>
                <a:tc gridSpan="2">
                  <a:txBody>
                    <a:bodyPr/>
                    <a:lstStyle/>
                    <a:p>
                      <a:pPr algn="ctr"/>
                      <a:r>
                        <a:rPr lang="en-US" sz="2200" dirty="0">
                          <a:solidFill>
                            <a:schemeClr val="bg1"/>
                          </a:solidFill>
                          <a:latin typeface="Arial" panose="020B0604020202020204" pitchFamily="34" charset="0"/>
                          <a:cs typeface="Arial" panose="020B0604020202020204" pitchFamily="34" charset="0"/>
                        </a:rPr>
                        <a:t>DOLLARS ($M)</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2">
                        <a:lumMod val="50000"/>
                      </a:schemeClr>
                    </a:solidFill>
                  </a:tcPr>
                </a:tc>
                <a:tc hMerge="1">
                  <a:txBody>
                    <a:bodyPr/>
                    <a:lstStyle/>
                    <a:p>
                      <a:endParaRPr lang="en-US" dirty="0"/>
                    </a:p>
                  </a:txBody>
                  <a:tcPr/>
                </a:tc>
                <a:extLst>
                  <a:ext uri="{0D108BD9-81ED-4DB2-BD59-A6C34878D82A}">
                    <a16:rowId xmlns:a16="http://schemas.microsoft.com/office/drawing/2014/main" val="10000"/>
                  </a:ext>
                </a:extLst>
              </a:tr>
              <a:tr h="234381">
                <a:tc>
                  <a:txBody>
                    <a:bodyPr/>
                    <a:lstStyle/>
                    <a:p>
                      <a:pPr algn="ctr"/>
                      <a:endParaRPr lang="en-US" sz="2200" dirty="0">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20000"/>
                      </a:schemeClr>
                    </a:solidFill>
                  </a:tcPr>
                </a:tc>
                <a:tc>
                  <a:txBody>
                    <a:bodyPr/>
                    <a:lstStyle/>
                    <a:p>
                      <a:pPr algn="ctr"/>
                      <a:r>
                        <a:rPr lang="en-US" sz="2200" b="1" i="0" u="sng" dirty="0">
                          <a:latin typeface="Arial" panose="020B0604020202020204" pitchFamily="34" charset="0"/>
                          <a:cs typeface="Arial" panose="020B0604020202020204" pitchFamily="34" charset="0"/>
                        </a:rPr>
                        <a:t>2020</a:t>
                      </a:r>
                      <a:endParaRPr lang="en-US" sz="2200" b="1" i="0" u="sng"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20000"/>
                      </a:schemeClr>
                    </a:solidFill>
                  </a:tcPr>
                </a:tc>
                <a:tc>
                  <a:txBody>
                    <a:bodyPr/>
                    <a:lstStyle/>
                    <a:p>
                      <a:pPr algn="ctr"/>
                      <a:r>
                        <a:rPr lang="en-US" sz="2200" b="1" i="0" u="sng" dirty="0">
                          <a:latin typeface="Arial" panose="020B0604020202020204" pitchFamily="34" charset="0"/>
                          <a:cs typeface="Arial" panose="020B0604020202020204" pitchFamily="34" charset="0"/>
                        </a:rPr>
                        <a:t>2021</a:t>
                      </a:r>
                      <a:endParaRPr lang="en-US" sz="2200" b="1" i="0" u="sng"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20000"/>
                      </a:schemeClr>
                    </a:solidFill>
                  </a:tcPr>
                </a:tc>
                <a:tc>
                  <a:txBody>
                    <a:bodyPr/>
                    <a:lstStyle/>
                    <a:p>
                      <a:pPr algn="ctr"/>
                      <a:r>
                        <a:rPr lang="en-US" sz="2200" b="1" i="0" u="sng" dirty="0">
                          <a:latin typeface="Arial" panose="020B0604020202020204" pitchFamily="34" charset="0"/>
                          <a:cs typeface="Arial" panose="020B0604020202020204" pitchFamily="34" charset="0"/>
                        </a:rPr>
                        <a:t>2020</a:t>
                      </a:r>
                      <a:endParaRPr lang="en-US" sz="2200" b="1" i="0" u="sng"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20000"/>
                      </a:schemeClr>
                    </a:solidFill>
                  </a:tcPr>
                </a:tc>
                <a:tc>
                  <a:txBody>
                    <a:bodyPr/>
                    <a:lstStyle/>
                    <a:p>
                      <a:pPr algn="ctr"/>
                      <a:r>
                        <a:rPr lang="en-US" sz="2200" b="1" i="0" u="sng" dirty="0">
                          <a:latin typeface="Arial" panose="020B0604020202020204" pitchFamily="34" charset="0"/>
                          <a:cs typeface="Arial" panose="020B0604020202020204" pitchFamily="34" charset="0"/>
                        </a:rPr>
                        <a:t>2021</a:t>
                      </a:r>
                      <a:endParaRPr lang="en-US" sz="2200" b="1" i="0" u="sng" dirty="0">
                        <a:solidFill>
                          <a:schemeClr val="tx1"/>
                        </a:solidFill>
                        <a:latin typeface="Arial" panose="020B0604020202020204" pitchFamily="34" charset="0"/>
                        <a:cs typeface="Arial" panose="020B0604020202020204" pitchFamily="34" charset="0"/>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2">
                        <a:lumMod val="50000"/>
                        <a:alpha val="20000"/>
                      </a:schemeClr>
                    </a:solidFill>
                  </a:tcPr>
                </a:tc>
                <a:extLst>
                  <a:ext uri="{0D108BD9-81ED-4DB2-BD59-A6C34878D82A}">
                    <a16:rowId xmlns:a16="http://schemas.microsoft.com/office/drawing/2014/main" val="10001"/>
                  </a:ext>
                </a:extLst>
              </a:tr>
              <a:tr h="274320">
                <a:tc>
                  <a:txBody>
                    <a:bodyPr/>
                    <a:lstStyle/>
                    <a:p>
                      <a:pPr algn="ctr"/>
                      <a:r>
                        <a:rPr lang="en-US" sz="2200" b="0" dirty="0">
                          <a:latin typeface="Arial" panose="020B0604020202020204" pitchFamily="34" charset="0"/>
                          <a:cs typeface="Arial" panose="020B0604020202020204" pitchFamily="34"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200" b="0" kern="1200" baseline="0" dirty="0">
                          <a:solidFill>
                            <a:schemeClr val="tx1"/>
                          </a:solidFill>
                          <a:latin typeface="Arial" panose="020B0604020202020204" pitchFamily="34" charset="0"/>
                          <a:ea typeface="+mn-ea"/>
                          <a:cs typeface="Arial" panose="020B0604020202020204" pitchFamily="34" charset="0"/>
                        </a:rPr>
                        <a:t>2,173</a:t>
                      </a:r>
                      <a:r>
                        <a:rPr lang="en-US" sz="2200" baseline="0" dirty="0">
                          <a:latin typeface="Arial" panose="020B0604020202020204" pitchFamily="34" charset="0"/>
                          <a:cs typeface="Arial" panose="020B0604020202020204" pitchFamily="34" charset="0"/>
                        </a:rPr>
                        <a:t> </a:t>
                      </a:r>
                      <a:endParaRPr lang="en-US" sz="2200" b="1" dirty="0">
                        <a:solidFill>
                          <a:schemeClr val="tx1"/>
                        </a:solidFill>
                        <a:latin typeface="Arial" panose="020B0604020202020204" pitchFamily="34" charset="0"/>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200" b="0" dirty="0">
                          <a:solidFill>
                            <a:schemeClr val="tx1"/>
                          </a:solidFill>
                          <a:latin typeface="Arial" panose="020B0604020202020204" pitchFamily="34" charset="0"/>
                          <a:cs typeface="Arial" panose="020B0604020202020204" pitchFamily="34" charset="0"/>
                        </a:rPr>
                        <a:t>2,203</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200" kern="1200" dirty="0">
                          <a:solidFill>
                            <a:schemeClr val="tx1"/>
                          </a:solidFill>
                          <a:latin typeface="Arial" panose="020B0604020202020204" pitchFamily="34" charset="0"/>
                          <a:ea typeface="+mn-ea"/>
                          <a:cs typeface="Arial" panose="020B0604020202020204" pitchFamily="34" charset="0"/>
                        </a:rPr>
                        <a:t>$3,105</a:t>
                      </a:r>
                      <a:endParaRPr kumimoji="0" lang="en-US" sz="2200" b="1" kern="1200" dirty="0">
                        <a:solidFill>
                          <a:schemeClr val="tx1"/>
                        </a:solidFill>
                        <a:latin typeface="Arial" panose="020B0604020202020204" pitchFamily="34" charset="0"/>
                        <a:ea typeface="+mn-ea"/>
                        <a:cs typeface="Arial" panose="020B0604020202020204" pitchFamily="34" charset="0"/>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0" lang="en-US" sz="2200" b="0" kern="1200" dirty="0">
                          <a:solidFill>
                            <a:schemeClr val="tx1"/>
                          </a:solidFill>
                          <a:latin typeface="Arial" panose="020B0604020202020204" pitchFamily="34" charset="0"/>
                          <a:ea typeface="+mn-ea"/>
                          <a:cs typeface="Arial" panose="020B0604020202020204" pitchFamily="34" charset="0"/>
                        </a:rPr>
                        <a:t>$3,304</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extLst>
                  <a:ext uri="{0D108BD9-81ED-4DB2-BD59-A6C34878D82A}">
                    <a16:rowId xmlns:a16="http://schemas.microsoft.com/office/drawing/2014/main" val="10004"/>
                  </a:ext>
                </a:extLst>
              </a:tr>
            </a:tbl>
          </a:graphicData>
        </a:graphic>
      </p:graphicFrame>
      <p:sp>
        <p:nvSpPr>
          <p:cNvPr id="9" name="Title 3">
            <a:extLst>
              <a:ext uri="{FF2B5EF4-FFF2-40B4-BE49-F238E27FC236}">
                <a16:creationId xmlns:a16="http://schemas.microsoft.com/office/drawing/2014/main" id="{6EA9F3F9-89A6-4301-B7F2-5C32A2D52372}"/>
              </a:ext>
            </a:extLst>
          </p:cNvPr>
          <p:cNvSpPr>
            <a:spLocks noGrp="1"/>
          </p:cNvSpPr>
          <p:nvPr>
            <p:ph type="title"/>
          </p:nvPr>
        </p:nvSpPr>
        <p:spPr>
          <a:xfrm>
            <a:off x="0" y="-76200"/>
            <a:ext cx="9144000" cy="731520"/>
          </a:xfrm>
        </p:spPr>
        <p:txBody>
          <a:bodyPr>
            <a:normAutofit/>
          </a:bodyPr>
          <a:lstStyle/>
          <a:p>
            <a:r>
              <a:rPr lang="en-US" sz="3600" dirty="0">
                <a:latin typeface="Arial" panose="020B0604020202020204" pitchFamily="34" charset="0"/>
                <a:cs typeface="Arial" panose="020B0604020202020204" pitchFamily="34" charset="0"/>
              </a:rPr>
              <a:t>Yearly Obligations</a:t>
            </a:r>
          </a:p>
        </p:txBody>
      </p:sp>
      <p:sp>
        <p:nvSpPr>
          <p:cNvPr id="6" name="Title 3">
            <a:extLst>
              <a:ext uri="{FF2B5EF4-FFF2-40B4-BE49-F238E27FC236}">
                <a16:creationId xmlns:a16="http://schemas.microsoft.com/office/drawing/2014/main" id="{EB1849D7-19AE-48B0-BCCE-325AA80033D5}"/>
              </a:ext>
            </a:extLst>
          </p:cNvPr>
          <p:cNvSpPr txBox="1">
            <a:spLocks/>
          </p:cNvSpPr>
          <p:nvPr/>
        </p:nvSpPr>
        <p:spPr>
          <a:xfrm>
            <a:off x="1333500" y="1223426"/>
            <a:ext cx="6477000" cy="1077218"/>
          </a:xfrm>
          <a:prstGeom prst="rect">
            <a:avLst/>
          </a:prstGeom>
        </p:spPr>
        <p:txBody>
          <a:bodyPr vert="horz" wrap="square" lIns="91440" tIns="45720" rIns="91440" bIns="45720" rtlCol="0" anchor="ctr">
            <a:spAutoFit/>
          </a:bodyPr>
          <a:lstStyle>
            <a:lvl1pPr algn="ctr" defTabSz="457200" rtl="0" eaLnBrk="1" latinLnBrk="0" hangingPunct="1">
              <a:spcBef>
                <a:spcPct val="0"/>
              </a:spcBef>
              <a:buNone/>
              <a:defRPr sz="4400" b="1" kern="1200" baseline="0">
                <a:solidFill>
                  <a:schemeClr val="bg1"/>
                </a:solidFill>
                <a:latin typeface="+mj-lt"/>
                <a:ea typeface="+mj-ea"/>
                <a:cs typeface="+mj-cs"/>
              </a:defRPr>
            </a:lvl1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Same Time Last Year</a:t>
            </a:r>
          </a:p>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0" normalizeH="0" baseline="0" noProof="0" dirty="0">
                <a:ln>
                  <a:noFill/>
                </a:ln>
                <a:solidFill>
                  <a:srgbClr val="000000"/>
                </a:solidFill>
                <a:effectLst/>
                <a:uLnTx/>
                <a:uFillTx/>
                <a:latin typeface="Arial" panose="020B0604020202020204" pitchFamily="34" charset="0"/>
                <a:ea typeface="+mj-ea"/>
                <a:cs typeface="Arial" panose="020B0604020202020204" pitchFamily="34" charset="0"/>
              </a:rPr>
              <a:t>(June 4, 2021)</a:t>
            </a:r>
          </a:p>
        </p:txBody>
      </p:sp>
    </p:spTree>
    <p:extLst>
      <p:ext uri="{BB962C8B-B14F-4D97-AF65-F5344CB8AC3E}">
        <p14:creationId xmlns:p14="http://schemas.microsoft.com/office/powerpoint/2010/main" val="109311448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BF2B16-57C4-4E7C-9ACB-91587CF03A6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3666E229-53A5-4801-BB48-0E15155DE563}"/>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TAC Contracts Supporting COVID-19</a:t>
            </a:r>
          </a:p>
        </p:txBody>
      </p:sp>
      <p:sp>
        <p:nvSpPr>
          <p:cNvPr id="4" name="TextBox 3">
            <a:extLst>
              <a:ext uri="{FF2B5EF4-FFF2-40B4-BE49-F238E27FC236}">
                <a16:creationId xmlns:a16="http://schemas.microsoft.com/office/drawing/2014/main" id="{1BF39163-42F5-48DF-8C5A-7E04322DB746}"/>
              </a:ext>
            </a:extLst>
          </p:cNvPr>
          <p:cNvSpPr txBox="1"/>
          <p:nvPr/>
        </p:nvSpPr>
        <p:spPr>
          <a:xfrm>
            <a:off x="347222" y="1066800"/>
            <a:ext cx="8331958" cy="4211602"/>
          </a:xfrm>
          <a:prstGeom prst="rect">
            <a:avLst/>
          </a:prstGeom>
          <a:noFill/>
        </p:spPr>
        <p:txBody>
          <a:bodyPr wrap="square" rtlCol="0">
            <a:spAutoFit/>
          </a:bodyPr>
          <a:lstStyle/>
          <a:p>
            <a:pPr marL="461772"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r>
              <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 of </a:t>
            </a:r>
            <a:r>
              <a:rPr kumimoji="0" lang="en-US" sz="2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June 4, 2021</a:t>
            </a:r>
            <a:r>
              <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TAC has executed </a:t>
            </a:r>
            <a:r>
              <a:rPr kumimoji="0" lang="en-US" sz="22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483</a:t>
            </a:r>
            <a:r>
              <a:rPr kumimoji="0" lang="en-US" sz="22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contract actions obligating </a:t>
            </a:r>
            <a:r>
              <a:rPr kumimoji="0" lang="en-US" sz="2200" b="1"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$1.43B </a:t>
            </a:r>
            <a:r>
              <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 support of the COVID-19 pandemic response.</a:t>
            </a: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461772" marR="0" lvl="0" indent="-342900" algn="l" defTabSz="914400" rtl="0" eaLnBrk="1" fontAlgn="auto" latinLnBrk="0" hangingPunct="1">
              <a:lnSpc>
                <a:spcPct val="96000"/>
              </a:lnSpc>
              <a:spcBef>
                <a:spcPts val="0"/>
              </a:spcBef>
              <a:spcAft>
                <a:spcPts val="600"/>
              </a:spcAft>
              <a:buClrTx/>
              <a:buSzTx/>
              <a:buFont typeface="Arial" panose="020B0604020202020204" pitchFamily="34" charset="0"/>
              <a:buChar char="•"/>
              <a:tabLst/>
              <a:defRPr/>
            </a:pP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Types</a:t>
            </a:r>
            <a:r>
              <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20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of requirements that have been executed in response to COVID-19:</a:t>
            </a:r>
            <a:endParaRPr kumimoji="0" lang="en-US" sz="2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1" fontAlgn="auto" latinLnBrk="0" hangingPunct="1">
              <a:lnSpc>
                <a:spcPct val="96000"/>
              </a:lnSpc>
              <a:spcBef>
                <a:spcPts val="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Endpoints </a:t>
            </a:r>
          </a:p>
          <a:p>
            <a:pPr marL="742950" marR="0" lvl="1" indent="-285750" algn="l" defTabSz="914400" rtl="0" eaLnBrk="1" fontAlgn="auto" latinLnBrk="0" hangingPunct="1">
              <a:lnSpc>
                <a:spcPct val="96000"/>
              </a:lnSpc>
              <a:spcBef>
                <a:spcPts val="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Mobile/cellular devices and services</a:t>
            </a:r>
          </a:p>
          <a:p>
            <a:pPr marL="742950" marR="0" lvl="1" indent="-285750" algn="l" defTabSz="914400" rtl="0" eaLnBrk="1" fontAlgn="auto" latinLnBrk="0" hangingPunct="1">
              <a:lnSpc>
                <a:spcPct val="96000"/>
              </a:lnSpc>
              <a:spcBef>
                <a:spcPts val="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Software and hardware to facilitate telework/VPN/CAG</a:t>
            </a:r>
          </a:p>
          <a:p>
            <a:pPr marL="742950" marR="0" lvl="1" indent="-285750" algn="l" defTabSz="914400" rtl="0" eaLnBrk="1" fontAlgn="auto" latinLnBrk="0" hangingPunct="1">
              <a:lnSpc>
                <a:spcPct val="96000"/>
              </a:lnSpc>
              <a:spcBef>
                <a:spcPts val="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Community Care reimbursement system support</a:t>
            </a:r>
          </a:p>
          <a:p>
            <a:pPr marL="742950" marR="0" lvl="1" indent="-285750" algn="l" defTabSz="914400" rtl="0" eaLnBrk="1" fontAlgn="auto" latinLnBrk="0" hangingPunct="1">
              <a:lnSpc>
                <a:spcPct val="96000"/>
              </a:lnSpc>
              <a:spcBef>
                <a:spcPts val="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Health integration and modernization support</a:t>
            </a:r>
          </a:p>
          <a:p>
            <a:pPr marL="742950" marR="0" lvl="1" indent="-285750" algn="l" defTabSz="914400" rtl="0" eaLnBrk="1" fontAlgn="auto" latinLnBrk="0" hangingPunct="1">
              <a:lnSpc>
                <a:spcPct val="96000"/>
              </a:lnSpc>
              <a:spcBef>
                <a:spcPts val="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Telecom devices and services</a:t>
            </a:r>
          </a:p>
          <a:p>
            <a:pPr marL="742950" marR="0" lvl="1" indent="-285750" algn="l" defTabSz="914400" rtl="0" eaLnBrk="1" fontAlgn="auto" latinLnBrk="0" hangingPunct="1">
              <a:lnSpc>
                <a:spcPct val="96000"/>
              </a:lnSpc>
              <a:spcBef>
                <a:spcPts val="0"/>
              </a:spcBef>
              <a:spcAft>
                <a:spcPts val="300"/>
              </a:spcAft>
              <a:buClrTx/>
              <a:buSzTx/>
              <a:buFont typeface="Wingdings" panose="05000000000000000000" pitchFamily="2" charset="2"/>
              <a:buChar char="§"/>
              <a:tabLst/>
              <a:defRPr/>
            </a:pPr>
            <a:r>
              <a:rPr kumimoji="0" lang="en-US" sz="18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Cloud capacity</a:t>
            </a:r>
          </a:p>
        </p:txBody>
      </p:sp>
    </p:spTree>
    <p:extLst>
      <p:ext uri="{BB962C8B-B14F-4D97-AF65-F5344CB8AC3E}">
        <p14:creationId xmlns:p14="http://schemas.microsoft.com/office/powerpoint/2010/main" val="206079091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1C0D7944-CEC8-4849-9BC1-880D3B94E34D}"/>
              </a:ext>
            </a:extLst>
          </p:cNvPr>
          <p:cNvGrpSpPr/>
          <p:nvPr/>
        </p:nvGrpSpPr>
        <p:grpSpPr>
          <a:xfrm>
            <a:off x="746454" y="2743200"/>
            <a:ext cx="7658938" cy="1371600"/>
            <a:chOff x="746454" y="2743200"/>
            <a:chExt cx="7658938" cy="1371600"/>
          </a:xfrm>
        </p:grpSpPr>
        <p:sp>
          <p:nvSpPr>
            <p:cNvPr id="22" name="TextBox 21">
              <a:extLst>
                <a:ext uri="{FF2B5EF4-FFF2-40B4-BE49-F238E27FC236}">
                  <a16:creationId xmlns:a16="http://schemas.microsoft.com/office/drawing/2014/main" id="{3C33E492-3873-4679-A237-1C28B9F275BD}"/>
                </a:ext>
              </a:extLst>
            </p:cNvPr>
            <p:cNvSpPr txBox="1"/>
            <p:nvPr/>
          </p:nvSpPr>
          <p:spPr>
            <a:xfrm>
              <a:off x="790952" y="2853458"/>
              <a:ext cx="7564378" cy="1151084"/>
            </a:xfrm>
            <a:prstGeom prst="rect">
              <a:avLst/>
            </a:prstGeom>
            <a:noFill/>
          </p:spPr>
          <p:txBody>
            <a:bodyPr wrap="none" rtlCol="0" anchor="ctr">
              <a:spAutoFit/>
            </a:bodyPr>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Workload and</a:t>
              </a:r>
            </a:p>
            <a:p>
              <a:pPr marL="0" marR="0" lvl="0" indent="0" algn="ctr" defTabSz="914400" rtl="0" eaLnBrk="1" fontAlgn="auto" latinLnBrk="0" hangingPunct="1">
                <a:lnSpc>
                  <a:spcPct val="8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Forecasted Opportunities</a:t>
              </a:r>
            </a:p>
          </p:txBody>
        </p:sp>
        <p:cxnSp>
          <p:nvCxnSpPr>
            <p:cNvPr id="23" name="Straight Connector 22">
              <a:extLst>
                <a:ext uri="{FF2B5EF4-FFF2-40B4-BE49-F238E27FC236}">
                  <a16:creationId xmlns:a16="http://schemas.microsoft.com/office/drawing/2014/main" id="{A6EF8399-85DD-4FCF-BB56-B44E2CA70B66}"/>
                </a:ext>
              </a:extLst>
            </p:cNvPr>
            <p:cNvCxnSpPr>
              <a:cxnSpLocks/>
            </p:cNvCxnSpPr>
            <p:nvPr/>
          </p:nvCxnSpPr>
          <p:spPr>
            <a:xfrm>
              <a:off x="749968" y="41148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2" name="Straight Connector 11">
              <a:extLst>
                <a:ext uri="{FF2B5EF4-FFF2-40B4-BE49-F238E27FC236}">
                  <a16:creationId xmlns:a16="http://schemas.microsoft.com/office/drawing/2014/main" id="{E17BF717-73FD-4073-AEFD-D3770EFBF853}"/>
                </a:ext>
              </a:extLst>
            </p:cNvPr>
            <p:cNvCxnSpPr>
              <a:cxnSpLocks/>
            </p:cNvCxnSpPr>
            <p:nvPr/>
          </p:nvCxnSpPr>
          <p:spPr>
            <a:xfrm>
              <a:off x="746454" y="27432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grpSp>
      <p:sp>
        <p:nvSpPr>
          <p:cNvPr id="10" name="Title 3">
            <a:extLst>
              <a:ext uri="{FF2B5EF4-FFF2-40B4-BE49-F238E27FC236}">
                <a16:creationId xmlns:a16="http://schemas.microsoft.com/office/drawing/2014/main" id="{6E884394-5378-45FD-A0D9-1E3963BBE9E7}"/>
              </a:ext>
            </a:extLst>
          </p:cNvPr>
          <p:cNvSpPr>
            <a:spLocks noGrp="1"/>
          </p:cNvSpPr>
          <p:nvPr>
            <p:ph type="title"/>
          </p:nvPr>
        </p:nvSpPr>
        <p:spPr>
          <a:xfrm>
            <a:off x="0" y="-76200"/>
            <a:ext cx="9144000" cy="731838"/>
          </a:xfrm>
        </p:spPr>
        <p:txBody>
          <a:bodyPr>
            <a:normAutofit/>
          </a:bodyPr>
          <a:lstStyle/>
          <a:p>
            <a:r>
              <a:rPr lang="en-US" sz="3600" dirty="0">
                <a:latin typeface="Arial" panose="020B0604020202020204" pitchFamily="34" charset="0"/>
                <a:cs typeface="Arial" panose="020B0604020202020204" pitchFamily="34" charset="0"/>
              </a:rPr>
              <a:t>Technology Acquisition Center</a:t>
            </a:r>
          </a:p>
        </p:txBody>
      </p:sp>
    </p:spTree>
    <p:extLst>
      <p:ext uri="{BB962C8B-B14F-4D97-AF65-F5344CB8AC3E}">
        <p14:creationId xmlns:p14="http://schemas.microsoft.com/office/powerpoint/2010/main" val="422009658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TAC Workload Summary</a:t>
            </a:r>
          </a:p>
        </p:txBody>
      </p:sp>
      <p:sp>
        <p:nvSpPr>
          <p:cNvPr id="8" name="TextBox 7">
            <a:extLst>
              <a:ext uri="{FF2B5EF4-FFF2-40B4-BE49-F238E27FC236}">
                <a16:creationId xmlns:a16="http://schemas.microsoft.com/office/drawing/2014/main" id="{E0306612-246F-4B79-869B-4229A5CD1B5A}"/>
              </a:ext>
            </a:extLst>
          </p:cNvPr>
          <p:cNvSpPr txBox="1"/>
          <p:nvPr/>
        </p:nvSpPr>
        <p:spPr>
          <a:xfrm>
            <a:off x="6705600" y="5834390"/>
            <a:ext cx="2395152" cy="26161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alibri"/>
                <a:ea typeface="+mn-ea"/>
                <a:cs typeface="+mn-cs"/>
              </a:rPr>
              <a:t>Source: eCMS </a:t>
            </a:r>
            <a:r>
              <a:rPr kumimoji="0" lang="en-US" sz="1100" b="0" i="0" u="none" strike="noStrike" kern="1200" cap="none" spc="0" normalizeH="0" baseline="0" noProof="0" dirty="0">
                <a:ln>
                  <a:noFill/>
                </a:ln>
                <a:solidFill>
                  <a:srgbClr val="C00000"/>
                </a:solidFill>
                <a:effectLst/>
                <a:uLnTx/>
                <a:uFillTx/>
                <a:latin typeface="Calibri"/>
                <a:ea typeface="+mn-ea"/>
                <a:cs typeface="+mn-cs"/>
              </a:rPr>
              <a:t>(As of June 4, 2021)</a:t>
            </a:r>
          </a:p>
        </p:txBody>
      </p:sp>
      <p:graphicFrame>
        <p:nvGraphicFramePr>
          <p:cNvPr id="5" name="Table 4">
            <a:extLst>
              <a:ext uri="{FF2B5EF4-FFF2-40B4-BE49-F238E27FC236}">
                <a16:creationId xmlns:a16="http://schemas.microsoft.com/office/drawing/2014/main" id="{25B50939-1385-4356-82A0-CFC29CB0B868}"/>
              </a:ext>
            </a:extLst>
          </p:cNvPr>
          <p:cNvGraphicFramePr>
            <a:graphicFrameLocks noGrp="1"/>
          </p:cNvGraphicFramePr>
          <p:nvPr/>
        </p:nvGraphicFramePr>
        <p:xfrm>
          <a:off x="800100" y="1143000"/>
          <a:ext cx="7543800" cy="3505197"/>
        </p:xfrm>
        <a:graphic>
          <a:graphicData uri="http://schemas.openxmlformats.org/drawingml/2006/table">
            <a:tbl>
              <a:tblPr/>
              <a:tblGrid>
                <a:gridCol w="2017835">
                  <a:extLst>
                    <a:ext uri="{9D8B030D-6E8A-4147-A177-3AD203B41FA5}">
                      <a16:colId xmlns:a16="http://schemas.microsoft.com/office/drawing/2014/main" val="3742446727"/>
                    </a:ext>
                  </a:extLst>
                </a:gridCol>
                <a:gridCol w="2110154">
                  <a:extLst>
                    <a:ext uri="{9D8B030D-6E8A-4147-A177-3AD203B41FA5}">
                      <a16:colId xmlns:a16="http://schemas.microsoft.com/office/drawing/2014/main" val="1607157859"/>
                    </a:ext>
                  </a:extLst>
                </a:gridCol>
                <a:gridCol w="1714499">
                  <a:extLst>
                    <a:ext uri="{9D8B030D-6E8A-4147-A177-3AD203B41FA5}">
                      <a16:colId xmlns:a16="http://schemas.microsoft.com/office/drawing/2014/main" val="4282647177"/>
                    </a:ext>
                  </a:extLst>
                </a:gridCol>
                <a:gridCol w="1701312">
                  <a:extLst>
                    <a:ext uri="{9D8B030D-6E8A-4147-A177-3AD203B41FA5}">
                      <a16:colId xmlns:a16="http://schemas.microsoft.com/office/drawing/2014/main" val="1362600062"/>
                    </a:ext>
                  </a:extLst>
                </a:gridCol>
              </a:tblGrid>
              <a:tr h="436634">
                <a:tc gridSpan="4">
                  <a:txBody>
                    <a:bodyPr/>
                    <a:lstStyle/>
                    <a:p>
                      <a:pPr algn="ctr" fontAlgn="b"/>
                      <a:r>
                        <a:rPr lang="en-US" sz="2400" b="1" i="0" u="none" strike="noStrike" dirty="0">
                          <a:solidFill>
                            <a:srgbClr val="000000"/>
                          </a:solidFill>
                          <a:effectLst/>
                          <a:latin typeface="Arial Black" panose="020B0A04020102020204" pitchFamily="34" charset="0"/>
                        </a:rPr>
                        <a:t>TAC Active Jobs Summary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2644285710"/>
                  </a:ext>
                </a:extLst>
              </a:tr>
              <a:tr h="242574">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n-US" sz="1400" b="0" i="0" u="none" strike="noStrike" dirty="0">
                          <a:solidFill>
                            <a:srgbClr val="000000"/>
                          </a:solidFill>
                          <a:effectLst/>
                          <a:latin typeface="Calibri" panose="020F0502020204030204" pitchFamily="34" charset="0"/>
                        </a:rPr>
                        <a:t>Total Number of Actions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n-US" sz="1400" b="0" i="0" u="none" strike="noStrike" dirty="0">
                          <a:solidFill>
                            <a:srgbClr val="000000"/>
                          </a:solidFill>
                          <a:effectLst/>
                          <a:latin typeface="Calibri" panose="020F0502020204030204" pitchFamily="34" charset="0"/>
                        </a:rPr>
                        <a:t>Total Dollar Value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n-US" sz="1400" b="0" i="0" u="none" strike="noStrike" dirty="0">
                          <a:solidFill>
                            <a:srgbClr val="000000"/>
                          </a:solidFill>
                          <a:effectLst/>
                          <a:latin typeface="Calibri" panose="020F0502020204030204" pitchFamily="34" charset="0"/>
                        </a:rPr>
                        <a:t>Percentage of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extLst>
                  <a:ext uri="{0D108BD9-81ED-4DB2-BD59-A6C34878D82A}">
                    <a16:rowId xmlns:a16="http://schemas.microsoft.com/office/drawing/2014/main" val="2825874886"/>
                  </a:ext>
                </a:extLst>
              </a:tr>
              <a:tr h="242574">
                <a:tc>
                  <a:txBody>
                    <a:bodyPr/>
                    <a:lstStyle/>
                    <a:p>
                      <a:pPr algn="l" fontAlgn="b"/>
                      <a:r>
                        <a:rPr lang="en-US" sz="1400" b="0" i="0" u="none" strike="noStrike" dirty="0">
                          <a:solidFill>
                            <a:srgbClr val="000000"/>
                          </a:solidFill>
                          <a:effectLst/>
                          <a:latin typeface="Calibri" panose="020F0502020204030204" pitchFamily="34" charset="0"/>
                        </a:rPr>
                        <a:t>Not Actionable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477</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$1,056,928,430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65.34%</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583783254"/>
                  </a:ext>
                </a:extLst>
              </a:tr>
              <a:tr h="242574">
                <a:tc>
                  <a:txBody>
                    <a:bodyPr/>
                    <a:lstStyle/>
                    <a:p>
                      <a:pPr algn="l" fontAlgn="b"/>
                      <a:r>
                        <a:rPr lang="en-US" sz="1400" b="0" i="0" u="none" strike="noStrike" dirty="0">
                          <a:solidFill>
                            <a:srgbClr val="000000"/>
                          </a:solidFill>
                          <a:effectLst/>
                          <a:latin typeface="Calibri" panose="020F0502020204030204" pitchFamily="34" charset="0"/>
                        </a:rPr>
                        <a:t>Actionable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253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$988,904,571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400" b="0" i="0" u="none" strike="noStrike" dirty="0">
                          <a:solidFill>
                            <a:srgbClr val="000000"/>
                          </a:solidFill>
                          <a:effectLst/>
                          <a:latin typeface="Calibri" panose="020F0502020204030204" pitchFamily="34" charset="0"/>
                        </a:rPr>
                        <a:t>34.66%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36894298"/>
                  </a:ext>
                </a:extLst>
              </a:tr>
              <a:tr h="242574">
                <a:tc>
                  <a:txBody>
                    <a:bodyPr/>
                    <a:lstStyle/>
                    <a:p>
                      <a:pPr algn="l" fontAlgn="b"/>
                      <a:r>
                        <a:rPr lang="en-US" sz="1400" b="1" i="0" u="none" strike="noStrike" dirty="0">
                          <a:solidFill>
                            <a:srgbClr val="000000"/>
                          </a:solidFill>
                          <a:effectLst/>
                          <a:latin typeface="Calibri" panose="020F0502020204030204" pitchFamily="34" charset="0"/>
                        </a:rPr>
                        <a:t>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730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$2,045,833,001</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100.00%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3970846879"/>
                  </a:ext>
                </a:extLst>
              </a:tr>
              <a:tr h="242574">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l"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99165"/>
                  </a:ext>
                </a:extLst>
              </a:tr>
              <a:tr h="436634">
                <a:tc gridSpan="4">
                  <a:txBody>
                    <a:bodyPr/>
                    <a:lstStyle/>
                    <a:p>
                      <a:pPr algn="ctr" fontAlgn="b"/>
                      <a:r>
                        <a:rPr lang="en-US" sz="2400" b="1" i="0" u="none" strike="noStrike" dirty="0">
                          <a:solidFill>
                            <a:srgbClr val="000000"/>
                          </a:solidFill>
                          <a:effectLst/>
                          <a:latin typeface="Arial Black" panose="020B0A04020102020204" pitchFamily="34" charset="0"/>
                        </a:rPr>
                        <a:t>TAC Awarded Jobs Summary</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14811845"/>
                  </a:ext>
                </a:extLst>
              </a:tr>
              <a:tr h="242574">
                <a:tc>
                  <a:txBody>
                    <a:bodyPr/>
                    <a:lstStyle/>
                    <a:p>
                      <a:pPr algn="l" fontAlgn="b"/>
                      <a:r>
                        <a:rPr lang="en-US" sz="1400" b="0" i="0" u="none" strike="noStrike" dirty="0">
                          <a:solidFill>
                            <a:srgbClr val="000000"/>
                          </a:solidFill>
                          <a:effectLst/>
                          <a:latin typeface="Calibri" panose="020F0502020204030204" pitchFamily="34" charset="0"/>
                        </a:rPr>
                        <a:t> </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n-US" sz="1400" b="0" i="0" u="none" strike="noStrike" dirty="0">
                          <a:solidFill>
                            <a:srgbClr val="000000"/>
                          </a:solidFill>
                          <a:effectLst/>
                          <a:latin typeface="Calibri" panose="020F0502020204030204" pitchFamily="34" charset="0"/>
                        </a:rPr>
                        <a:t>Total Number of Actions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n-US" sz="1400" b="0" i="0" u="none" strike="noStrike" dirty="0">
                          <a:solidFill>
                            <a:srgbClr val="000000"/>
                          </a:solidFill>
                          <a:effectLst/>
                          <a:latin typeface="Calibri" panose="020F0502020204030204" pitchFamily="34" charset="0"/>
                        </a:rPr>
                        <a:t>Total Dollar Value</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tc>
                  <a:txBody>
                    <a:bodyPr/>
                    <a:lstStyle/>
                    <a:p>
                      <a:pPr algn="ctr" fontAlgn="b"/>
                      <a:r>
                        <a:rPr lang="en-US" sz="1400" b="0" i="0" u="none" strike="noStrike" dirty="0">
                          <a:solidFill>
                            <a:srgbClr val="000000"/>
                          </a:solidFill>
                          <a:effectLst/>
                          <a:latin typeface="Calibri" panose="020F0502020204030204" pitchFamily="34" charset="0"/>
                        </a:rPr>
                        <a:t>Percentage of Total</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5B3D7"/>
                    </a:solidFill>
                  </a:tcPr>
                </a:tc>
                <a:extLst>
                  <a:ext uri="{0D108BD9-81ED-4DB2-BD59-A6C34878D82A}">
                    <a16:rowId xmlns:a16="http://schemas.microsoft.com/office/drawing/2014/main" val="4146924222"/>
                  </a:ext>
                </a:extLst>
              </a:tr>
              <a:tr h="242574">
                <a:tc>
                  <a:txBody>
                    <a:bodyPr/>
                    <a:lstStyle/>
                    <a:p>
                      <a:pPr algn="l" fontAlgn="b"/>
                      <a:r>
                        <a:rPr lang="en-US" sz="1400" b="1" i="0" u="none" strike="noStrike" dirty="0">
                          <a:solidFill>
                            <a:srgbClr val="000000"/>
                          </a:solidFill>
                          <a:effectLst/>
                          <a:latin typeface="Calibri" panose="020F0502020204030204" pitchFamily="34" charset="0"/>
                        </a:rPr>
                        <a:t>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2203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$3,303,546,295</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100.00%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632210637"/>
                  </a:ext>
                </a:extLst>
              </a:tr>
              <a:tr h="254703">
                <a:tc>
                  <a:txBody>
                    <a:bodyPr/>
                    <a:lstStyle/>
                    <a:p>
                      <a:pPr algn="l" fontAlgn="b"/>
                      <a:endParaRPr lang="en-US" sz="1600" b="1"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endParaRPr lang="en-US" sz="1400" b="0" i="0" u="none" strike="noStrike" dirty="0">
                        <a:solidFill>
                          <a:srgbClr val="000000"/>
                        </a:solidFill>
                        <a:effectLst/>
                        <a:latin typeface="Calibri" panose="020F0502020204030204" pitchFamily="34" charset="0"/>
                      </a:endParaRPr>
                    </a:p>
                  </a:txBody>
                  <a:tcPr marL="9525" marR="9525" marT="9525" marB="0" anchor="b">
                    <a:lnL>
                      <a:noFill/>
                    </a:lnL>
                    <a:lnR>
                      <a:noFill/>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650258361"/>
                  </a:ext>
                </a:extLst>
              </a:tr>
              <a:tr h="436634">
                <a:tc gridSpan="4">
                  <a:txBody>
                    <a:bodyPr/>
                    <a:lstStyle/>
                    <a:p>
                      <a:pPr algn="ctr" fontAlgn="b"/>
                      <a:r>
                        <a:rPr lang="en-US" sz="2400" b="1" i="0" u="none" strike="noStrike" dirty="0">
                          <a:solidFill>
                            <a:srgbClr val="000000"/>
                          </a:solidFill>
                          <a:effectLst/>
                          <a:latin typeface="Arial Black" panose="020B0A04020102020204" pitchFamily="34" charset="0"/>
                        </a:rPr>
                        <a:t>TAC Projected Final Position</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538DD5"/>
                    </a:solidFill>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934921749"/>
                  </a:ext>
                </a:extLst>
              </a:tr>
              <a:tr h="242574">
                <a:tc>
                  <a:txBody>
                    <a:bodyPr/>
                    <a:lstStyle/>
                    <a:p>
                      <a:pPr algn="l" fontAlgn="b"/>
                      <a:r>
                        <a:rPr lang="en-US" sz="1400" b="1" i="0" u="none" strike="noStrike" dirty="0">
                          <a:solidFill>
                            <a:srgbClr val="000000"/>
                          </a:solidFill>
                          <a:effectLst/>
                          <a:latin typeface="Calibri" panose="020F0502020204030204" pitchFamily="34" charset="0"/>
                        </a:rPr>
                        <a:t>Totals</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2933</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$5,349,379,296</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tc>
                  <a:txBody>
                    <a:bodyPr/>
                    <a:lstStyle/>
                    <a:p>
                      <a:pPr algn="ctr" fontAlgn="b"/>
                      <a:r>
                        <a:rPr lang="en-US" sz="1400" b="1" i="0" u="none" strike="noStrike" dirty="0">
                          <a:solidFill>
                            <a:srgbClr val="000000"/>
                          </a:solidFill>
                          <a:effectLst/>
                          <a:latin typeface="Calibri" panose="020F0502020204030204" pitchFamily="34" charset="0"/>
                        </a:rPr>
                        <a:t>100.00%</a:t>
                      </a:r>
                    </a:p>
                  </a:txBody>
                  <a:tcPr marL="9525" marR="9525" marT="952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92D050"/>
                    </a:solidFill>
                  </a:tcPr>
                </a:tc>
                <a:extLst>
                  <a:ext uri="{0D108BD9-81ED-4DB2-BD59-A6C34878D82A}">
                    <a16:rowId xmlns:a16="http://schemas.microsoft.com/office/drawing/2014/main" val="1961576937"/>
                  </a:ext>
                </a:extLst>
              </a:tr>
            </a:tbl>
          </a:graphicData>
        </a:graphic>
      </p:graphicFrame>
    </p:spTree>
    <p:extLst>
      <p:ext uri="{BB962C8B-B14F-4D97-AF65-F5344CB8AC3E}">
        <p14:creationId xmlns:p14="http://schemas.microsoft.com/office/powerpoint/2010/main" val="103182188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a:xfrm>
            <a:off x="8686800" y="6400232"/>
            <a:ext cx="384630" cy="410001"/>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4</a:t>
            </a:r>
            <a:r>
              <a:rPr lang="en-US" sz="3600" baseline="30000" dirty="0">
                <a:latin typeface="Arial" panose="020B0604020202020204" pitchFamily="34" charset="0"/>
                <a:cs typeface="Arial" panose="020B0604020202020204" pitchFamily="34" charset="0"/>
              </a:rPr>
              <a:t>TH</a:t>
            </a:r>
            <a:r>
              <a:rPr lang="en-US" sz="3600" dirty="0">
                <a:latin typeface="Arial" panose="020B0604020202020204" pitchFamily="34" charset="0"/>
                <a:cs typeface="Arial" panose="020B0604020202020204" pitchFamily="34" charset="0"/>
              </a:rPr>
              <a:t> QTR FY21 Forecasted Opportunities</a:t>
            </a:r>
          </a:p>
        </p:txBody>
      </p:sp>
      <p:sp>
        <p:nvSpPr>
          <p:cNvPr id="6" name="Content Placeholder 2"/>
          <p:cNvSpPr txBox="1">
            <a:spLocks/>
          </p:cNvSpPr>
          <p:nvPr/>
        </p:nvSpPr>
        <p:spPr bwMode="auto">
          <a:xfrm>
            <a:off x="203470" y="877259"/>
            <a:ext cx="8737060" cy="5231817"/>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96000"/>
              </a:lnSpc>
              <a:spcBef>
                <a:spcPts val="0"/>
              </a:spcBef>
              <a:spcAft>
                <a:spcPts val="1200"/>
              </a:spcAft>
              <a:buClrTx/>
              <a:buSzTx/>
              <a:buFont typeface="Arial" charset="0"/>
              <a:buNone/>
              <a:tabLst/>
              <a:defRPr/>
            </a:pPr>
            <a:endPar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461772" marR="0" lvl="0" indent="-342900" algn="l" defTabSz="914400" rtl="0" eaLnBrk="0" fontAlgn="base" latinLnBrk="0" hangingPunct="0">
              <a:lnSpc>
                <a:spcPct val="96000"/>
              </a:lnSpc>
              <a:spcBef>
                <a:spcPts val="0"/>
              </a:spcBef>
              <a:spcAft>
                <a:spcPts val="1200"/>
              </a:spcAft>
              <a:buClrTx/>
              <a:buSzTx/>
              <a:buFont typeface="Arial"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Top 5 Opportunities </a:t>
            </a:r>
            <a:r>
              <a:rPr kumimoji="0" lang="en-US" sz="2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total contract value)</a:t>
            </a: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2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iFAMS</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IV&amp;V Support</a:t>
            </a:r>
          </a:p>
          <a:p>
            <a:pPr marL="1209294" marR="0" lvl="2" indent="-285750"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OIT EPMO Customer POC: Jill Magness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Jill.Magness</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@va.gov</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9294" marR="0" lvl="2" indent="-285750" algn="l" defTabSz="914400" rtl="0" eaLnBrk="0" fontAlgn="base" latinLnBrk="0" hangingPunct="0">
              <a:lnSpc>
                <a:spcPct val="96000"/>
              </a:lnSpc>
              <a:spcBef>
                <a:spcPts val="0"/>
              </a:spcBef>
              <a:spcAft>
                <a:spcPts val="30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Kendra Casebolt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Kendra.Casebolt</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EUD VISN 12 Stations and Mounts</a:t>
            </a:r>
          </a:p>
          <a:p>
            <a:pPr marL="1209294" marR="0" lvl="2" indent="-285750"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EHRM Customer POC: Ashley White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Ashley.White8</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9294" marR="0" lvl="2" indent="-285750" algn="l" defTabSz="914400" rtl="0" eaLnBrk="0" fontAlgn="base" latinLnBrk="0" hangingPunct="0">
              <a:lnSpc>
                <a:spcPct val="96000"/>
              </a:lnSpc>
              <a:spcBef>
                <a:spcPts val="0"/>
              </a:spcBef>
              <a:spcAft>
                <a:spcPts val="30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Juan Quinones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Juan.Quinones</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VTC Administrative Lifecycle Refresh</a:t>
            </a:r>
          </a:p>
          <a:p>
            <a:pPr marL="1209294" marR="0" lvl="2" indent="-285750"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OIT ITOPS Customer POC: Paula Freeman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Paula.Freeman2</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9294" marR="0" lvl="2" indent="-285750" algn="l" defTabSz="914400" rtl="0" eaLnBrk="0" fontAlgn="base" latinLnBrk="0" hangingPunct="0">
              <a:lnSpc>
                <a:spcPct val="96000"/>
              </a:lnSpc>
              <a:spcBef>
                <a:spcPts val="0"/>
              </a:spcBef>
              <a:spcAft>
                <a:spcPts val="60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Diana Armesto (</a:t>
            </a:r>
            <a:r>
              <a:rPr kumimoji="0" lang="en-US" sz="1500" b="0" i="0" u="sng"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Diana.Armesto</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IRP Network Automation Tools</a:t>
            </a:r>
          </a:p>
          <a:p>
            <a:pPr marL="1209294" marR="0" lvl="2" indent="-285750"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OIT ITOPS Customer POC: Daniel Mesimer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Daniel.Mesimer</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9294" marR="0" lvl="2" indent="-285750" algn="l" defTabSz="914400" rtl="0" eaLnBrk="0" fontAlgn="base" latinLnBrk="0" hangingPunct="0">
              <a:lnSpc>
                <a:spcPct val="96000"/>
              </a:lnSpc>
              <a:spcBef>
                <a:spcPts val="0"/>
              </a:spcBef>
              <a:spcAft>
                <a:spcPts val="30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Kendra Casebolt (</a:t>
            </a:r>
            <a:r>
              <a:rPr kumimoji="0" lang="en-US" sz="1500" b="0" i="0" u="sng"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Kendra.Casebolt</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@va.g</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t>
            </a:r>
            <a:r>
              <a:rPr kumimoji="0" lang="en-US" sz="18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ental</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Health Suite (MHS) Software Licenses and Maintenance</a:t>
            </a:r>
          </a:p>
          <a:p>
            <a:pPr marL="1209294" marR="0" lvl="2" indent="-285750"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OIT EPMO Customer POC: Jennifer Evans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Jennifer.Evans4</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1">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9294" marR="0" lvl="2" indent="-285750"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Kendra Casebolt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Kendra.Casebolt</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2">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Tree>
    <p:extLst>
      <p:ext uri="{BB962C8B-B14F-4D97-AF65-F5344CB8AC3E}">
        <p14:creationId xmlns:p14="http://schemas.microsoft.com/office/powerpoint/2010/main" val="99353543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6" name="Content Placeholder 2"/>
          <p:cNvSpPr txBox="1">
            <a:spLocks/>
          </p:cNvSpPr>
          <p:nvPr/>
        </p:nvSpPr>
        <p:spPr bwMode="auto">
          <a:xfrm>
            <a:off x="203470" y="878494"/>
            <a:ext cx="8737060" cy="5101012"/>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spAutoFit/>
          </a:bodyPr>
          <a:lstStyle>
            <a:lvl1pPr marL="342900" indent="-342900" algn="l" rtl="0" eaLnBrk="0" fontAlgn="base" hangingPunct="0">
              <a:spcBef>
                <a:spcPct val="20000"/>
              </a:spcBef>
              <a:spcAft>
                <a:spcPct val="0"/>
              </a:spcAft>
              <a:buFont typeface="Arial" charset="0"/>
              <a:buChar char="•"/>
              <a:defRPr sz="3200" kern="1200">
                <a:solidFill>
                  <a:schemeClr val="tx1"/>
                </a:solidFill>
                <a:latin typeface="Arial" panose="020B0604020202020204" pitchFamily="34" charset="0"/>
                <a:ea typeface="+mn-ea"/>
                <a:cs typeface="Arial" panose="020B0604020202020204" pitchFamily="34" charset="0"/>
              </a:defRPr>
            </a:lvl1pPr>
            <a:lvl2pPr marL="742950" indent="-285750" algn="l" rtl="0" eaLnBrk="0" fontAlgn="base" hangingPunct="0">
              <a:spcBef>
                <a:spcPct val="20000"/>
              </a:spcBef>
              <a:spcAft>
                <a:spcPct val="0"/>
              </a:spcAft>
              <a:buFont typeface="Arial" charset="0"/>
              <a:buChar char="–"/>
              <a:defRPr sz="2800" kern="1200">
                <a:solidFill>
                  <a:schemeClr val="tx1"/>
                </a:solidFill>
                <a:latin typeface="Arial" panose="020B0604020202020204" pitchFamily="34" charset="0"/>
                <a:ea typeface="+mn-ea"/>
                <a:cs typeface="Arial" panose="020B0604020202020204" pitchFamily="34" charset="0"/>
              </a:defRPr>
            </a:lvl2pPr>
            <a:lvl3pPr marL="1143000" indent="-228600" algn="l" rtl="0" eaLnBrk="0" fontAlgn="base" hangingPunct="0">
              <a:spcBef>
                <a:spcPct val="20000"/>
              </a:spcBef>
              <a:spcAft>
                <a:spcPct val="0"/>
              </a:spcAft>
              <a:buFont typeface="Arial" charset="0"/>
              <a:buChar char="•"/>
              <a:defRPr sz="2400" kern="1200">
                <a:solidFill>
                  <a:schemeClr val="tx1"/>
                </a:solidFill>
                <a:latin typeface="Arial" panose="020B0604020202020204" pitchFamily="34" charset="0"/>
                <a:ea typeface="+mn-ea"/>
                <a:cs typeface="Arial" panose="020B0604020202020204" pitchFamily="34" charset="0"/>
              </a:defRPr>
            </a:lvl3pPr>
            <a:lvl4pPr marL="1600200" indent="-228600" algn="l" rtl="0" eaLnBrk="0" fontAlgn="base" hangingPunct="0">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4pPr>
            <a:lvl5pPr marL="2057400" indent="-228600" algn="l" rtl="0" eaLnBrk="0" fontAlgn="base" hangingPunct="0">
              <a:spcBef>
                <a:spcPct val="20000"/>
              </a:spcBef>
              <a:spcAft>
                <a:spcPct val="0"/>
              </a:spcAft>
              <a:buFont typeface="Arial" charset="0"/>
              <a:buChar char="»"/>
              <a:defRPr sz="20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ctr" defTabSz="914400" rtl="0" eaLnBrk="0" fontAlgn="base" latinLnBrk="0" hangingPunct="0">
              <a:lnSpc>
                <a:spcPct val="96000"/>
              </a:lnSpc>
              <a:spcBef>
                <a:spcPts val="0"/>
              </a:spcBef>
              <a:spcAft>
                <a:spcPts val="1200"/>
              </a:spcAft>
              <a:buClrTx/>
              <a:buSzTx/>
              <a:buFont typeface="Arial" charset="0"/>
              <a:buNone/>
              <a:tabLst/>
              <a:defRPr/>
            </a:pPr>
            <a:r>
              <a:rPr kumimoji="0" lang="en-US" sz="26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p>
          <a:p>
            <a:pPr marL="461772" marR="0" lvl="0" indent="-342900" algn="l" defTabSz="914400" rtl="0" eaLnBrk="0" fontAlgn="base" latinLnBrk="0" hangingPunct="0">
              <a:lnSpc>
                <a:spcPct val="96000"/>
              </a:lnSpc>
              <a:spcBef>
                <a:spcPts val="0"/>
              </a:spcBef>
              <a:spcAft>
                <a:spcPts val="1200"/>
              </a:spcAft>
              <a:buClrTx/>
              <a:buSzTx/>
              <a:buFont typeface="Arial" charset="0"/>
              <a:buChar char="•"/>
              <a:tabLst/>
              <a:defRPr/>
            </a:pP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Top 5 Opportunities </a:t>
            </a:r>
            <a:r>
              <a:rPr kumimoji="0" lang="en-US" sz="2200" b="0" i="1"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total contract value)</a:t>
            </a:r>
            <a:r>
              <a:rPr kumimoji="0" lang="en-US" sz="2200" b="0"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
            </a:r>
            <a:endParaRPr kumimoji="0" lang="en-US" sz="2200" b="0" i="0" u="none" strike="noStrike" kern="1200" cap="none" spc="0" normalizeH="0" baseline="0" noProof="0" dirty="0">
              <a:ln>
                <a:noFill/>
              </a:ln>
              <a:solidFill>
                <a:srgbClr val="FF0000"/>
              </a:solidFill>
              <a:effectLst/>
              <a:uLnTx/>
              <a:uFillTx/>
              <a:latin typeface="Arial" panose="020B0604020202020204" pitchFamily="34" charset="0"/>
              <a:ea typeface="+mn-ea"/>
              <a:cs typeface="Arial" panose="020B0604020202020204" pitchFamily="34" charset="0"/>
            </a:endParaRP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Sunrise Decision Support System (DSS) Software Maintenance</a:t>
            </a:r>
          </a:p>
          <a:p>
            <a:pPr marL="1207008" marR="0" lvl="2" indent="-283464"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OIT ITOPS Customer POC: Ned Shamon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Ned.Shamon</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3">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7008" marR="0" lvl="2" indent="-283464" algn="l" defTabSz="914400" rtl="0" eaLnBrk="0" fontAlgn="base" latinLnBrk="0" hangingPunct="0">
              <a:lnSpc>
                <a:spcPct val="96000"/>
              </a:lnSpc>
              <a:spcBef>
                <a:spcPts val="0"/>
              </a:spcBef>
              <a:spcAft>
                <a:spcPts val="30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Ed Hebert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Edward.Hebert@va.gov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VAKN Satellite Uplink Bandwidth</a:t>
            </a:r>
          </a:p>
          <a:p>
            <a:pPr marL="1207008" marR="0" lvl="2" indent="-283464" algn="l" defTabSz="914400" rtl="0" eaLnBrk="0" fontAlgn="base" latinLnBrk="0" hangingPunct="0">
              <a:lnSpc>
                <a:spcPct val="96000"/>
              </a:lnSpc>
              <a:spcBef>
                <a:spcPts val="0"/>
              </a:spcBef>
              <a:spcAft>
                <a:spcPts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OIT ITOPS Customer POC: Blaine Conover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Blaine.Conover</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@va</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4">
                  <a:extLst>
                    <a:ext uri="{A12FA001-AC4F-418D-AE19-62706E023703}">
                      <ahyp:hlinkClr xmlns:ahyp="http://schemas.microsoft.com/office/drawing/2018/hyperlinkcolor" val="tx"/>
                    </a:ext>
                  </a:extLst>
                </a:hlinkClick>
              </a:rPr>
              <a:t>.gov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7008" marR="0" lvl="2" indent="-283464" algn="l" defTabSz="914400" rtl="0" eaLnBrk="0" fontAlgn="base" latinLnBrk="0" hangingPunct="0">
              <a:lnSpc>
                <a:spcPct val="96000"/>
              </a:lnSpc>
              <a:spcBef>
                <a:spcPts val="0"/>
              </a:spcBef>
              <a:spcAft>
                <a:spcPts val="30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Ed Hebert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Edward.Hebert@va.gov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Uplogix</a:t>
            </a: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Maintenance</a:t>
            </a:r>
          </a:p>
          <a:p>
            <a:pPr marL="1207008" marR="0" lvl="2" indent="-283464" algn="l" defTabSz="914400" rtl="0" eaLnBrk="0" fontAlgn="base" latinLnBrk="0" hangingPunct="0">
              <a:lnSpc>
                <a:spcPct val="96000"/>
              </a:lnSpc>
              <a:spcBef>
                <a:spcPts val="0"/>
              </a:spcBef>
              <a:spcAft>
                <a:spcPts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OIT ITOPS Customer POC: Tim Dahl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Tim.Dahl</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5">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7008" marR="0" lvl="2" indent="-283464" algn="l" defTabSz="914400" rtl="0" eaLnBrk="0" fontAlgn="base" latinLnBrk="0" hangingPunct="0">
              <a:lnSpc>
                <a:spcPct val="96000"/>
              </a:lnSpc>
              <a:spcBef>
                <a:spcPts val="0"/>
              </a:spcBef>
              <a:spcAft>
                <a:spcPts val="30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Kendra Casebolt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Kendra.Casebolt</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6">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Tenable Hardware Maintenance</a:t>
            </a:r>
          </a:p>
          <a:p>
            <a:pPr marL="1207008" marR="0" lvl="2" indent="-283464" algn="l" defTabSz="914400" rtl="0" eaLnBrk="0" fontAlgn="base" latinLnBrk="0" hangingPunct="0">
              <a:lnSpc>
                <a:spcPct val="96000"/>
              </a:lnSpc>
              <a:spcBef>
                <a:spcPts val="0"/>
              </a:spcBef>
              <a:spcAft>
                <a:spcPts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OIT ITOPS Customer POC: Edward Muniz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Edward.Muniz</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@va</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7">
                  <a:extLst>
                    <a:ext uri="{A12FA001-AC4F-418D-AE19-62706E023703}">
                      <ahyp:hlinkClr xmlns:ahyp="http://schemas.microsoft.com/office/drawing/2018/hyperlinkcolor" val="tx"/>
                    </a:ext>
                  </a:extLst>
                </a:hlinkClick>
              </a:rPr>
              <a:t>.gov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7008" marR="0" lvl="2" indent="-283464" algn="l" defTabSz="914400" rtl="0" eaLnBrk="0" fontAlgn="base" latinLnBrk="0" hangingPunct="0">
              <a:lnSpc>
                <a:spcPct val="96000"/>
              </a:lnSpc>
              <a:spcBef>
                <a:spcPts val="0"/>
              </a:spcBef>
              <a:spcAft>
                <a:spcPts val="30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Den-el </a:t>
            </a:r>
            <a:r>
              <a:rPr kumimoji="0" lang="en-US" sz="1500" b="0" i="0" u="none" strike="noStrike" kern="1200" cap="none" spc="0" normalizeH="0" baseline="0" noProof="0" dirty="0" err="1">
                <a:ln>
                  <a:noFill/>
                </a:ln>
                <a:solidFill>
                  <a:srgbClr val="000000"/>
                </a:solidFill>
                <a:effectLst/>
                <a:uLnTx/>
                <a:uFillTx/>
                <a:latin typeface="Arial" panose="020B0604020202020204" pitchFamily="34" charset="0"/>
                <a:ea typeface="+mn-ea"/>
                <a:cs typeface="Arial" panose="020B0604020202020204" pitchFamily="34" charset="0"/>
              </a:rPr>
              <a:t>Opuszysnki</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Den-el.Opuszynski</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8">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742950" marR="0" lvl="1" indent="-285750" algn="l" defTabSz="914400" rtl="0" eaLnBrk="0" fontAlgn="base" latinLnBrk="0" hangingPunct="0">
              <a:lnSpc>
                <a:spcPct val="96000"/>
              </a:lnSpc>
              <a:spcBef>
                <a:spcPts val="0"/>
              </a:spcBef>
              <a:spcAft>
                <a:spcPts val="300"/>
              </a:spcAft>
              <a:buClrTx/>
              <a:buSzTx/>
              <a:buFont typeface="Wingdings" panose="05000000000000000000" pitchFamily="2" charset="2"/>
              <a:buChar char="§"/>
              <a:tabLst/>
              <a:defRPr/>
            </a:pPr>
            <a:r>
              <a:rPr kumimoji="0" lang="en-US" sz="18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Computrition Software</a:t>
            </a:r>
          </a:p>
          <a:p>
            <a:pPr marL="1207008" marR="0" lvl="2" indent="-283464"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VHA Customer POC: Nina VanPoppelen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Nina.VanPoppelen</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9">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a:p>
            <a:pPr marL="1207008" marR="0" lvl="2" indent="-283464" algn="l" defTabSz="914400" rtl="0" eaLnBrk="0" fontAlgn="base" latinLnBrk="0" hangingPunct="0">
              <a:lnSpc>
                <a:spcPct val="96000"/>
              </a:lnSpc>
              <a:spcBef>
                <a:spcPts val="0"/>
              </a:spcBef>
              <a:spcAft>
                <a:spcPct val="0"/>
              </a:spcAft>
              <a:buClrTx/>
              <a:buSzTx/>
              <a:buFont typeface="Symbol" panose="05050102010706020507" pitchFamily="18" charset="2"/>
              <a:buChar char="-"/>
              <a:tabLst/>
              <a:defRPr/>
            </a:pP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TAC CO: Lori Walker (</a:t>
            </a:r>
            <a:r>
              <a:rPr kumimoji="0" lang="en-US" sz="1500" b="0" i="0" u="sng"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Lori.Walker1</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10">
                  <a:extLst>
                    <a:ext uri="{A12FA001-AC4F-418D-AE19-62706E023703}">
                      <ahyp:hlinkClr xmlns:ahyp="http://schemas.microsoft.com/office/drawing/2018/hyperlinkcolor" val="tx"/>
                    </a:ext>
                  </a:extLst>
                </a:hlinkClick>
              </a:rPr>
              <a:t>@va.gov</a:t>
            </a:r>
            <a:r>
              <a:rPr kumimoji="0" lang="en-US" sz="1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t>
            </a:r>
          </a:p>
        </p:txBody>
      </p:sp>
      <p:sp>
        <p:nvSpPr>
          <p:cNvPr id="7" name="Title 3">
            <a:extLst>
              <a:ext uri="{FF2B5EF4-FFF2-40B4-BE49-F238E27FC236}">
                <a16:creationId xmlns:a16="http://schemas.microsoft.com/office/drawing/2014/main" id="{56242D70-5EC9-47FA-AC9F-395B40B1AAA6}"/>
              </a:ext>
            </a:extLst>
          </p:cNvPr>
          <p:cNvSpPr>
            <a:spLocks noGrp="1"/>
          </p:cNvSpPr>
          <p:nvPr>
            <p:ph type="title"/>
          </p:nvPr>
        </p:nvSpPr>
        <p:spPr>
          <a:xfrm>
            <a:off x="0" y="-76200"/>
            <a:ext cx="9144000" cy="731520"/>
          </a:xfrm>
        </p:spPr>
        <p:txBody>
          <a:bodyPr>
            <a:normAutofit/>
          </a:bodyPr>
          <a:lstStyle/>
          <a:p>
            <a:r>
              <a:rPr lang="en-US" sz="3600" dirty="0">
                <a:latin typeface="Arial" panose="020B0604020202020204" pitchFamily="34" charset="0"/>
                <a:cs typeface="Arial" panose="020B0604020202020204" pitchFamily="34" charset="0"/>
              </a:rPr>
              <a:t>1</a:t>
            </a:r>
            <a:r>
              <a:rPr lang="en-US" sz="3600" baseline="30000" dirty="0">
                <a:latin typeface="Arial" panose="020B0604020202020204" pitchFamily="34" charset="0"/>
                <a:cs typeface="Arial" panose="020B0604020202020204" pitchFamily="34" charset="0"/>
              </a:rPr>
              <a:t>ST</a:t>
            </a:r>
            <a:r>
              <a:rPr lang="en-US" sz="3600" dirty="0">
                <a:latin typeface="Arial" panose="020B0604020202020204" pitchFamily="34" charset="0"/>
                <a:cs typeface="Arial" panose="020B0604020202020204" pitchFamily="34" charset="0"/>
              </a:rPr>
              <a:t> QTR FY22 Forecasted Opportunities</a:t>
            </a:r>
          </a:p>
        </p:txBody>
      </p:sp>
    </p:spTree>
    <p:extLst>
      <p:ext uri="{BB962C8B-B14F-4D97-AF65-F5344CB8AC3E}">
        <p14:creationId xmlns:p14="http://schemas.microsoft.com/office/powerpoint/2010/main" val="293222129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0" name="Content Placeholder 5"/>
          <p:cNvGraphicFramePr>
            <a:graphicFrameLocks/>
          </p:cNvGraphicFramePr>
          <p:nvPr/>
        </p:nvGraphicFramePr>
        <p:xfrm>
          <a:off x="3505200" y="2514600"/>
          <a:ext cx="5791200" cy="36877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7" name="Chart 6">
            <a:extLst>
              <a:ext uri="{FF2B5EF4-FFF2-40B4-BE49-F238E27FC236}">
                <a16:creationId xmlns:a16="http://schemas.microsoft.com/office/drawing/2014/main" id="{91A79DF6-A28F-4F19-9C07-F2CFF93A7238}"/>
              </a:ext>
            </a:extLst>
          </p:cNvPr>
          <p:cNvGraphicFramePr>
            <a:graphicFrameLocks/>
          </p:cNvGraphicFramePr>
          <p:nvPr/>
        </p:nvGraphicFramePr>
        <p:xfrm>
          <a:off x="3429000" y="2895600"/>
          <a:ext cx="5943599" cy="3236976"/>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6" name="Content Placeholder 5">
            <a:extLst>
              <a:ext uri="{FF2B5EF4-FFF2-40B4-BE49-F238E27FC236}">
                <a16:creationId xmlns:a16="http://schemas.microsoft.com/office/drawing/2014/main" id="{B28982D3-9A50-43FF-AFD2-61CA966DF792}"/>
              </a:ext>
            </a:extLst>
          </p:cNvPr>
          <p:cNvGraphicFramePr>
            <a:graphicFrameLocks noGrp="1"/>
          </p:cNvGraphicFramePr>
          <p:nvPr>
            <p:ph idx="1"/>
          </p:nvPr>
        </p:nvGraphicFramePr>
        <p:xfrm>
          <a:off x="457200" y="838200"/>
          <a:ext cx="8229600" cy="2086914"/>
        </p:xfrm>
        <a:graphic>
          <a:graphicData uri="http://schemas.openxmlformats.org/drawingml/2006/table">
            <a:tbl>
              <a:tblPr/>
              <a:tblGrid>
                <a:gridCol w="7235969">
                  <a:extLst>
                    <a:ext uri="{9D8B030D-6E8A-4147-A177-3AD203B41FA5}">
                      <a16:colId xmlns:a16="http://schemas.microsoft.com/office/drawing/2014/main" val="1021711759"/>
                    </a:ext>
                  </a:extLst>
                </a:gridCol>
                <a:gridCol w="993631">
                  <a:extLst>
                    <a:ext uri="{9D8B030D-6E8A-4147-A177-3AD203B41FA5}">
                      <a16:colId xmlns:a16="http://schemas.microsoft.com/office/drawing/2014/main" val="3237989765"/>
                    </a:ext>
                  </a:extLst>
                </a:gridCol>
              </a:tblGrid>
              <a:tr h="326845">
                <a:tc>
                  <a:txBody>
                    <a:bodyPr/>
                    <a:lstStyle/>
                    <a:p>
                      <a:pPr algn="ctr" fontAlgn="b"/>
                      <a:r>
                        <a:rPr lang="en-US" sz="1400" b="1" i="0" u="sng" strike="noStrike" dirty="0">
                          <a:solidFill>
                            <a:srgbClr val="000000"/>
                          </a:solidFill>
                          <a:effectLst/>
                          <a:latin typeface="Arial" panose="020B0604020202020204" pitchFamily="34" charset="0"/>
                        </a:rPr>
                        <a:t>Contract Vehicle</a:t>
                      </a:r>
                    </a:p>
                  </a:txBody>
                  <a:tcPr marL="8767" marR="8767" marT="87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tc>
                  <a:txBody>
                    <a:bodyPr/>
                    <a:lstStyle/>
                    <a:p>
                      <a:pPr algn="ctr" fontAlgn="b"/>
                      <a:r>
                        <a:rPr lang="en-US" sz="1400" b="1" i="0" u="sng" strike="noStrike" dirty="0">
                          <a:solidFill>
                            <a:srgbClr val="000000"/>
                          </a:solidFill>
                          <a:effectLst/>
                          <a:latin typeface="Arial" panose="020B0604020202020204" pitchFamily="34" charset="0"/>
                        </a:rPr>
                        <a:t># of New Awards</a:t>
                      </a:r>
                    </a:p>
                  </a:txBody>
                  <a:tcPr marL="8767" marR="8767" marT="8767"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D9D9D9"/>
                    </a:solidFill>
                  </a:tcPr>
                </a:tc>
                <a:extLst>
                  <a:ext uri="{0D108BD9-81ED-4DB2-BD59-A6C34878D82A}">
                    <a16:rowId xmlns:a16="http://schemas.microsoft.com/office/drawing/2014/main" val="2834831809"/>
                  </a:ext>
                </a:extLst>
              </a:tr>
              <a:tr h="326845">
                <a:tc>
                  <a:txBody>
                    <a:bodyPr/>
                    <a:lstStyle/>
                    <a:p>
                      <a:pPr algn="l" fontAlgn="b"/>
                      <a:r>
                        <a:rPr lang="en-US" sz="1100" b="1" i="0" u="none" strike="noStrike" dirty="0">
                          <a:solidFill>
                            <a:srgbClr val="000000"/>
                          </a:solidFill>
                          <a:effectLst/>
                          <a:latin typeface="Arial" panose="020B0604020202020204" pitchFamily="34" charset="0"/>
                        </a:rPr>
                        <a:t>National Aeronautics and Space Administration (NASA) Solutions for Enterprise-Wide Procurement (SEWP)</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Arial" panose="020B0604020202020204" pitchFamily="34" charset="0"/>
                        </a:rPr>
                        <a:t>240</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44854257"/>
                  </a:ext>
                </a:extLst>
              </a:tr>
              <a:tr h="326845">
                <a:tc>
                  <a:txBody>
                    <a:bodyPr/>
                    <a:lstStyle/>
                    <a:p>
                      <a:pPr algn="l" fontAlgn="b"/>
                      <a:r>
                        <a:rPr lang="en-US" sz="1100" b="1" i="0" u="none" strike="noStrike" dirty="0">
                          <a:solidFill>
                            <a:srgbClr val="000000"/>
                          </a:solidFill>
                          <a:effectLst/>
                          <a:latin typeface="Arial" panose="020B0604020202020204" pitchFamily="34" charset="0"/>
                        </a:rPr>
                        <a:t>Orders Against Other Internal Indefinite Delivery Indefinite Quantity (IDIQ)/Blanket Purchase Agreements (BPA) and Standalone Contracts</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Arial" panose="020B0604020202020204" pitchFamily="34" charset="0"/>
                        </a:rPr>
                        <a:t>85</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32196561"/>
                  </a:ext>
                </a:extLst>
              </a:tr>
              <a:tr h="326845">
                <a:tc>
                  <a:txBody>
                    <a:bodyPr/>
                    <a:lstStyle/>
                    <a:p>
                      <a:pPr algn="l" fontAlgn="b"/>
                      <a:r>
                        <a:rPr lang="en-US" sz="1100" b="1" i="0" u="none" strike="noStrike" dirty="0">
                          <a:solidFill>
                            <a:srgbClr val="000000"/>
                          </a:solidFill>
                          <a:effectLst/>
                          <a:latin typeface="Arial" panose="020B0604020202020204" pitchFamily="34" charset="0"/>
                        </a:rPr>
                        <a:t>General Services Administration (GSA)</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Arial" panose="020B0604020202020204" pitchFamily="34" charset="0"/>
                        </a:rPr>
                        <a:t>58</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095767720"/>
                  </a:ext>
                </a:extLst>
              </a:tr>
              <a:tr h="326845">
                <a:tc>
                  <a:txBody>
                    <a:bodyPr/>
                    <a:lstStyle/>
                    <a:p>
                      <a:pPr algn="l" fontAlgn="b"/>
                      <a:r>
                        <a:rPr lang="en-US" sz="1100" b="1" i="0" u="none" strike="noStrike" dirty="0">
                          <a:solidFill>
                            <a:srgbClr val="000000"/>
                          </a:solidFill>
                          <a:effectLst/>
                          <a:latin typeface="Arial" panose="020B0604020202020204" pitchFamily="34" charset="0"/>
                        </a:rPr>
                        <a:t>Transformation Twenty-One Technology – Next Generation (T4NG)</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Arial" panose="020B0604020202020204" pitchFamily="34" charset="0"/>
                        </a:rPr>
                        <a:t>18</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4108107780"/>
                  </a:ext>
                </a:extLst>
              </a:tr>
              <a:tr h="326845">
                <a:tc>
                  <a:txBody>
                    <a:bodyPr/>
                    <a:lstStyle/>
                    <a:p>
                      <a:pPr algn="l" fontAlgn="b"/>
                      <a:r>
                        <a:rPr lang="en-US" sz="1100" b="1" i="0" u="none" strike="noStrike" dirty="0">
                          <a:solidFill>
                            <a:srgbClr val="000000"/>
                          </a:solidFill>
                          <a:effectLst/>
                          <a:latin typeface="Arial" panose="020B0604020202020204" pitchFamily="34" charset="0"/>
                        </a:rPr>
                        <a:t>Orders Against Other External Contract Vehicles and Interagency Agreements (IAA)</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tc>
                  <a:txBody>
                    <a:bodyPr/>
                    <a:lstStyle/>
                    <a:p>
                      <a:pPr algn="ctr" fontAlgn="b"/>
                      <a:r>
                        <a:rPr lang="en-US" sz="1100" b="1" i="0" u="none" strike="noStrike" dirty="0">
                          <a:solidFill>
                            <a:srgbClr val="000000"/>
                          </a:solidFill>
                          <a:effectLst/>
                          <a:latin typeface="Arial" panose="020B0604020202020204" pitchFamily="34" charset="0"/>
                        </a:rPr>
                        <a:t>17</a:t>
                      </a:r>
                    </a:p>
                  </a:txBody>
                  <a:tcPr marL="8767" marR="8767" marT="8767"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04075761"/>
                  </a:ext>
                </a:extLst>
              </a:tr>
            </a:tbl>
          </a:graphicData>
        </a:graphic>
      </p:graphicFrame>
      <p:graphicFrame>
        <p:nvGraphicFramePr>
          <p:cNvPr id="16" name="Chart 15">
            <a:extLst>
              <a:ext uri="{FF2B5EF4-FFF2-40B4-BE49-F238E27FC236}">
                <a16:creationId xmlns:a16="http://schemas.microsoft.com/office/drawing/2014/main" id="{71C7FB05-AB71-46C2-A10A-8ADAD943621F}"/>
              </a:ext>
            </a:extLst>
          </p:cNvPr>
          <p:cNvGraphicFramePr>
            <a:graphicFrameLocks/>
          </p:cNvGraphicFramePr>
          <p:nvPr/>
        </p:nvGraphicFramePr>
        <p:xfrm>
          <a:off x="1295400" y="3124200"/>
          <a:ext cx="6553200" cy="2902026"/>
        </p:xfrm>
        <a:graphic>
          <a:graphicData uri="http://schemas.openxmlformats.org/drawingml/2006/chart">
            <c:chart xmlns:c="http://schemas.openxmlformats.org/drawingml/2006/chart" xmlns:r="http://schemas.openxmlformats.org/officeDocument/2006/relationships" r:id="rId5"/>
          </a:graphicData>
        </a:graphic>
      </p:graphicFrame>
      <p:sp>
        <p:nvSpPr>
          <p:cNvPr id="11" name="Title 3">
            <a:extLst>
              <a:ext uri="{FF2B5EF4-FFF2-40B4-BE49-F238E27FC236}">
                <a16:creationId xmlns:a16="http://schemas.microsoft.com/office/drawing/2014/main" id="{CC0DE8AD-6DE5-4B88-80C4-05C639D25B4C}"/>
              </a:ext>
            </a:extLst>
          </p:cNvPr>
          <p:cNvSpPr>
            <a:spLocks noGrp="1"/>
          </p:cNvSpPr>
          <p:nvPr>
            <p:ph type="title"/>
          </p:nvPr>
        </p:nvSpPr>
        <p:spPr>
          <a:xfrm>
            <a:off x="0" y="-76200"/>
            <a:ext cx="9144000" cy="731520"/>
          </a:xfrm>
        </p:spPr>
        <p:txBody>
          <a:bodyPr anchor="ctr">
            <a:noAutofit/>
          </a:bodyPr>
          <a:lstStyle/>
          <a:p>
            <a:pPr>
              <a:lnSpc>
                <a:spcPct val="86000"/>
              </a:lnSpc>
            </a:pPr>
            <a:r>
              <a:rPr lang="en-US" sz="3000" dirty="0">
                <a:latin typeface="Arial" panose="020B0604020202020204" pitchFamily="34" charset="0"/>
                <a:cs typeface="Arial" panose="020B0604020202020204" pitchFamily="34" charset="0"/>
              </a:rPr>
              <a:t>New TAC Contract Actions/Vehicles Used in 2021</a:t>
            </a:r>
            <a:endParaRPr lang="en-US" sz="3000" dirty="0"/>
          </a:p>
        </p:txBody>
      </p:sp>
      <p:sp>
        <p:nvSpPr>
          <p:cNvPr id="8" name="Slide Number Placeholder 2">
            <a:extLst>
              <a:ext uri="{FF2B5EF4-FFF2-40B4-BE49-F238E27FC236}">
                <a16:creationId xmlns:a16="http://schemas.microsoft.com/office/drawing/2014/main" id="{DB18B859-4B50-4A98-A5DD-F07C911D4E65}"/>
              </a:ext>
            </a:extLst>
          </p:cNvPr>
          <p:cNvSpPr>
            <a:spLocks noGrp="1"/>
          </p:cNvSpPr>
          <p:nvPr>
            <p:ph type="sldNum" sz="quarter" idx="12"/>
          </p:nvPr>
        </p:nvSpPr>
        <p:spPr>
          <a:xfrm>
            <a:off x="8686800" y="6400232"/>
            <a:ext cx="38463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30664460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1C0D7944-CEC8-4849-9BC1-880D3B94E34D}"/>
              </a:ext>
            </a:extLst>
          </p:cNvPr>
          <p:cNvGrpSpPr/>
          <p:nvPr/>
        </p:nvGrpSpPr>
        <p:grpSpPr>
          <a:xfrm>
            <a:off x="555612" y="2057400"/>
            <a:ext cx="8032775" cy="2059430"/>
            <a:chOff x="555612" y="2588770"/>
            <a:chExt cx="8032775" cy="1680460"/>
          </a:xfrm>
        </p:grpSpPr>
        <p:sp>
          <p:nvSpPr>
            <p:cNvPr id="22" name="TextBox 21">
              <a:extLst>
                <a:ext uri="{FF2B5EF4-FFF2-40B4-BE49-F238E27FC236}">
                  <a16:creationId xmlns:a16="http://schemas.microsoft.com/office/drawing/2014/main" id="{3C33E492-3873-4679-A237-1C28B9F275BD}"/>
                </a:ext>
              </a:extLst>
            </p:cNvPr>
            <p:cNvSpPr txBox="1"/>
            <p:nvPr/>
          </p:nvSpPr>
          <p:spPr>
            <a:xfrm>
              <a:off x="555612" y="2588770"/>
              <a:ext cx="8032775" cy="1680460"/>
            </a:xfrm>
            <a:prstGeom prst="rect">
              <a:avLst/>
            </a:prstGeom>
            <a:noFill/>
          </p:spPr>
          <p:txBody>
            <a:bodyPr wrap="none" rtlCol="0" anchor="ctr">
              <a:spAutoFit/>
            </a:bodyPr>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Transformation Twenty-One</a:t>
              </a:r>
            </a:p>
            <a:p>
              <a:pPr marL="0" marR="0" lvl="0" indent="0" algn="ctr" defTabSz="914400" rtl="0" eaLnBrk="1" fontAlgn="auto" latinLnBrk="0" hangingPunct="1">
                <a:lnSpc>
                  <a:spcPct val="8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Total Technology – Next</a:t>
              </a:r>
            </a:p>
            <a:p>
              <a:pPr marL="0" marR="0" lvl="0" indent="0" algn="ctr" defTabSz="914400" rtl="0" eaLnBrk="1" fontAlgn="auto" latinLnBrk="0" hangingPunct="1">
                <a:lnSpc>
                  <a:spcPct val="8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Generation (T4NG) Update</a:t>
              </a:r>
            </a:p>
          </p:txBody>
        </p:sp>
        <p:cxnSp>
          <p:nvCxnSpPr>
            <p:cNvPr id="23" name="Straight Connector 22">
              <a:extLst>
                <a:ext uri="{FF2B5EF4-FFF2-40B4-BE49-F238E27FC236}">
                  <a16:creationId xmlns:a16="http://schemas.microsoft.com/office/drawing/2014/main" id="{A6EF8399-85DD-4FCF-BB56-B44E2CA70B66}"/>
                </a:ext>
              </a:extLst>
            </p:cNvPr>
            <p:cNvCxnSpPr>
              <a:cxnSpLocks/>
            </p:cNvCxnSpPr>
            <p:nvPr/>
          </p:nvCxnSpPr>
          <p:spPr>
            <a:xfrm>
              <a:off x="749968" y="41148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2" name="Straight Connector 11">
              <a:extLst>
                <a:ext uri="{FF2B5EF4-FFF2-40B4-BE49-F238E27FC236}">
                  <a16:creationId xmlns:a16="http://schemas.microsoft.com/office/drawing/2014/main" id="{E17BF717-73FD-4073-AEFD-D3770EFBF853}"/>
                </a:ext>
              </a:extLst>
            </p:cNvPr>
            <p:cNvCxnSpPr>
              <a:cxnSpLocks/>
            </p:cNvCxnSpPr>
            <p:nvPr/>
          </p:nvCxnSpPr>
          <p:spPr>
            <a:xfrm>
              <a:off x="746454" y="27432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grpSp>
      <p:sp>
        <p:nvSpPr>
          <p:cNvPr id="10" name="Title 3">
            <a:extLst>
              <a:ext uri="{FF2B5EF4-FFF2-40B4-BE49-F238E27FC236}">
                <a16:creationId xmlns:a16="http://schemas.microsoft.com/office/drawing/2014/main" id="{6E884394-5378-45FD-A0D9-1E3963BBE9E7}"/>
              </a:ext>
            </a:extLst>
          </p:cNvPr>
          <p:cNvSpPr>
            <a:spLocks noGrp="1"/>
          </p:cNvSpPr>
          <p:nvPr>
            <p:ph type="title"/>
          </p:nvPr>
        </p:nvSpPr>
        <p:spPr>
          <a:xfrm>
            <a:off x="0" y="-76200"/>
            <a:ext cx="9144000" cy="731838"/>
          </a:xfrm>
        </p:spPr>
        <p:txBody>
          <a:bodyPr>
            <a:normAutofit/>
          </a:bodyPr>
          <a:lstStyle/>
          <a:p>
            <a:r>
              <a:rPr lang="en-US" sz="3600" dirty="0">
                <a:latin typeface="Arial" panose="020B0604020202020204" pitchFamily="34" charset="0"/>
                <a:cs typeface="Arial" panose="020B0604020202020204" pitchFamily="34" charset="0"/>
              </a:rPr>
              <a:t>Technology Acquisition Center</a:t>
            </a:r>
          </a:p>
        </p:txBody>
      </p:sp>
    </p:spTree>
    <p:extLst>
      <p:ext uri="{BB962C8B-B14F-4D97-AF65-F5344CB8AC3E}">
        <p14:creationId xmlns:p14="http://schemas.microsoft.com/office/powerpoint/2010/main" val="143424166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T4NG Update</a:t>
            </a:r>
          </a:p>
        </p:txBody>
      </p:sp>
      <p:sp>
        <p:nvSpPr>
          <p:cNvPr id="6" name="Content Placeholder 1">
            <a:extLst>
              <a:ext uri="{FF2B5EF4-FFF2-40B4-BE49-F238E27FC236}">
                <a16:creationId xmlns:a16="http://schemas.microsoft.com/office/drawing/2014/main" id="{DD73802E-91A2-4A30-A033-DB90FE8A6CD3}"/>
              </a:ext>
            </a:extLst>
          </p:cNvPr>
          <p:cNvSpPr>
            <a:spLocks noGrp="1"/>
          </p:cNvSpPr>
          <p:nvPr>
            <p:ph idx="1"/>
          </p:nvPr>
        </p:nvSpPr>
        <p:spPr>
          <a:xfrm>
            <a:off x="361950" y="702315"/>
            <a:ext cx="8324850" cy="6321731"/>
          </a:xfrm>
        </p:spPr>
        <p:txBody>
          <a:bodyPr wrap="square" anchor="ctr">
            <a:spAutoFit/>
          </a:bodyPr>
          <a:lstStyle/>
          <a:p>
            <a:pPr marL="404622" indent="-285750" defTabSz="914400">
              <a:lnSpc>
                <a:spcPct val="96000"/>
              </a:lnSpc>
              <a:spcBef>
                <a:spcPts val="0"/>
              </a:spcBef>
              <a:spcAft>
                <a:spcPts val="1200"/>
              </a:spcAft>
            </a:pPr>
            <a:r>
              <a:rPr lang="en-US" sz="1400" dirty="0">
                <a:solidFill>
                  <a:prstClr val="black"/>
                </a:solidFill>
                <a:latin typeface="Arial" panose="020B0604020202020204" pitchFamily="34" charset="0"/>
                <a:cs typeface="Arial" panose="020B0604020202020204" pitchFamily="34" charset="0"/>
              </a:rPr>
              <a:t>Onramp awards issued February 25, 2021, to nine awardees</a:t>
            </a:r>
          </a:p>
          <a:p>
            <a:pPr marL="404622" indent="-285750" defTabSz="914400">
              <a:lnSpc>
                <a:spcPct val="96000"/>
              </a:lnSpc>
              <a:spcBef>
                <a:spcPts val="0"/>
              </a:spcBef>
              <a:spcAft>
                <a:spcPts val="1200"/>
              </a:spcAft>
            </a:pPr>
            <a:r>
              <a:rPr lang="en-US" sz="1400" dirty="0">
                <a:solidFill>
                  <a:prstClr val="black"/>
                </a:solidFill>
                <a:latin typeface="Arial" panose="020B0604020202020204" pitchFamily="34" charset="0"/>
                <a:cs typeface="Arial" panose="020B0604020202020204" pitchFamily="34" charset="0"/>
              </a:rPr>
              <a:t>Five-year Option Period exercised for all current vendors</a:t>
            </a:r>
          </a:p>
          <a:p>
            <a:pPr marL="404622" indent="-285750" defTabSz="914400">
              <a:lnSpc>
                <a:spcPct val="96000"/>
              </a:lnSpc>
              <a:spcBef>
                <a:spcPts val="0"/>
              </a:spcBef>
              <a:spcAft>
                <a:spcPts val="1200"/>
              </a:spcAft>
            </a:pPr>
            <a:r>
              <a:rPr lang="en-US" sz="1400" dirty="0">
                <a:solidFill>
                  <a:prstClr val="black"/>
                </a:solidFill>
                <a:latin typeface="Arial" panose="020B0604020202020204" pitchFamily="34" charset="0"/>
                <a:cs typeface="Arial" panose="020B0604020202020204" pitchFamily="34" charset="0"/>
              </a:rPr>
              <a:t>Period of Performance runs through March 6, 2026</a:t>
            </a: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118872" indent="0" defTabSz="914400">
              <a:lnSpc>
                <a:spcPct val="96000"/>
              </a:lnSpc>
              <a:spcBef>
                <a:spcPts val="0"/>
              </a:spcBef>
              <a:spcAft>
                <a:spcPts val="1200"/>
              </a:spcAft>
              <a:buNone/>
            </a:pPr>
            <a:endParaRPr lang="en-US" sz="1500" dirty="0">
              <a:solidFill>
                <a:prstClr val="black"/>
              </a:solidFill>
              <a:latin typeface="Arial" panose="020B0604020202020204" pitchFamily="34" charset="0"/>
              <a:cs typeface="Arial" panose="020B0604020202020204" pitchFamily="34" charset="0"/>
            </a:endParaRPr>
          </a:p>
          <a:p>
            <a:pPr marL="404622" indent="-285750" defTabSz="914400">
              <a:lnSpc>
                <a:spcPct val="96000"/>
              </a:lnSpc>
              <a:spcBef>
                <a:spcPts val="0"/>
              </a:spcBef>
              <a:spcAft>
                <a:spcPts val="1200"/>
              </a:spcAft>
            </a:pPr>
            <a:endParaRPr lang="en-US" sz="1500" dirty="0">
              <a:solidFill>
                <a:prstClr val="black"/>
              </a:solidFill>
              <a:latin typeface="Arial" panose="020B0604020202020204" pitchFamily="34" charset="0"/>
              <a:cs typeface="Arial" panose="020B0604020202020204" pitchFamily="34" charset="0"/>
            </a:endParaRPr>
          </a:p>
        </p:txBody>
      </p:sp>
      <p:graphicFrame>
        <p:nvGraphicFramePr>
          <p:cNvPr id="2" name="Table 1">
            <a:extLst>
              <a:ext uri="{FF2B5EF4-FFF2-40B4-BE49-F238E27FC236}">
                <a16:creationId xmlns:a16="http://schemas.microsoft.com/office/drawing/2014/main" id="{88E858DA-B00C-430E-BF14-DA8F76E1EDA8}"/>
              </a:ext>
            </a:extLst>
          </p:cNvPr>
          <p:cNvGraphicFramePr>
            <a:graphicFrameLocks noGrp="1"/>
          </p:cNvGraphicFramePr>
          <p:nvPr/>
        </p:nvGraphicFramePr>
        <p:xfrm>
          <a:off x="457200" y="1905003"/>
          <a:ext cx="8229600" cy="3581391"/>
        </p:xfrm>
        <a:graphic>
          <a:graphicData uri="http://schemas.openxmlformats.org/drawingml/2006/table">
            <a:tbl>
              <a:tblPr>
                <a:tableStyleId>{5C22544A-7EE6-4342-B048-85BDC9FD1C3A}</a:tableStyleId>
              </a:tblPr>
              <a:tblGrid>
                <a:gridCol w="3130567">
                  <a:extLst>
                    <a:ext uri="{9D8B030D-6E8A-4147-A177-3AD203B41FA5}">
                      <a16:colId xmlns:a16="http://schemas.microsoft.com/office/drawing/2014/main" val="3860621889"/>
                    </a:ext>
                  </a:extLst>
                </a:gridCol>
                <a:gridCol w="1126531">
                  <a:extLst>
                    <a:ext uri="{9D8B030D-6E8A-4147-A177-3AD203B41FA5}">
                      <a16:colId xmlns:a16="http://schemas.microsoft.com/office/drawing/2014/main" val="869808713"/>
                    </a:ext>
                  </a:extLst>
                </a:gridCol>
                <a:gridCol w="2845971">
                  <a:extLst>
                    <a:ext uri="{9D8B030D-6E8A-4147-A177-3AD203B41FA5}">
                      <a16:colId xmlns:a16="http://schemas.microsoft.com/office/drawing/2014/main" val="1242254923"/>
                    </a:ext>
                  </a:extLst>
                </a:gridCol>
                <a:gridCol w="1126531">
                  <a:extLst>
                    <a:ext uri="{9D8B030D-6E8A-4147-A177-3AD203B41FA5}">
                      <a16:colId xmlns:a16="http://schemas.microsoft.com/office/drawing/2014/main" val="4074687222"/>
                    </a:ext>
                  </a:extLst>
                </a:gridCol>
              </a:tblGrid>
              <a:tr h="200850">
                <a:tc gridSpan="4">
                  <a:txBody>
                    <a:bodyPr/>
                    <a:lstStyle/>
                    <a:p>
                      <a:pPr algn="ctr" fontAlgn="b"/>
                      <a:r>
                        <a:rPr lang="en-US" sz="900" b="1" u="none" strike="noStrike" dirty="0">
                          <a:effectLst/>
                          <a:latin typeface="Arial" panose="020B0604020202020204" pitchFamily="34" charset="0"/>
                          <a:cs typeface="Arial" panose="020B0604020202020204" pitchFamily="34" charset="0"/>
                        </a:rPr>
                        <a:t>Contract Holders</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427953587"/>
                  </a:ext>
                </a:extLst>
              </a:tr>
              <a:tr h="200850">
                <a:tc>
                  <a:txBody>
                    <a:bodyPr/>
                    <a:lstStyle/>
                    <a:p>
                      <a:pPr algn="ctr" fontAlgn="b"/>
                      <a:r>
                        <a:rPr lang="en-US" sz="900" b="1" u="none" strike="noStrike" dirty="0">
                          <a:effectLst/>
                          <a:latin typeface="Arial" panose="020B0604020202020204" pitchFamily="34" charset="0"/>
                          <a:cs typeface="Arial" panose="020B0604020202020204" pitchFamily="34" charset="0"/>
                        </a:rPr>
                        <a:t>Contractor Name </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900" b="1" u="none" strike="noStrike" dirty="0">
                          <a:effectLst/>
                          <a:latin typeface="Arial" panose="020B0604020202020204" pitchFamily="34" charset="0"/>
                          <a:cs typeface="Arial" panose="020B0604020202020204" pitchFamily="34" charset="0"/>
                        </a:rPr>
                        <a:t>Business Type</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900" b="1" u="none" strike="noStrike" dirty="0">
                          <a:effectLst/>
                          <a:latin typeface="Arial" panose="020B0604020202020204" pitchFamily="34" charset="0"/>
                          <a:cs typeface="Arial" panose="020B0604020202020204" pitchFamily="34" charset="0"/>
                        </a:rPr>
                        <a:t>Contractor Name </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tc>
                  <a:txBody>
                    <a:bodyPr/>
                    <a:lstStyle/>
                    <a:p>
                      <a:pPr algn="ctr" fontAlgn="b"/>
                      <a:r>
                        <a:rPr lang="en-US" sz="900" b="1" u="none" strike="noStrike" dirty="0">
                          <a:effectLst/>
                          <a:latin typeface="Arial" panose="020B0604020202020204" pitchFamily="34" charset="0"/>
                          <a:cs typeface="Arial" panose="020B0604020202020204" pitchFamily="34" charset="0"/>
                        </a:rPr>
                        <a:t>Business Type</a:t>
                      </a:r>
                      <a:endParaRPr lang="en-US" sz="900" b="1"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b"/>
                </a:tc>
                <a:extLst>
                  <a:ext uri="{0D108BD9-81ED-4DB2-BD59-A6C34878D82A}">
                    <a16:rowId xmlns:a16="http://schemas.microsoft.com/office/drawing/2014/main" val="1913734302"/>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Cognosante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Liberty IT Solutions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838788411"/>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Halfaker &amp; Associates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SRA International</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221848898"/>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GovernmentCIO</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International Business Machines Corp. </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010048858"/>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Systems Made Simple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Salient CRGT</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624982542"/>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TISTA Science and Technology Corporation</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By Light Professional IT Services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298376374"/>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Favor TechConsulting</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Sprezzatura-GovernmentCIO Joint Venture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SDVOSB</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258299149"/>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Booz Allen Hamilton</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ManTech MGS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825878442"/>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B3 Group</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SDVOSB</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CGI Federal</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105017087"/>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AbleVets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Perspecta Enterprise Solutions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136539113"/>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American Communications Solutions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SDVOSB</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Innovative Management Concepts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748622705"/>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CivitasDx</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SDVOSB</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Insignia Technology Services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SDVOSB</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3424176197"/>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CACI-ISS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Pro-Sphere Tek</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651366329"/>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Accenture Federal Services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Large</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SBG Technology Solutions</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SDVOSB</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210828051"/>
                  </a:ext>
                </a:extLst>
              </a:tr>
              <a:tr h="200850">
                <a:tc>
                  <a:txBody>
                    <a:bodyPr/>
                    <a:lstStyle/>
                    <a:p>
                      <a:pPr algn="ctr" fontAlgn="ctr"/>
                      <a:r>
                        <a:rPr lang="en-US" sz="900" u="none" strike="noStrike" dirty="0">
                          <a:effectLst/>
                          <a:latin typeface="Arial" panose="020B0604020202020204" pitchFamily="34" charset="0"/>
                          <a:cs typeface="Arial" panose="020B0604020202020204" pitchFamily="34" charset="0"/>
                        </a:rPr>
                        <a:t>Sierra 7</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SDVOSB</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Veterans EZ Info</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a:txBody>
                    <a:bodyPr/>
                    <a:lstStyle/>
                    <a:p>
                      <a:pPr algn="ctr" fontAlgn="ctr"/>
                      <a:r>
                        <a:rPr lang="en-US" sz="900" u="none" strike="noStrike" dirty="0">
                          <a:effectLst/>
                          <a:latin typeface="Arial" panose="020B0604020202020204" pitchFamily="34" charset="0"/>
                          <a:cs typeface="Arial" panose="020B0604020202020204" pitchFamily="34" charset="0"/>
                        </a:rPr>
                        <a:t>SDVOSB</a:t>
                      </a: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239233685"/>
                  </a:ext>
                </a:extLst>
              </a:tr>
              <a:tr h="367791">
                <a:tc gridSpan="4">
                  <a:txBody>
                    <a:bodyPr/>
                    <a:lstStyle/>
                    <a:p>
                      <a:pPr marL="0" marR="0" lvl="0" indent="0" algn="l" defTabSz="457200" rtl="0" eaLnBrk="1" fontAlgn="ctr" latinLnBrk="0" hangingPunct="1">
                        <a:lnSpc>
                          <a:spcPct val="100000"/>
                        </a:lnSpc>
                        <a:spcBef>
                          <a:spcPts val="0"/>
                        </a:spcBef>
                        <a:spcAft>
                          <a:spcPts val="0"/>
                        </a:spcAft>
                        <a:buClrTx/>
                        <a:buSzTx/>
                        <a:buFontTx/>
                        <a:buNone/>
                        <a:tabLst/>
                        <a:defRPr/>
                      </a:pPr>
                      <a:r>
                        <a:rPr lang="en-US" sz="800" b="0" i="1" u="none" strike="noStrike" dirty="0">
                          <a:solidFill>
                            <a:srgbClr val="000000"/>
                          </a:solidFill>
                          <a:effectLst/>
                          <a:latin typeface="Arial" panose="020B0604020202020204" pitchFamily="34" charset="0"/>
                          <a:cs typeface="Arial" panose="020B0604020202020204" pitchFamily="34" charset="0"/>
                        </a:rPr>
                        <a:t>*Currently there is pending litigation associated with the T4NG Onramp.</a:t>
                      </a:r>
                    </a:p>
                    <a:p>
                      <a:pPr algn="ctr" fontAlgn="ct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a:txBody>
                    <a:bodyPr/>
                    <a:lstStyle/>
                    <a:p>
                      <a:pPr algn="ctr" fontAlgn="ct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a:txBody>
                    <a:bodyPr/>
                    <a:lstStyle/>
                    <a:p>
                      <a:pPr algn="ctr" fontAlgn="ct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tc hMerge="1">
                  <a:txBody>
                    <a:bodyPr/>
                    <a:lstStyle/>
                    <a:p>
                      <a:pPr algn="ctr" fontAlgn="ctr"/>
                      <a:endParaRPr lang="en-US" sz="900" b="0" i="0" u="none" strike="noStrike" dirty="0">
                        <a:solidFill>
                          <a:srgbClr val="000000"/>
                        </a:solidFill>
                        <a:effectLst/>
                        <a:latin typeface="Arial" panose="020B0604020202020204" pitchFamily="34" charset="0"/>
                        <a:cs typeface="Arial" panose="020B0604020202020204" pitchFamily="34" charset="0"/>
                      </a:endParaRPr>
                    </a:p>
                  </a:txBody>
                  <a:tcPr marL="9525" marR="9525" marT="9525" marB="0" anchor="ctr"/>
                </a:tc>
                <a:extLst>
                  <a:ext uri="{0D108BD9-81ED-4DB2-BD59-A6C34878D82A}">
                    <a16:rowId xmlns:a16="http://schemas.microsoft.com/office/drawing/2014/main" val="1800703897"/>
                  </a:ext>
                </a:extLst>
              </a:tr>
            </a:tbl>
          </a:graphicData>
        </a:graphic>
      </p:graphicFrame>
    </p:spTree>
    <p:extLst>
      <p:ext uri="{BB962C8B-B14F-4D97-AF65-F5344CB8AC3E}">
        <p14:creationId xmlns:p14="http://schemas.microsoft.com/office/powerpoint/2010/main" val="416990780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grpSp>
        <p:nvGrpSpPr>
          <p:cNvPr id="2" name="Group 1">
            <a:extLst>
              <a:ext uri="{FF2B5EF4-FFF2-40B4-BE49-F238E27FC236}">
                <a16:creationId xmlns:a16="http://schemas.microsoft.com/office/drawing/2014/main" id="{1C0D7944-CEC8-4849-9BC1-880D3B94E34D}"/>
              </a:ext>
            </a:extLst>
          </p:cNvPr>
          <p:cNvGrpSpPr/>
          <p:nvPr/>
        </p:nvGrpSpPr>
        <p:grpSpPr>
          <a:xfrm>
            <a:off x="742531" y="2743200"/>
            <a:ext cx="7658938" cy="1371600"/>
            <a:chOff x="746454" y="2743200"/>
            <a:chExt cx="7658938" cy="1371600"/>
          </a:xfrm>
        </p:grpSpPr>
        <p:sp>
          <p:nvSpPr>
            <p:cNvPr id="22" name="TextBox 21">
              <a:extLst>
                <a:ext uri="{FF2B5EF4-FFF2-40B4-BE49-F238E27FC236}">
                  <a16:creationId xmlns:a16="http://schemas.microsoft.com/office/drawing/2014/main" id="{3C33E492-3873-4679-A237-1C28B9F275BD}"/>
                </a:ext>
              </a:extLst>
            </p:cNvPr>
            <p:cNvSpPr txBox="1"/>
            <p:nvPr/>
          </p:nvSpPr>
          <p:spPr>
            <a:xfrm>
              <a:off x="2022638" y="3118145"/>
              <a:ext cx="5101012" cy="621709"/>
            </a:xfrm>
            <a:prstGeom prst="rect">
              <a:avLst/>
            </a:prstGeom>
            <a:noFill/>
          </p:spPr>
          <p:txBody>
            <a:bodyPr wrap="none" rtlCol="0" anchor="ctr">
              <a:spAutoFit/>
            </a:bodyPr>
            <a:lstStyle/>
            <a:p>
              <a:pPr marL="0" marR="0" lvl="0" indent="0" algn="ctr" defTabSz="914400" rtl="0" eaLnBrk="1" fontAlgn="auto" latinLnBrk="0" hangingPunct="1">
                <a:lnSpc>
                  <a:spcPct val="8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Copperplate Gothic Light" panose="020E0507020206020404" pitchFamily="34" charset="0"/>
                  <a:ea typeface="+mn-ea"/>
                  <a:cs typeface="Arial" panose="020B0604020202020204" pitchFamily="34" charset="0"/>
                </a:rPr>
                <a:t>Parting thoughts</a:t>
              </a:r>
            </a:p>
          </p:txBody>
        </p:sp>
        <p:cxnSp>
          <p:nvCxnSpPr>
            <p:cNvPr id="23" name="Straight Connector 22">
              <a:extLst>
                <a:ext uri="{FF2B5EF4-FFF2-40B4-BE49-F238E27FC236}">
                  <a16:creationId xmlns:a16="http://schemas.microsoft.com/office/drawing/2014/main" id="{A6EF8399-85DD-4FCF-BB56-B44E2CA70B66}"/>
                </a:ext>
              </a:extLst>
            </p:cNvPr>
            <p:cNvCxnSpPr>
              <a:cxnSpLocks/>
            </p:cNvCxnSpPr>
            <p:nvPr/>
          </p:nvCxnSpPr>
          <p:spPr>
            <a:xfrm>
              <a:off x="749968" y="41148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2" name="Straight Connector 11">
              <a:extLst>
                <a:ext uri="{FF2B5EF4-FFF2-40B4-BE49-F238E27FC236}">
                  <a16:creationId xmlns:a16="http://schemas.microsoft.com/office/drawing/2014/main" id="{E17BF717-73FD-4073-AEFD-D3770EFBF853}"/>
                </a:ext>
              </a:extLst>
            </p:cNvPr>
            <p:cNvCxnSpPr>
              <a:cxnSpLocks/>
            </p:cNvCxnSpPr>
            <p:nvPr/>
          </p:nvCxnSpPr>
          <p:spPr>
            <a:xfrm>
              <a:off x="746454" y="27432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grpSp>
      <p:sp>
        <p:nvSpPr>
          <p:cNvPr id="10" name="Title 3">
            <a:extLst>
              <a:ext uri="{FF2B5EF4-FFF2-40B4-BE49-F238E27FC236}">
                <a16:creationId xmlns:a16="http://schemas.microsoft.com/office/drawing/2014/main" id="{6E884394-5378-45FD-A0D9-1E3963BBE9E7}"/>
              </a:ext>
            </a:extLst>
          </p:cNvPr>
          <p:cNvSpPr>
            <a:spLocks noGrp="1"/>
          </p:cNvSpPr>
          <p:nvPr>
            <p:ph type="title"/>
          </p:nvPr>
        </p:nvSpPr>
        <p:spPr>
          <a:xfrm>
            <a:off x="0" y="-76200"/>
            <a:ext cx="9144000" cy="731838"/>
          </a:xfrm>
        </p:spPr>
        <p:txBody>
          <a:bodyPr>
            <a:normAutofit/>
          </a:bodyPr>
          <a:lstStyle/>
          <a:p>
            <a:r>
              <a:rPr lang="en-US" sz="3600" dirty="0">
                <a:latin typeface="Arial" panose="020B0604020202020204" pitchFamily="34" charset="0"/>
                <a:cs typeface="Arial" panose="020B0604020202020204" pitchFamily="34" charset="0"/>
              </a:rPr>
              <a:t>Technology Acquisition Center</a:t>
            </a:r>
          </a:p>
        </p:txBody>
      </p:sp>
    </p:spTree>
    <p:extLst>
      <p:ext uri="{BB962C8B-B14F-4D97-AF65-F5344CB8AC3E}">
        <p14:creationId xmlns:p14="http://schemas.microsoft.com/office/powerpoint/2010/main" val="213326169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BF2B16-57C4-4E7C-9ACB-91587CF03A67}"/>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3666E229-53A5-4801-BB48-0E15155DE563}"/>
              </a:ext>
            </a:extLst>
          </p:cNvPr>
          <p:cNvSpPr>
            <a:spLocks noGrp="1"/>
          </p:cNvSpPr>
          <p:nvPr>
            <p:ph type="title"/>
          </p:nvPr>
        </p:nvSpPr>
        <p:spPr/>
        <p:txBody>
          <a:bodyPr>
            <a:normAutofit/>
          </a:bodyPr>
          <a:lstStyle/>
          <a:p>
            <a:r>
              <a:rPr lang="en-US" sz="3600" dirty="0">
                <a:latin typeface="Arial" panose="020B0604020202020204" pitchFamily="34" charset="0"/>
                <a:cs typeface="Arial" panose="020B0604020202020204" pitchFamily="34" charset="0"/>
              </a:rPr>
              <a:t>Parting Thoughts</a:t>
            </a:r>
          </a:p>
        </p:txBody>
      </p:sp>
      <p:sp>
        <p:nvSpPr>
          <p:cNvPr id="5" name="TextBox 4">
            <a:extLst>
              <a:ext uri="{FF2B5EF4-FFF2-40B4-BE49-F238E27FC236}">
                <a16:creationId xmlns:a16="http://schemas.microsoft.com/office/drawing/2014/main" id="{60DAF507-D428-49AE-A200-7415AF6E0910}"/>
              </a:ext>
            </a:extLst>
          </p:cNvPr>
          <p:cNvSpPr txBox="1"/>
          <p:nvPr/>
        </p:nvSpPr>
        <p:spPr>
          <a:xfrm>
            <a:off x="406021" y="1600200"/>
            <a:ext cx="8331958" cy="3638175"/>
          </a:xfrm>
          <a:prstGeom prst="rect">
            <a:avLst/>
          </a:prstGeom>
          <a:noFill/>
        </p:spPr>
        <p:txBody>
          <a:bodyPr wrap="square" rtlCol="0">
            <a:spAutoFit/>
          </a:bodyPr>
          <a:lstStyle/>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Lots of Opportunities</a:t>
            </a: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Requests for Information (RFI): Circling Back</a:t>
            </a: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Innovative Acquisition Techniques</a:t>
            </a: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r>
              <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Contractor Performance Assessment Reporting System (CPARS)</a:t>
            </a: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a:p>
            <a:pPr marL="342900" marR="0" lvl="0" indent="-342900" algn="l" defTabSz="914400" rtl="0" eaLnBrk="1" fontAlgn="auto" latinLnBrk="0" hangingPunct="1">
              <a:lnSpc>
                <a:spcPct val="96000"/>
              </a:lnSpc>
              <a:spcBef>
                <a:spcPts val="0"/>
              </a:spcBef>
              <a:spcAft>
                <a:spcPts val="0"/>
              </a:spcAft>
              <a:buClrTx/>
              <a:buSzTx/>
              <a:buFont typeface="Arial" panose="020B0604020202020204" pitchFamily="34" charset="0"/>
              <a:buChar char="•"/>
              <a:tabLst/>
              <a:defRPr/>
            </a:pPr>
            <a:endParaRPr kumimoji="0" lang="en-US" sz="24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6" name="Scroll: Horizontal 5">
            <a:extLst>
              <a:ext uri="{FF2B5EF4-FFF2-40B4-BE49-F238E27FC236}">
                <a16:creationId xmlns:a16="http://schemas.microsoft.com/office/drawing/2014/main" id="{8BBD8734-8851-485C-9704-779227489CAB}"/>
              </a:ext>
            </a:extLst>
          </p:cNvPr>
          <p:cNvSpPr/>
          <p:nvPr/>
        </p:nvSpPr>
        <p:spPr>
          <a:xfrm>
            <a:off x="1219200" y="5200275"/>
            <a:ext cx="6545580" cy="609600"/>
          </a:xfrm>
          <a:prstGeom prst="horizontalScroll">
            <a:avLst/>
          </a:prstGeom>
        </p:spPr>
        <p:style>
          <a:lnRef idx="1">
            <a:schemeClr val="accent3"/>
          </a:lnRef>
          <a:fillRef idx="3">
            <a:schemeClr val="accent3"/>
          </a:fillRef>
          <a:effectRef idx="2">
            <a:schemeClr val="accent3"/>
          </a:effectRef>
          <a:fontRef idx="minor">
            <a:schemeClr val="lt1"/>
          </a:fontRef>
        </p:style>
        <p:txBody>
          <a:bodyPr rtlCol="0" anchor="ct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0" lang="en-US" sz="2400" b="1" i="1"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Thank you for attending and your support!</a:t>
            </a:r>
          </a:p>
        </p:txBody>
      </p:sp>
    </p:spTree>
    <p:extLst>
      <p:ext uri="{BB962C8B-B14F-4D97-AF65-F5344CB8AC3E}">
        <p14:creationId xmlns:p14="http://schemas.microsoft.com/office/powerpoint/2010/main" val="41226263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1ABF2B16-57C4-4E7C-9ACB-91587CF03A67}"/>
              </a:ext>
            </a:extLst>
          </p:cNvPr>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3" name="Title 2">
            <a:extLst>
              <a:ext uri="{FF2B5EF4-FFF2-40B4-BE49-F238E27FC236}">
                <a16:creationId xmlns:a16="http://schemas.microsoft.com/office/drawing/2014/main" id="{3666E229-53A5-4801-BB48-0E15155DE563}"/>
              </a:ext>
            </a:extLst>
          </p:cNvPr>
          <p:cNvSpPr>
            <a:spLocks noGrp="1"/>
          </p:cNvSpPr>
          <p:nvPr>
            <p:ph type="title"/>
          </p:nvPr>
        </p:nvSpPr>
        <p:spPr/>
        <p:txBody>
          <a:bodyPr>
            <a:normAutofit/>
          </a:bodyPr>
          <a:lstStyle/>
          <a:p>
            <a:r>
              <a:rPr lang="en-US" sz="3000" dirty="0">
                <a:solidFill>
                  <a:prstClr val="white"/>
                </a:solidFill>
                <a:latin typeface="Arial" panose="020B0604020202020204" pitchFamily="34" charset="0"/>
                <a:cs typeface="Arial" panose="020B0604020202020204" pitchFamily="34" charset="0"/>
              </a:rPr>
              <a:t>Office of Procurement, Acquisition, and Logistics</a:t>
            </a:r>
            <a:endParaRPr lang="en-US" dirty="0"/>
          </a:p>
        </p:txBody>
      </p:sp>
      <p:sp>
        <p:nvSpPr>
          <p:cNvPr id="5" name="Rectangle 4">
            <a:extLst>
              <a:ext uri="{FF2B5EF4-FFF2-40B4-BE49-F238E27FC236}">
                <a16:creationId xmlns:a16="http://schemas.microsoft.com/office/drawing/2014/main" id="{6A8A4E8E-6738-4105-9E46-5DBA3DE9A8A1}"/>
              </a:ext>
            </a:extLst>
          </p:cNvPr>
          <p:cNvSpPr/>
          <p:nvPr/>
        </p:nvSpPr>
        <p:spPr>
          <a:xfrm>
            <a:off x="3352800" y="4191000"/>
            <a:ext cx="5715000" cy="923330"/>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 Arial "/>
              </a:rPr>
              <a:t>Michael D. Parrish</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 Arial "/>
              </a:rPr>
              <a:t>Principal Executive Director &amp; Chief Acquisition Officer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dirty="0">
                <a:ln>
                  <a:noFill/>
                </a:ln>
                <a:solidFill>
                  <a:srgbClr val="000000"/>
                </a:solidFill>
                <a:effectLst/>
                <a:uLnTx/>
                <a:uFillTx/>
                <a:latin typeface=" Arial "/>
              </a:rPr>
              <a:t>Office of Acquisition, Logistics, and Construction</a:t>
            </a:r>
          </a:p>
        </p:txBody>
      </p:sp>
      <p:sp>
        <p:nvSpPr>
          <p:cNvPr id="4" name="TextBox 3">
            <a:extLst>
              <a:ext uri="{FF2B5EF4-FFF2-40B4-BE49-F238E27FC236}">
                <a16:creationId xmlns:a16="http://schemas.microsoft.com/office/drawing/2014/main" id="{01E65CCE-43D6-4A57-8815-65B22DD70683}"/>
              </a:ext>
            </a:extLst>
          </p:cNvPr>
          <p:cNvSpPr txBox="1"/>
          <p:nvPr/>
        </p:nvSpPr>
        <p:spPr>
          <a:xfrm>
            <a:off x="762000" y="1850005"/>
            <a:ext cx="5410200" cy="1274195"/>
          </a:xfrm>
          <a:prstGeom prst="rect">
            <a:avLst/>
          </a:prstGeom>
          <a:noFill/>
        </p:spPr>
        <p:txBody>
          <a:bodyPr wrap="square" rtlCol="0">
            <a:spAutoFit/>
          </a:bodyPr>
          <a:lstStyle/>
          <a:p>
            <a:pPr marL="0" marR="0" lvl="0" indent="0" algn="ctr" defTabSz="914400" rtl="0" eaLnBrk="1" fontAlgn="auto" latinLnBrk="0" hangingPunct="1">
              <a:lnSpc>
                <a:spcPct val="96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Advanced Planning Brief to Industry</a:t>
            </a:r>
          </a:p>
        </p:txBody>
      </p:sp>
      <p:pic>
        <p:nvPicPr>
          <p:cNvPr id="7" name="image1.jpeg">
            <a:extLst>
              <a:ext uri="{FF2B5EF4-FFF2-40B4-BE49-F238E27FC236}">
                <a16:creationId xmlns:a16="http://schemas.microsoft.com/office/drawing/2014/main" id="{28E73AAB-EC18-480B-8C2B-849FFDD1D1C0}"/>
              </a:ext>
            </a:extLst>
          </p:cNvPr>
          <p:cNvPicPr/>
          <p:nvPr/>
        </p:nvPicPr>
        <p:blipFill>
          <a:blip r:embed="rId3" cstate="print"/>
          <a:stretch>
            <a:fillRect/>
          </a:stretch>
        </p:blipFill>
        <p:spPr>
          <a:xfrm>
            <a:off x="6477000" y="1106034"/>
            <a:ext cx="2133600" cy="2627766"/>
          </a:xfrm>
          <a:prstGeom prst="rect">
            <a:avLst/>
          </a:prstGeom>
        </p:spPr>
      </p:pic>
    </p:spTree>
    <p:extLst>
      <p:ext uri="{BB962C8B-B14F-4D97-AF65-F5344CB8AC3E}">
        <p14:creationId xmlns:p14="http://schemas.microsoft.com/office/powerpoint/2010/main" val="300889738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136860" y="2298953"/>
            <a:ext cx="4748917" cy="858806"/>
          </a:xfrm>
        </p:spPr>
        <p:txBody>
          <a:bodyPr/>
          <a:lstStyle/>
          <a:p>
            <a:pPr algn="l"/>
            <a:r>
              <a:rPr lang="en-US" b="1" dirty="0"/>
              <a:t>Advanced planning brief TO industry</a:t>
            </a:r>
          </a:p>
        </p:txBody>
      </p:sp>
      <p:sp>
        <p:nvSpPr>
          <p:cNvPr id="7" name="Text Placeholder 6"/>
          <p:cNvSpPr>
            <a:spLocks noGrp="1"/>
          </p:cNvSpPr>
          <p:nvPr>
            <p:ph type="body" sz="quarter" idx="10"/>
          </p:nvPr>
        </p:nvSpPr>
        <p:spPr>
          <a:xfrm>
            <a:off x="3152993" y="3245323"/>
            <a:ext cx="4354513" cy="365760"/>
          </a:xfrm>
        </p:spPr>
        <p:txBody>
          <a:bodyPr/>
          <a:lstStyle/>
          <a:p>
            <a:r>
              <a:rPr lang="en-US" dirty="0"/>
              <a:t>Dominic </a:t>
            </a:r>
            <a:r>
              <a:rPr lang="en-US" dirty="0" err="1"/>
              <a:t>Cussatt</a:t>
            </a:r>
            <a:endParaRPr lang="en-US" dirty="0"/>
          </a:p>
        </p:txBody>
      </p:sp>
      <p:sp>
        <p:nvSpPr>
          <p:cNvPr id="8" name="Text Placeholder 7"/>
          <p:cNvSpPr>
            <a:spLocks noGrp="1"/>
          </p:cNvSpPr>
          <p:nvPr>
            <p:ph type="body" sz="quarter" idx="11"/>
          </p:nvPr>
        </p:nvSpPr>
        <p:spPr>
          <a:xfrm>
            <a:off x="3137495" y="3707907"/>
            <a:ext cx="5354568" cy="638404"/>
          </a:xfrm>
        </p:spPr>
        <p:txBody>
          <a:bodyPr/>
          <a:lstStyle/>
          <a:p>
            <a:r>
              <a:rPr lang="en-US" dirty="0"/>
              <a:t>Acting Assistant Secretary for Information and Technology and Chief Information Officer </a:t>
            </a:r>
          </a:p>
        </p:txBody>
      </p:sp>
      <p:sp>
        <p:nvSpPr>
          <p:cNvPr id="9" name="Text Placeholder 8"/>
          <p:cNvSpPr>
            <a:spLocks noGrp="1"/>
          </p:cNvSpPr>
          <p:nvPr>
            <p:ph type="body" sz="quarter" idx="12"/>
          </p:nvPr>
        </p:nvSpPr>
        <p:spPr>
          <a:xfrm>
            <a:off x="3137495" y="4408299"/>
            <a:ext cx="4748282" cy="690635"/>
          </a:xfrm>
        </p:spPr>
        <p:txBody>
          <a:bodyPr/>
          <a:lstStyle/>
          <a:p>
            <a:r>
              <a:rPr lang="en-US" dirty="0"/>
              <a:t>Department of Veterans Affairs (VA), Office of Information and Technology (OIT) </a:t>
            </a:r>
          </a:p>
        </p:txBody>
      </p:sp>
      <p:pic>
        <p:nvPicPr>
          <p:cNvPr id="10" name="Picture 9">
            <a:extLst>
              <a:ext uri="{FF2B5EF4-FFF2-40B4-BE49-F238E27FC236}">
                <a16:creationId xmlns:a16="http://schemas.microsoft.com/office/drawing/2014/main" id="{9FA008FA-476F-4A2B-BD9D-3B78ABA68666}"/>
              </a:ext>
            </a:extLst>
          </p:cNvPr>
          <p:cNvPicPr>
            <a:picLocks noChangeAspect="1"/>
          </p:cNvPicPr>
          <p:nvPr/>
        </p:nvPicPr>
        <p:blipFill>
          <a:blip r:embed="rId3"/>
          <a:stretch>
            <a:fillRect/>
          </a:stretch>
        </p:blipFill>
        <p:spPr>
          <a:xfrm>
            <a:off x="7391400" y="184882"/>
            <a:ext cx="1752599" cy="2042044"/>
          </a:xfrm>
          <a:prstGeom prst="rect">
            <a:avLst/>
          </a:prstGeom>
        </p:spPr>
      </p:pic>
      <p:sp>
        <p:nvSpPr>
          <p:cNvPr id="12" name="Slide Number Placeholder 1">
            <a:extLst>
              <a:ext uri="{FF2B5EF4-FFF2-40B4-BE49-F238E27FC236}">
                <a16:creationId xmlns:a16="http://schemas.microsoft.com/office/drawing/2014/main" id="{6209B1CE-22F2-489A-B6A6-62BF523C2EC2}"/>
              </a:ext>
            </a:extLst>
          </p:cNvPr>
          <p:cNvSpPr txBox="1">
            <a:spLocks/>
          </p:cNvSpPr>
          <p:nvPr/>
        </p:nvSpPr>
        <p:spPr>
          <a:xfrm>
            <a:off x="8759370" y="6569075"/>
            <a:ext cx="384630" cy="365125"/>
          </a:xfrm>
          <a:prstGeom prst="rect">
            <a:avLst/>
          </a:prstGeom>
        </p:spPr>
        <p:txBody>
          <a:bodyPr vert="horz" lIns="91440" tIns="45720" rIns="91440" bIns="45720" rtlCol="0" anchor="t">
            <a:noAutofit/>
          </a:bodyPr>
          <a:lstStyle>
            <a:lvl1pPr marL="0" indent="0" algn="l" defTabSz="457200" rtl="0" eaLnBrk="1" latinLnBrk="0" hangingPunct="1">
              <a:spcBef>
                <a:spcPct val="20000"/>
              </a:spcBef>
              <a:buFont typeface="Arial"/>
              <a:buNone/>
              <a:defRPr sz="2200" b="1" kern="1200">
                <a:solidFill>
                  <a:schemeClr val="tx1"/>
                </a:solidFill>
                <a:latin typeface="+mn-lt"/>
                <a:ea typeface="+mn-ea"/>
                <a:cs typeface="+mn-cs"/>
              </a:defRPr>
            </a:lvl1pPr>
            <a:lvl2pPr marL="457200" indent="0" algn="l" defTabSz="457200" rtl="0" eaLnBrk="1" latinLnBrk="0" hangingPunct="1">
              <a:spcBef>
                <a:spcPct val="20000"/>
              </a:spcBef>
              <a:buFont typeface="Arial"/>
              <a:buNone/>
              <a:defRPr sz="2800" kern="1200">
                <a:solidFill>
                  <a:schemeClr val="tx1"/>
                </a:solidFill>
                <a:latin typeface="+mn-lt"/>
                <a:ea typeface="+mn-ea"/>
                <a:cs typeface="+mn-cs"/>
              </a:defRPr>
            </a:lvl2pPr>
            <a:lvl3pPr marL="914400" indent="0" algn="l" defTabSz="457200" rtl="0" eaLnBrk="1" latinLnBrk="0" hangingPunct="1">
              <a:spcBef>
                <a:spcPct val="20000"/>
              </a:spcBef>
              <a:buFont typeface="Arial"/>
              <a:buNone/>
              <a:defRPr sz="2400" kern="1200">
                <a:solidFill>
                  <a:schemeClr val="tx1"/>
                </a:solidFill>
                <a:latin typeface="+mn-lt"/>
                <a:ea typeface="+mn-ea"/>
                <a:cs typeface="+mn-cs"/>
              </a:defRPr>
            </a:lvl3pPr>
            <a:lvl4pPr marL="1371600" indent="0" algn="l" defTabSz="457200" rtl="0" eaLnBrk="1" latinLnBrk="0" hangingPunct="1">
              <a:spcBef>
                <a:spcPct val="20000"/>
              </a:spcBef>
              <a:buFont typeface="Arial"/>
              <a:buNone/>
              <a:defRPr sz="2000" kern="1200">
                <a:solidFill>
                  <a:schemeClr val="tx1"/>
                </a:solidFill>
                <a:latin typeface="+mn-lt"/>
                <a:ea typeface="+mn-ea"/>
                <a:cs typeface="+mn-cs"/>
              </a:defRPr>
            </a:lvl4pPr>
            <a:lvl5pPr marL="1828800" indent="0" algn="l" defTabSz="457200" rtl="0" eaLnBrk="1" latinLnBrk="0" hangingPunct="1">
              <a:spcBef>
                <a:spcPct val="20000"/>
              </a:spcBef>
              <a:buFont typeface="Arial"/>
              <a:buNone/>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gn="r">
              <a:spcBef>
                <a:spcPts val="0"/>
              </a:spcBef>
              <a:buFontTx/>
              <a:buNone/>
              <a:defRPr/>
            </a:pPr>
            <a:fld id="{D983F1FA-211D-3044-9E35-958DFBC26156}" type="slidenum">
              <a:rPr lang="en-US" sz="1200" b="0" smtClean="0">
                <a:solidFill>
                  <a:prstClr val="white"/>
                </a:solidFill>
                <a:latin typeface="Calibri"/>
              </a:rPr>
              <a:pPr algn="r">
                <a:spcBef>
                  <a:spcPts val="0"/>
                </a:spcBef>
                <a:buFontTx/>
                <a:buNone/>
                <a:defRPr/>
              </a:pPr>
              <a:t>24</a:t>
            </a:fld>
            <a:endParaRPr lang="en-US" sz="1200" b="0" dirty="0">
              <a:solidFill>
                <a:prstClr val="white"/>
              </a:solidFill>
              <a:latin typeface="Calibri"/>
            </a:endParaRPr>
          </a:p>
        </p:txBody>
      </p:sp>
    </p:spTree>
    <p:extLst>
      <p:ext uri="{BB962C8B-B14F-4D97-AF65-F5344CB8AC3E}">
        <p14:creationId xmlns:p14="http://schemas.microsoft.com/office/powerpoint/2010/main" val="242146334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r>
              <a:rPr lang="en-US" dirty="0"/>
              <a:t>Advanced planning brief TO industry</a:t>
            </a:r>
          </a:p>
        </p:txBody>
      </p:sp>
      <p:sp>
        <p:nvSpPr>
          <p:cNvPr id="7" name="Text Placeholder 6"/>
          <p:cNvSpPr>
            <a:spLocks noGrp="1"/>
          </p:cNvSpPr>
          <p:nvPr>
            <p:ph type="body" sz="quarter" idx="10"/>
          </p:nvPr>
        </p:nvSpPr>
        <p:spPr/>
        <p:txBody>
          <a:bodyPr/>
          <a:lstStyle/>
          <a:p>
            <a:r>
              <a:rPr lang="en-US" dirty="0"/>
              <a:t>Charles Worthington</a:t>
            </a:r>
          </a:p>
        </p:txBody>
      </p:sp>
      <p:sp>
        <p:nvSpPr>
          <p:cNvPr id="8" name="Text Placeholder 7"/>
          <p:cNvSpPr>
            <a:spLocks noGrp="1"/>
          </p:cNvSpPr>
          <p:nvPr>
            <p:ph type="body" sz="quarter" idx="11"/>
          </p:nvPr>
        </p:nvSpPr>
        <p:spPr/>
        <p:txBody>
          <a:bodyPr/>
          <a:lstStyle/>
          <a:p>
            <a:r>
              <a:rPr lang="en-US" dirty="0"/>
              <a:t>Chief Technology Officer</a:t>
            </a:r>
          </a:p>
        </p:txBody>
      </p:sp>
      <p:sp>
        <p:nvSpPr>
          <p:cNvPr id="9" name="Text Placeholder 8"/>
          <p:cNvSpPr>
            <a:spLocks noGrp="1"/>
          </p:cNvSpPr>
          <p:nvPr>
            <p:ph type="body" sz="quarter" idx="12"/>
          </p:nvPr>
        </p:nvSpPr>
        <p:spPr/>
        <p:txBody>
          <a:bodyPr/>
          <a:lstStyle/>
          <a:p>
            <a:r>
              <a:rPr lang="en-US" dirty="0"/>
              <a:t>Department of Veterans Affairs,</a:t>
            </a:r>
            <a:br>
              <a:rPr lang="en-US" dirty="0"/>
            </a:br>
            <a:r>
              <a:rPr lang="en-US" dirty="0"/>
              <a:t>Office of Information and Technology</a:t>
            </a:r>
          </a:p>
        </p:txBody>
      </p:sp>
      <p:sp>
        <p:nvSpPr>
          <p:cNvPr id="10" name="Slide Number Placeholder 1">
            <a:extLst>
              <a:ext uri="{FF2B5EF4-FFF2-40B4-BE49-F238E27FC236}">
                <a16:creationId xmlns:a16="http://schemas.microsoft.com/office/drawing/2014/main" id="{C2B4ED5E-E65E-4985-B25B-F382BF3721E7}"/>
              </a:ext>
            </a:extLst>
          </p:cNvPr>
          <p:cNvSpPr txBox="1">
            <a:spLocks/>
          </p:cNvSpPr>
          <p:nvPr/>
        </p:nvSpPr>
        <p:spPr>
          <a:xfrm>
            <a:off x="8763000" y="6569075"/>
            <a:ext cx="384630" cy="365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1" kern="1200" baseline="0">
                <a:solidFill>
                  <a:srgbClr val="1F1F1F"/>
                </a:solidFill>
                <a:latin typeface="+mn-lt"/>
                <a:ea typeface="+mn-ea"/>
                <a:cs typeface="+mn-cs"/>
              </a:defRPr>
            </a:lvl1pPr>
            <a:lvl2pPr marL="457200" indent="0" algn="l" defTabSz="914400" rtl="0" eaLnBrk="1" latinLnBrk="0" hangingPunct="1">
              <a:lnSpc>
                <a:spcPct val="90000"/>
              </a:lnSpc>
              <a:spcBef>
                <a:spcPts val="500"/>
              </a:spcBef>
              <a:buFont typeface="CambriaMath" charset="0"/>
              <a:buNone/>
              <a:defRPr sz="2400" kern="1200">
                <a:solidFill>
                  <a:srgbClr val="1F1F1F"/>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rgbClr val="1F1F1F"/>
                </a:solidFill>
                <a:latin typeface="+mn-lt"/>
                <a:ea typeface="+mn-ea"/>
                <a:cs typeface="+mn-cs"/>
              </a:defRPr>
            </a:lvl3pPr>
            <a:lvl4pPr marL="1371600" indent="0" algn="l" defTabSz="914400" rtl="0" eaLnBrk="1" latinLnBrk="0" hangingPunct="1">
              <a:lnSpc>
                <a:spcPct val="90000"/>
              </a:lnSpc>
              <a:spcBef>
                <a:spcPts val="500"/>
              </a:spcBef>
              <a:buFont typeface=".AppleSystemUIFont" charset="-120"/>
              <a:buNone/>
              <a:defRPr sz="2400" kern="1200">
                <a:solidFill>
                  <a:srgbClr val="1F1F1F"/>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457200">
              <a:lnSpc>
                <a:spcPct val="100000"/>
              </a:lnSpc>
              <a:spcBef>
                <a:spcPts val="0"/>
              </a:spcBef>
              <a:buFontTx/>
              <a:buNone/>
              <a:defRPr/>
            </a:pPr>
            <a:fld id="{D983F1FA-211D-3044-9E35-958DFBC26156}" type="slidenum">
              <a:rPr lang="en-US" sz="1200" b="0" smtClean="0">
                <a:solidFill>
                  <a:prstClr val="white"/>
                </a:solidFill>
                <a:latin typeface="Calibri"/>
              </a:rPr>
              <a:pPr algn="r" defTabSz="457200">
                <a:lnSpc>
                  <a:spcPct val="100000"/>
                </a:lnSpc>
                <a:spcBef>
                  <a:spcPts val="0"/>
                </a:spcBef>
                <a:buFontTx/>
                <a:buNone/>
                <a:defRPr/>
              </a:pPr>
              <a:t>25</a:t>
            </a:fld>
            <a:endParaRPr lang="en-US" sz="1200" b="0" dirty="0">
              <a:solidFill>
                <a:prstClr val="white"/>
              </a:solidFill>
              <a:latin typeface="Calibri"/>
            </a:endParaRPr>
          </a:p>
        </p:txBody>
      </p:sp>
    </p:spTree>
    <p:extLst>
      <p:ext uri="{BB962C8B-B14F-4D97-AF65-F5344CB8AC3E}">
        <p14:creationId xmlns:p14="http://schemas.microsoft.com/office/powerpoint/2010/main" val="420327860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47514-5ACD-4A45-84D5-90EE854E81F1}"/>
              </a:ext>
            </a:extLst>
          </p:cNvPr>
          <p:cNvSpPr>
            <a:spLocks noGrp="1"/>
          </p:cNvSpPr>
          <p:nvPr>
            <p:ph type="title"/>
          </p:nvPr>
        </p:nvSpPr>
        <p:spPr/>
        <p:txBody>
          <a:bodyPr/>
          <a:lstStyle/>
          <a:p>
            <a:r>
              <a:rPr lang="en-US" dirty="0"/>
              <a:t>To improve customer experience, </a:t>
            </a:r>
            <a:br>
              <a:rPr lang="en-US" dirty="0"/>
            </a:br>
            <a:r>
              <a:rPr lang="en-US" dirty="0"/>
              <a:t>engage your customers</a:t>
            </a:r>
          </a:p>
        </p:txBody>
      </p:sp>
      <p:sp>
        <p:nvSpPr>
          <p:cNvPr id="8" name="Text Placeholder 7">
            <a:extLst>
              <a:ext uri="{FF2B5EF4-FFF2-40B4-BE49-F238E27FC236}">
                <a16:creationId xmlns:a16="http://schemas.microsoft.com/office/drawing/2014/main" id="{38522F44-95BE-FD4E-8213-DA8C48A5CE84}"/>
              </a:ext>
            </a:extLst>
          </p:cNvPr>
          <p:cNvSpPr>
            <a:spLocks noGrp="1"/>
          </p:cNvSpPr>
          <p:nvPr>
            <p:ph type="body" sz="quarter" idx="12"/>
          </p:nvPr>
        </p:nvSpPr>
        <p:spPr/>
        <p:txBody>
          <a:bodyPr/>
          <a:lstStyle/>
          <a:p>
            <a:r>
              <a:rPr lang="en-US" dirty="0"/>
              <a:t>Our Vision</a:t>
            </a:r>
          </a:p>
        </p:txBody>
      </p:sp>
      <p:sp>
        <p:nvSpPr>
          <p:cNvPr id="3" name="Content Placeholder 2">
            <a:extLst>
              <a:ext uri="{FF2B5EF4-FFF2-40B4-BE49-F238E27FC236}">
                <a16:creationId xmlns:a16="http://schemas.microsoft.com/office/drawing/2014/main" id="{26342236-495D-614C-8541-113423109FC3}"/>
              </a:ext>
            </a:extLst>
          </p:cNvPr>
          <p:cNvSpPr>
            <a:spLocks noGrp="1"/>
          </p:cNvSpPr>
          <p:nvPr>
            <p:ph sz="quarter" idx="13"/>
          </p:nvPr>
        </p:nvSpPr>
        <p:spPr/>
        <p:txBody>
          <a:bodyPr/>
          <a:lstStyle/>
          <a:p>
            <a:r>
              <a:rPr lang="en-US" b="1" dirty="0"/>
              <a:t>Every VA service </a:t>
            </a:r>
            <a:r>
              <a:rPr lang="en-US" dirty="0"/>
              <a:t>has a</a:t>
            </a:r>
            <a:r>
              <a:rPr lang="en-US" b="1" dirty="0"/>
              <a:t> single, </a:t>
            </a:r>
            <a:r>
              <a:rPr lang="en-US" dirty="0"/>
              <a:t>high quality, digital version, </a:t>
            </a:r>
            <a:r>
              <a:rPr lang="en-US" b="1" dirty="0"/>
              <a:t>designed with direct input from users.</a:t>
            </a:r>
          </a:p>
          <a:p>
            <a:r>
              <a:rPr lang="en-US" dirty="0"/>
              <a:t>Every VA service is </a:t>
            </a:r>
            <a:r>
              <a:rPr lang="en-US" b="1" dirty="0"/>
              <a:t>universally</a:t>
            </a:r>
            <a:r>
              <a:rPr lang="en-US" dirty="0"/>
              <a:t> </a:t>
            </a:r>
            <a:r>
              <a:rPr lang="en-US" b="1" dirty="0"/>
              <a:t>accessible</a:t>
            </a:r>
            <a:r>
              <a:rPr lang="en-US" dirty="0"/>
              <a:t> from a </a:t>
            </a:r>
            <a:r>
              <a:rPr lang="en-US" b="1" dirty="0"/>
              <a:t>single experience </a:t>
            </a:r>
            <a:r>
              <a:rPr lang="en-US" dirty="0"/>
              <a:t>– VA’s internal org chart is invisible to customers. </a:t>
            </a:r>
          </a:p>
          <a:p>
            <a:r>
              <a:rPr lang="en-US" b="1" dirty="0"/>
              <a:t>Services are personalized </a:t>
            </a:r>
            <a:r>
              <a:rPr lang="en-US" dirty="0"/>
              <a:t>for the individuals.</a:t>
            </a:r>
            <a:endParaRPr lang="en-US" b="1" dirty="0"/>
          </a:p>
        </p:txBody>
      </p:sp>
      <p:pic>
        <p:nvPicPr>
          <p:cNvPr id="12" name="Content Placeholder 11" descr="A group of Veterans with the text: &quot;How did we know? We asked Veterans.&quot;">
            <a:extLst>
              <a:ext uri="{FF2B5EF4-FFF2-40B4-BE49-F238E27FC236}">
                <a16:creationId xmlns:a16="http://schemas.microsoft.com/office/drawing/2014/main" id="{E22731B7-E118-DB4B-9294-ACED539FB045}"/>
              </a:ext>
            </a:extLst>
          </p:cNvPr>
          <p:cNvPicPr>
            <a:picLocks noGrp="1" noChangeAspect="1"/>
          </p:cNvPicPr>
          <p:nvPr>
            <p:ph sz="quarter" idx="15"/>
          </p:nvPr>
        </p:nvPicPr>
        <p:blipFill>
          <a:blip r:embed="rId3"/>
          <a:stretch>
            <a:fillRect/>
          </a:stretch>
        </p:blipFill>
        <p:spPr>
          <a:xfrm>
            <a:off x="5179219" y="1353312"/>
            <a:ext cx="2895600" cy="3810000"/>
          </a:xfrm>
        </p:spPr>
      </p:pic>
      <p:sp>
        <p:nvSpPr>
          <p:cNvPr id="9" name="Slide Number Placeholder 1">
            <a:extLst>
              <a:ext uri="{FF2B5EF4-FFF2-40B4-BE49-F238E27FC236}">
                <a16:creationId xmlns:a16="http://schemas.microsoft.com/office/drawing/2014/main" id="{8B1CFE35-0F8C-405D-AFB0-4AEA2838E2AA}"/>
              </a:ext>
            </a:extLst>
          </p:cNvPr>
          <p:cNvSpPr txBox="1">
            <a:spLocks/>
          </p:cNvSpPr>
          <p:nvPr/>
        </p:nvSpPr>
        <p:spPr>
          <a:xfrm>
            <a:off x="8763000" y="6526068"/>
            <a:ext cx="384630" cy="33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26</a:t>
            </a:fld>
            <a:endParaRPr lang="en-US" dirty="0">
              <a:solidFill>
                <a:prstClr val="white"/>
              </a:solidFill>
              <a:latin typeface="Calibri"/>
            </a:endParaRPr>
          </a:p>
        </p:txBody>
      </p:sp>
    </p:spTree>
    <p:extLst>
      <p:ext uri="{BB962C8B-B14F-4D97-AF65-F5344CB8AC3E}">
        <p14:creationId xmlns:p14="http://schemas.microsoft.com/office/powerpoint/2010/main" val="273779052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D8F854E9-6B9C-0046-B2AB-353698C344B6}"/>
              </a:ext>
            </a:extLst>
          </p:cNvPr>
          <p:cNvSpPr>
            <a:spLocks noGrp="1"/>
          </p:cNvSpPr>
          <p:nvPr>
            <p:ph type="title"/>
          </p:nvPr>
        </p:nvSpPr>
        <p:spPr/>
        <p:txBody>
          <a:bodyPr/>
          <a:lstStyle/>
          <a:p>
            <a:r>
              <a:rPr lang="en-US" dirty="0"/>
              <a:t>10 million people per month visit VA websites</a:t>
            </a:r>
          </a:p>
        </p:txBody>
      </p:sp>
      <p:pic>
        <p:nvPicPr>
          <p:cNvPr id="15" name="Content Placeholder 14">
            <a:extLst>
              <a:ext uri="{FF2B5EF4-FFF2-40B4-BE49-F238E27FC236}">
                <a16:creationId xmlns:a16="http://schemas.microsoft.com/office/drawing/2014/main" id="{7475F6A8-B59C-E445-B4E7-CE64F9808C6A}"/>
              </a:ext>
              <a:ext uri="{C183D7F6-B498-43B3-948B-1728B52AA6E4}">
                <adec:decorative xmlns:adec="http://schemas.microsoft.com/office/drawing/2017/decorative" val="1"/>
              </a:ext>
            </a:extLst>
          </p:cNvPr>
          <p:cNvPicPr>
            <a:picLocks noGrp="1" noChangeAspect="1"/>
          </p:cNvPicPr>
          <p:nvPr>
            <p:ph idx="14"/>
          </p:nvPr>
        </p:nvPicPr>
        <p:blipFill>
          <a:blip r:embed="rId3"/>
          <a:stretch>
            <a:fillRect/>
          </a:stretch>
        </p:blipFill>
        <p:spPr/>
      </p:pic>
      <p:pic>
        <p:nvPicPr>
          <p:cNvPr id="17" name="Content Placeholder 16">
            <a:extLst>
              <a:ext uri="{FF2B5EF4-FFF2-40B4-BE49-F238E27FC236}">
                <a16:creationId xmlns:a16="http://schemas.microsoft.com/office/drawing/2014/main" id="{C4B685E9-33E8-854E-ABE8-00B751391ED7}"/>
              </a:ext>
              <a:ext uri="{C183D7F6-B498-43B3-948B-1728B52AA6E4}">
                <adec:decorative xmlns:adec="http://schemas.microsoft.com/office/drawing/2017/decorative" val="1"/>
              </a:ext>
            </a:extLst>
          </p:cNvPr>
          <p:cNvPicPr>
            <a:picLocks noGrp="1" noChangeAspect="1"/>
          </p:cNvPicPr>
          <p:nvPr>
            <p:ph idx="16"/>
          </p:nvPr>
        </p:nvPicPr>
        <p:blipFill>
          <a:blip r:embed="rId4"/>
          <a:stretch>
            <a:fillRect/>
          </a:stretch>
        </p:blipFill>
        <p:spPr/>
      </p:pic>
      <p:pic>
        <p:nvPicPr>
          <p:cNvPr id="19" name="Content Placeholder 18">
            <a:extLst>
              <a:ext uri="{FF2B5EF4-FFF2-40B4-BE49-F238E27FC236}">
                <a16:creationId xmlns:a16="http://schemas.microsoft.com/office/drawing/2014/main" id="{A2B3CF1F-9F7E-E048-A5F9-CB056B3B46AA}"/>
              </a:ext>
              <a:ext uri="{C183D7F6-B498-43B3-948B-1728B52AA6E4}">
                <adec:decorative xmlns:adec="http://schemas.microsoft.com/office/drawing/2017/decorative" val="1"/>
              </a:ext>
            </a:extLst>
          </p:cNvPr>
          <p:cNvPicPr>
            <a:picLocks noGrp="1" noChangeAspect="1"/>
          </p:cNvPicPr>
          <p:nvPr>
            <p:ph idx="18"/>
          </p:nvPr>
        </p:nvPicPr>
        <p:blipFill>
          <a:blip r:embed="rId5"/>
          <a:stretch>
            <a:fillRect/>
          </a:stretch>
        </p:blipFill>
        <p:spPr/>
      </p:pic>
      <p:sp>
        <p:nvSpPr>
          <p:cNvPr id="13" name="Content Placeholder 12">
            <a:extLst>
              <a:ext uri="{FF2B5EF4-FFF2-40B4-BE49-F238E27FC236}">
                <a16:creationId xmlns:a16="http://schemas.microsoft.com/office/drawing/2014/main" id="{283083BD-DF7A-884A-8FB2-8BE503C590E5}"/>
              </a:ext>
            </a:extLst>
          </p:cNvPr>
          <p:cNvSpPr>
            <a:spLocks noGrp="1"/>
          </p:cNvSpPr>
          <p:nvPr>
            <p:ph idx="19"/>
          </p:nvPr>
        </p:nvSpPr>
        <p:spPr>
          <a:xfrm>
            <a:off x="626364" y="4588988"/>
            <a:ext cx="8188863" cy="914400"/>
          </a:xfrm>
        </p:spPr>
        <p:txBody>
          <a:bodyPr/>
          <a:lstStyle/>
          <a:p>
            <a:r>
              <a:rPr lang="en-US" dirty="0"/>
              <a:t>… and told us they were having trouble finding their way around.</a:t>
            </a:r>
          </a:p>
        </p:txBody>
      </p:sp>
      <p:sp>
        <p:nvSpPr>
          <p:cNvPr id="10" name="Slide Number Placeholder 1">
            <a:extLst>
              <a:ext uri="{FF2B5EF4-FFF2-40B4-BE49-F238E27FC236}">
                <a16:creationId xmlns:a16="http://schemas.microsoft.com/office/drawing/2014/main" id="{72D944EF-EEED-47A3-A11F-F4D95F1EDDA1}"/>
              </a:ext>
            </a:extLst>
          </p:cNvPr>
          <p:cNvSpPr txBox="1">
            <a:spLocks/>
          </p:cNvSpPr>
          <p:nvPr/>
        </p:nvSpPr>
        <p:spPr>
          <a:xfrm>
            <a:off x="8759370" y="6569075"/>
            <a:ext cx="38463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D983F1FA-211D-3044-9E35-958DFBC26156}" type="slidenum">
              <a:rPr lang="en-US" sz="1200" smtClean="0">
                <a:solidFill>
                  <a:prstClr val="white"/>
                </a:solidFill>
                <a:latin typeface="Calibri"/>
              </a:rPr>
              <a:pPr algn="r" defTabSz="457200">
                <a:defRPr/>
              </a:pPr>
              <a:t>27</a:t>
            </a:fld>
            <a:endParaRPr lang="en-US" sz="1200" dirty="0">
              <a:solidFill>
                <a:prstClr val="white"/>
              </a:solidFill>
              <a:latin typeface="Calibri"/>
            </a:endParaRPr>
          </a:p>
        </p:txBody>
      </p:sp>
    </p:spTree>
    <p:extLst>
      <p:ext uri="{BB962C8B-B14F-4D97-AF65-F5344CB8AC3E}">
        <p14:creationId xmlns:p14="http://schemas.microsoft.com/office/powerpoint/2010/main" val="139291049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a:extLst>
              <a:ext uri="{FF2B5EF4-FFF2-40B4-BE49-F238E27FC236}">
                <a16:creationId xmlns:a16="http://schemas.microsoft.com/office/drawing/2014/main" id="{E87EB9C4-059F-3B4E-B65B-6DCC5429F1B9}"/>
              </a:ext>
            </a:extLst>
          </p:cNvPr>
          <p:cNvSpPr>
            <a:spLocks noGrp="1"/>
          </p:cNvSpPr>
          <p:nvPr>
            <p:ph type="title"/>
          </p:nvPr>
        </p:nvSpPr>
        <p:spPr/>
        <p:txBody>
          <a:bodyPr/>
          <a:lstStyle/>
          <a:p>
            <a:r>
              <a:rPr lang="en-US" dirty="0"/>
              <a:t>The New </a:t>
            </a:r>
            <a:r>
              <a:rPr lang="en-US" dirty="0" err="1"/>
              <a:t>VA.gov</a:t>
            </a:r>
            <a:endParaRPr lang="en-US" dirty="0"/>
          </a:p>
        </p:txBody>
      </p:sp>
      <p:pic>
        <p:nvPicPr>
          <p:cNvPr id="13" name="Content Placeholder 12" descr="Full description will follow:">
            <a:extLst>
              <a:ext uri="{FF2B5EF4-FFF2-40B4-BE49-F238E27FC236}">
                <a16:creationId xmlns:a16="http://schemas.microsoft.com/office/drawing/2014/main" id="{77EF5B34-0BE5-F845-A79D-D806DC4D4708}"/>
              </a:ext>
            </a:extLst>
          </p:cNvPr>
          <p:cNvPicPr>
            <a:picLocks noGrp="1" noChangeAspect="1"/>
          </p:cNvPicPr>
          <p:nvPr>
            <p:ph sz="quarter" idx="12"/>
          </p:nvPr>
        </p:nvPicPr>
        <p:blipFill>
          <a:blip r:embed="rId3"/>
          <a:srcRect/>
          <a:stretch/>
        </p:blipFill>
        <p:spPr>
          <a:xfrm>
            <a:off x="706217" y="1060705"/>
            <a:ext cx="7731567" cy="4775015"/>
          </a:xfrm>
        </p:spPr>
      </p:pic>
      <p:sp>
        <p:nvSpPr>
          <p:cNvPr id="10" name="Slide Number Placeholder 1">
            <a:extLst>
              <a:ext uri="{FF2B5EF4-FFF2-40B4-BE49-F238E27FC236}">
                <a16:creationId xmlns:a16="http://schemas.microsoft.com/office/drawing/2014/main" id="{0681EAFE-3512-47C7-9968-91676029DBAE}"/>
              </a:ext>
            </a:extLst>
          </p:cNvPr>
          <p:cNvSpPr txBox="1">
            <a:spLocks/>
          </p:cNvSpPr>
          <p:nvPr/>
        </p:nvSpPr>
        <p:spPr>
          <a:xfrm>
            <a:off x="8759370" y="6526068"/>
            <a:ext cx="384630" cy="33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28</a:t>
            </a:fld>
            <a:endParaRPr lang="en-US" dirty="0">
              <a:solidFill>
                <a:prstClr val="white"/>
              </a:solidFill>
              <a:latin typeface="Calibri"/>
            </a:endParaRPr>
          </a:p>
        </p:txBody>
      </p:sp>
    </p:spTree>
    <p:extLst>
      <p:ext uri="{BB962C8B-B14F-4D97-AF65-F5344CB8AC3E}">
        <p14:creationId xmlns:p14="http://schemas.microsoft.com/office/powerpoint/2010/main" val="1899071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CB8DB8-2271-AC40-B03C-AC2C1AB5C356}"/>
              </a:ext>
            </a:extLst>
          </p:cNvPr>
          <p:cNvSpPr>
            <a:spLocks noGrp="1"/>
          </p:cNvSpPr>
          <p:nvPr>
            <p:ph type="title"/>
          </p:nvPr>
        </p:nvSpPr>
        <p:spPr/>
        <p:txBody>
          <a:bodyPr/>
          <a:lstStyle/>
          <a:p>
            <a:r>
              <a:rPr lang="en-US" dirty="0"/>
              <a:t>Accessing </a:t>
            </a:r>
            <a:r>
              <a:rPr lang="en-US" dirty="0" err="1"/>
              <a:t>VA.gov</a:t>
            </a:r>
            <a:endParaRPr lang="en-US" dirty="0"/>
          </a:p>
        </p:txBody>
      </p:sp>
      <p:pic>
        <p:nvPicPr>
          <p:cNvPr id="8" name="Content Placeholder 7" descr="The sign in panel for va.gov">
            <a:extLst>
              <a:ext uri="{FF2B5EF4-FFF2-40B4-BE49-F238E27FC236}">
                <a16:creationId xmlns:a16="http://schemas.microsoft.com/office/drawing/2014/main" id="{E6B9ECD6-2AEB-9D4C-BEE6-F9789F51B4EC}"/>
              </a:ext>
            </a:extLst>
          </p:cNvPr>
          <p:cNvPicPr>
            <a:picLocks noGrp="1" noChangeAspect="1"/>
          </p:cNvPicPr>
          <p:nvPr>
            <p:ph sz="quarter" idx="12"/>
          </p:nvPr>
        </p:nvPicPr>
        <p:blipFill>
          <a:blip r:embed="rId3"/>
          <a:stretch>
            <a:fillRect/>
          </a:stretch>
        </p:blipFill>
        <p:spPr>
          <a:xfrm>
            <a:off x="2500491" y="1112838"/>
            <a:ext cx="4143018" cy="4733158"/>
          </a:xfrm>
        </p:spPr>
      </p:pic>
      <p:sp>
        <p:nvSpPr>
          <p:cNvPr id="9" name="Slide Number Placeholder 1">
            <a:extLst>
              <a:ext uri="{FF2B5EF4-FFF2-40B4-BE49-F238E27FC236}">
                <a16:creationId xmlns:a16="http://schemas.microsoft.com/office/drawing/2014/main" id="{93A6C85C-21D3-4D0F-98FB-F85F5A0306C0}"/>
              </a:ext>
            </a:extLst>
          </p:cNvPr>
          <p:cNvSpPr txBox="1">
            <a:spLocks/>
          </p:cNvSpPr>
          <p:nvPr/>
        </p:nvSpPr>
        <p:spPr>
          <a:xfrm>
            <a:off x="8759370" y="6526068"/>
            <a:ext cx="384630" cy="331932"/>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29</a:t>
            </a:fld>
            <a:endParaRPr lang="en-US" dirty="0">
              <a:solidFill>
                <a:prstClr val="white"/>
              </a:solidFill>
              <a:latin typeface="Calibri"/>
            </a:endParaRPr>
          </a:p>
        </p:txBody>
      </p:sp>
    </p:spTree>
    <p:extLst>
      <p:ext uri="{BB962C8B-B14F-4D97-AF65-F5344CB8AC3E}">
        <p14:creationId xmlns:p14="http://schemas.microsoft.com/office/powerpoint/2010/main" val="342880293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50CE6A-50C1-DF4A-B0D1-C596A24959A1}"/>
              </a:ext>
            </a:extLst>
          </p:cNvPr>
          <p:cNvSpPr>
            <a:spLocks noGrp="1"/>
          </p:cNvSpPr>
          <p:nvPr>
            <p:ph type="title"/>
          </p:nvPr>
        </p:nvSpPr>
        <p:spPr/>
        <p:txBody>
          <a:bodyPr/>
          <a:lstStyle/>
          <a:p>
            <a:r>
              <a:rPr lang="en-US" dirty="0"/>
              <a:t>Find VA Benefits</a:t>
            </a:r>
          </a:p>
        </p:txBody>
      </p:sp>
      <p:pic>
        <p:nvPicPr>
          <p:cNvPr id="8" name="Content Placeholder 7" descr="The Find VA Benefits page on the website">
            <a:extLst>
              <a:ext uri="{FF2B5EF4-FFF2-40B4-BE49-F238E27FC236}">
                <a16:creationId xmlns:a16="http://schemas.microsoft.com/office/drawing/2014/main" id="{A881912C-491C-FE4D-8CAD-784F4EE72D1D}"/>
              </a:ext>
            </a:extLst>
          </p:cNvPr>
          <p:cNvPicPr>
            <a:picLocks noGrp="1" noChangeAspect="1"/>
          </p:cNvPicPr>
          <p:nvPr>
            <p:ph sz="quarter" idx="12"/>
          </p:nvPr>
        </p:nvPicPr>
        <p:blipFill>
          <a:blip r:embed="rId3"/>
          <a:stretch>
            <a:fillRect/>
          </a:stretch>
        </p:blipFill>
        <p:spPr>
          <a:xfrm>
            <a:off x="617341" y="1060705"/>
            <a:ext cx="7987465" cy="4590082"/>
          </a:xfrm>
        </p:spPr>
      </p:pic>
      <p:sp>
        <p:nvSpPr>
          <p:cNvPr id="7" name="Slide Number Placeholder 1">
            <a:extLst>
              <a:ext uri="{FF2B5EF4-FFF2-40B4-BE49-F238E27FC236}">
                <a16:creationId xmlns:a16="http://schemas.microsoft.com/office/drawing/2014/main" id="{3C728EBB-87E9-4470-8D6B-CCF85075A7DF}"/>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30</a:t>
            </a:fld>
            <a:endParaRPr lang="en-US" dirty="0">
              <a:solidFill>
                <a:prstClr val="white"/>
              </a:solidFill>
              <a:latin typeface="Calibri"/>
            </a:endParaRPr>
          </a:p>
        </p:txBody>
      </p:sp>
    </p:spTree>
    <p:extLst>
      <p:ext uri="{BB962C8B-B14F-4D97-AF65-F5344CB8AC3E}">
        <p14:creationId xmlns:p14="http://schemas.microsoft.com/office/powerpoint/2010/main" val="238094455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a:extLst>
              <a:ext uri="{FF2B5EF4-FFF2-40B4-BE49-F238E27FC236}">
                <a16:creationId xmlns:a16="http://schemas.microsoft.com/office/drawing/2014/main" id="{FBF7075B-C3D1-6542-9211-49B218C2F88E}"/>
              </a:ext>
            </a:extLst>
          </p:cNvPr>
          <p:cNvSpPr>
            <a:spLocks noGrp="1"/>
          </p:cNvSpPr>
          <p:nvPr>
            <p:ph type="title"/>
          </p:nvPr>
        </p:nvSpPr>
        <p:spPr/>
        <p:txBody>
          <a:bodyPr/>
          <a:lstStyle/>
          <a:p>
            <a:r>
              <a:rPr lang="en-US" dirty="0"/>
              <a:t>COVID-19 Digital Tools</a:t>
            </a:r>
          </a:p>
        </p:txBody>
      </p:sp>
      <p:sp>
        <p:nvSpPr>
          <p:cNvPr id="8" name="Content Placeholder 7">
            <a:extLst>
              <a:ext uri="{FF2B5EF4-FFF2-40B4-BE49-F238E27FC236}">
                <a16:creationId xmlns:a16="http://schemas.microsoft.com/office/drawing/2014/main" id="{EC895C51-FE8C-6B4C-AE7C-FE09323F1CB3}"/>
              </a:ext>
            </a:extLst>
          </p:cNvPr>
          <p:cNvSpPr>
            <a:spLocks noGrp="1"/>
          </p:cNvSpPr>
          <p:nvPr>
            <p:ph sz="quarter" idx="12"/>
          </p:nvPr>
        </p:nvSpPr>
        <p:spPr/>
        <p:txBody>
          <a:bodyPr/>
          <a:lstStyle/>
          <a:p>
            <a:pPr marL="0" indent="0">
              <a:buNone/>
            </a:pPr>
            <a:r>
              <a:rPr lang="en-US" sz="2000" dirty="0"/>
              <a:t>OIT’s investment in cloud infrastructure, agile software delivery tools, and application performance monitoring allowed OIT to adapt and expeditiously deliver new digital tools:</a:t>
            </a:r>
          </a:p>
          <a:p>
            <a:r>
              <a:rPr lang="en-US" sz="2000" dirty="0"/>
              <a:t>Chatbot</a:t>
            </a:r>
          </a:p>
          <a:p>
            <a:r>
              <a:rPr lang="en-US" sz="2000" dirty="0"/>
              <a:t>Research registry</a:t>
            </a:r>
          </a:p>
          <a:p>
            <a:r>
              <a:rPr lang="en-US" sz="2000" dirty="0"/>
              <a:t>Pre-entry screener</a:t>
            </a:r>
          </a:p>
          <a:p>
            <a:r>
              <a:rPr lang="en-US" sz="2000" dirty="0"/>
              <a:t>Vaccine scheduling and sign-up</a:t>
            </a:r>
          </a:p>
          <a:p>
            <a:r>
              <a:rPr lang="en-US" sz="2000" dirty="0"/>
              <a:t>“I am Here” appointment check-in</a:t>
            </a:r>
          </a:p>
        </p:txBody>
      </p:sp>
      <p:pic>
        <p:nvPicPr>
          <p:cNvPr id="12" name="Content Placeholder 11">
            <a:extLst>
              <a:ext uri="{FF2B5EF4-FFF2-40B4-BE49-F238E27FC236}">
                <a16:creationId xmlns:a16="http://schemas.microsoft.com/office/drawing/2014/main" id="{70053F19-EAC7-484B-A9B8-4ECF7F652C5D}"/>
              </a:ext>
              <a:ext uri="{C183D7F6-B498-43B3-948B-1728B52AA6E4}">
                <adec:decorative xmlns:adec="http://schemas.microsoft.com/office/drawing/2017/decorative" val="1"/>
              </a:ext>
            </a:extLst>
          </p:cNvPr>
          <p:cNvPicPr>
            <a:picLocks noGrp="1" noChangeAspect="1"/>
          </p:cNvPicPr>
          <p:nvPr>
            <p:ph sz="quarter" idx="13"/>
          </p:nvPr>
        </p:nvPicPr>
        <p:blipFill>
          <a:blip r:embed="rId3"/>
          <a:stretch>
            <a:fillRect/>
          </a:stretch>
        </p:blipFill>
        <p:spPr>
          <a:xfrm>
            <a:off x="5650642" y="542258"/>
            <a:ext cx="2599505" cy="5164806"/>
          </a:xfrm>
        </p:spPr>
      </p:pic>
      <p:sp>
        <p:nvSpPr>
          <p:cNvPr id="9" name="Slide Number Placeholder 1">
            <a:extLst>
              <a:ext uri="{FF2B5EF4-FFF2-40B4-BE49-F238E27FC236}">
                <a16:creationId xmlns:a16="http://schemas.microsoft.com/office/drawing/2014/main" id="{93ABAD49-8899-449E-9837-F3E9699CAFC4}"/>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31</a:t>
            </a:fld>
            <a:endParaRPr lang="en-US" dirty="0">
              <a:solidFill>
                <a:prstClr val="white"/>
              </a:solidFill>
              <a:latin typeface="Calibri"/>
            </a:endParaRPr>
          </a:p>
        </p:txBody>
      </p:sp>
    </p:spTree>
    <p:extLst>
      <p:ext uri="{BB962C8B-B14F-4D97-AF65-F5344CB8AC3E}">
        <p14:creationId xmlns:p14="http://schemas.microsoft.com/office/powerpoint/2010/main" val="103154949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B794-FA53-0044-8261-26951B84B30A}"/>
              </a:ext>
            </a:extLst>
          </p:cNvPr>
          <p:cNvSpPr>
            <a:spLocks noGrp="1"/>
          </p:cNvSpPr>
          <p:nvPr>
            <p:ph type="title"/>
          </p:nvPr>
        </p:nvSpPr>
        <p:spPr/>
        <p:txBody>
          <a:bodyPr/>
          <a:lstStyle/>
          <a:p>
            <a:r>
              <a:rPr lang="en-US" dirty="0"/>
              <a:t>What’s Ahead: VA’s Flagship Mobile App</a:t>
            </a:r>
          </a:p>
        </p:txBody>
      </p:sp>
      <p:sp>
        <p:nvSpPr>
          <p:cNvPr id="3" name="Content Placeholder 2">
            <a:extLst>
              <a:ext uri="{FF2B5EF4-FFF2-40B4-BE49-F238E27FC236}">
                <a16:creationId xmlns:a16="http://schemas.microsoft.com/office/drawing/2014/main" id="{F48CAF14-D1C0-1846-895C-6DC0149F3467}"/>
              </a:ext>
            </a:extLst>
          </p:cNvPr>
          <p:cNvSpPr>
            <a:spLocks noGrp="1"/>
          </p:cNvSpPr>
          <p:nvPr>
            <p:ph sz="quarter" idx="12"/>
          </p:nvPr>
        </p:nvSpPr>
        <p:spPr/>
        <p:txBody>
          <a:bodyPr/>
          <a:lstStyle/>
          <a:p>
            <a:pPr lvl="0"/>
            <a:r>
              <a:rPr lang="en-US" dirty="0"/>
              <a:t>Effort by OIT to deliver quick access to important COVID-19 information, appointment management, claims status, and facility information to Veterans via a native mobile app.</a:t>
            </a:r>
          </a:p>
        </p:txBody>
      </p:sp>
      <p:pic>
        <p:nvPicPr>
          <p:cNvPr id="15" name="Content Placeholder 14" descr="Screen shots of VA's Mobile App.">
            <a:extLst>
              <a:ext uri="{FF2B5EF4-FFF2-40B4-BE49-F238E27FC236}">
                <a16:creationId xmlns:a16="http://schemas.microsoft.com/office/drawing/2014/main" id="{FCBDB075-0D72-E04C-A627-BCF551584758}"/>
              </a:ext>
            </a:extLst>
          </p:cNvPr>
          <p:cNvPicPr>
            <a:picLocks noGrp="1" noChangeAspect="1"/>
          </p:cNvPicPr>
          <p:nvPr>
            <p:ph sz="quarter" idx="13"/>
          </p:nvPr>
        </p:nvPicPr>
        <p:blipFill>
          <a:blip r:embed="rId3"/>
          <a:srcRect/>
          <a:stretch/>
        </p:blipFill>
        <p:spPr>
          <a:xfrm>
            <a:off x="910355" y="2580083"/>
            <a:ext cx="7323290" cy="3092056"/>
          </a:xfrm>
        </p:spPr>
      </p:pic>
      <p:sp>
        <p:nvSpPr>
          <p:cNvPr id="8" name="Slide Number Placeholder 1">
            <a:extLst>
              <a:ext uri="{FF2B5EF4-FFF2-40B4-BE49-F238E27FC236}">
                <a16:creationId xmlns:a16="http://schemas.microsoft.com/office/drawing/2014/main" id="{D42A28DD-2345-4DE3-9F80-65CF5D02B449}"/>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32</a:t>
            </a:fld>
            <a:endParaRPr lang="en-US" dirty="0">
              <a:solidFill>
                <a:prstClr val="white"/>
              </a:solidFill>
              <a:latin typeface="Calibri"/>
            </a:endParaRPr>
          </a:p>
        </p:txBody>
      </p:sp>
    </p:spTree>
    <p:extLst>
      <p:ext uri="{BB962C8B-B14F-4D97-AF65-F5344CB8AC3E}">
        <p14:creationId xmlns:p14="http://schemas.microsoft.com/office/powerpoint/2010/main" val="2234108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0">
            <a:extLst>
              <a:ext uri="{FF2B5EF4-FFF2-40B4-BE49-F238E27FC236}">
                <a16:creationId xmlns:a16="http://schemas.microsoft.com/office/drawing/2014/main" id="{DA0B2D79-F4BF-C949-A186-275406549F2E}"/>
              </a:ext>
            </a:extLst>
          </p:cNvPr>
          <p:cNvSpPr>
            <a:spLocks noGrp="1"/>
          </p:cNvSpPr>
          <p:nvPr>
            <p:ph type="title"/>
          </p:nvPr>
        </p:nvSpPr>
        <p:spPr/>
        <p:txBody>
          <a:bodyPr/>
          <a:lstStyle/>
          <a:p>
            <a:r>
              <a:rPr lang="en-US" dirty="0"/>
              <a:t>What’s Ahead: Clinical Decision Support Tool</a:t>
            </a:r>
          </a:p>
        </p:txBody>
      </p:sp>
      <p:sp>
        <p:nvSpPr>
          <p:cNvPr id="13" name="Content Placeholder 12">
            <a:extLst>
              <a:ext uri="{FF2B5EF4-FFF2-40B4-BE49-F238E27FC236}">
                <a16:creationId xmlns:a16="http://schemas.microsoft.com/office/drawing/2014/main" id="{1F713BB5-7B24-2943-AB12-DBFF1FA9BAB2}"/>
              </a:ext>
            </a:extLst>
          </p:cNvPr>
          <p:cNvSpPr>
            <a:spLocks noGrp="1"/>
          </p:cNvSpPr>
          <p:nvPr>
            <p:ph sz="quarter" idx="12"/>
          </p:nvPr>
        </p:nvSpPr>
        <p:spPr/>
        <p:txBody>
          <a:bodyPr/>
          <a:lstStyle/>
          <a:p>
            <a:r>
              <a:rPr lang="en-US" sz="2000" dirty="0"/>
              <a:t>Built on community standards, the COVID-19 Patient Manager is a clinical decision support tool developed to address physician needs. </a:t>
            </a:r>
          </a:p>
          <a:p>
            <a:r>
              <a:rPr lang="en-US" sz="2000" dirty="0"/>
              <a:t>The COVID-19 Patient Manager supports: </a:t>
            </a:r>
          </a:p>
          <a:p>
            <a:pPr lvl="1">
              <a:buFont typeface="Courier New" panose="02070309020205020404" pitchFamily="49" charset="0"/>
              <a:buChar char="o"/>
            </a:pPr>
            <a:r>
              <a:rPr lang="en-US" sz="2000" dirty="0"/>
              <a:t>Decision making</a:t>
            </a:r>
          </a:p>
          <a:p>
            <a:pPr lvl="1">
              <a:buFont typeface="Courier New" panose="02070309020205020404" pitchFamily="49" charset="0"/>
              <a:buChar char="o"/>
            </a:pPr>
            <a:r>
              <a:rPr lang="en-US" sz="2000" dirty="0"/>
              <a:t>Addresses the biggest challenges that are currently being seen</a:t>
            </a:r>
          </a:p>
          <a:p>
            <a:pPr lvl="1">
              <a:buFont typeface="Courier New" panose="02070309020205020404" pitchFamily="49" charset="0"/>
              <a:buChar char="o"/>
            </a:pPr>
            <a:r>
              <a:rPr lang="en-US" sz="2000" dirty="0"/>
              <a:t>Ensures Interoperability </a:t>
            </a:r>
          </a:p>
          <a:p>
            <a:pPr lvl="1">
              <a:buFont typeface="Courier New" panose="02070309020205020404" pitchFamily="49" charset="0"/>
              <a:buChar char="o"/>
            </a:pPr>
            <a:r>
              <a:rPr lang="en-US" sz="2000" dirty="0"/>
              <a:t>Sets VA up for success for future CDS initiatives</a:t>
            </a:r>
          </a:p>
        </p:txBody>
      </p:sp>
      <p:pic>
        <p:nvPicPr>
          <p:cNvPr id="3" name="Content Placeholder 2" descr="A computer">
            <a:extLst>
              <a:ext uri="{FF2B5EF4-FFF2-40B4-BE49-F238E27FC236}">
                <a16:creationId xmlns:a16="http://schemas.microsoft.com/office/drawing/2014/main" id="{1EA3C91F-E275-D243-AEF2-2FDC5E45AF12}"/>
              </a:ext>
            </a:extLst>
          </p:cNvPr>
          <p:cNvPicPr>
            <a:picLocks noGrp="1" noChangeAspect="1"/>
          </p:cNvPicPr>
          <p:nvPr>
            <p:ph sz="quarter" idx="13"/>
          </p:nvPr>
        </p:nvPicPr>
        <p:blipFill>
          <a:blip r:embed="rId3"/>
          <a:stretch>
            <a:fillRect/>
          </a:stretch>
        </p:blipFill>
        <p:spPr>
          <a:xfrm>
            <a:off x="4976813" y="1761332"/>
            <a:ext cx="3538537" cy="3538537"/>
          </a:xfrm>
        </p:spPr>
      </p:pic>
      <p:sp>
        <p:nvSpPr>
          <p:cNvPr id="9" name="Slide Number Placeholder 1">
            <a:extLst>
              <a:ext uri="{FF2B5EF4-FFF2-40B4-BE49-F238E27FC236}">
                <a16:creationId xmlns:a16="http://schemas.microsoft.com/office/drawing/2014/main" id="{6C290A9E-17D9-4DD2-A6A2-9AB820166432}"/>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33</a:t>
            </a:fld>
            <a:endParaRPr lang="en-US" dirty="0">
              <a:solidFill>
                <a:prstClr val="white"/>
              </a:solidFill>
              <a:latin typeface="Calibri"/>
            </a:endParaRPr>
          </a:p>
        </p:txBody>
      </p:sp>
    </p:spTree>
    <p:extLst>
      <p:ext uri="{BB962C8B-B14F-4D97-AF65-F5344CB8AC3E}">
        <p14:creationId xmlns:p14="http://schemas.microsoft.com/office/powerpoint/2010/main" val="301176846"/>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291840" y="1942495"/>
            <a:ext cx="4748917" cy="858806"/>
          </a:xfrm>
        </p:spPr>
        <p:txBody>
          <a:bodyPr/>
          <a:lstStyle/>
          <a:p>
            <a:r>
              <a:rPr lang="en-US" dirty="0"/>
              <a:t>Advanced planning brief TO industry</a:t>
            </a:r>
          </a:p>
        </p:txBody>
      </p:sp>
      <p:sp>
        <p:nvSpPr>
          <p:cNvPr id="7" name="Text Placeholder 6"/>
          <p:cNvSpPr>
            <a:spLocks noGrp="1"/>
          </p:cNvSpPr>
          <p:nvPr>
            <p:ph type="body" sz="quarter" idx="10"/>
          </p:nvPr>
        </p:nvSpPr>
        <p:spPr/>
        <p:txBody>
          <a:bodyPr/>
          <a:lstStyle/>
          <a:p>
            <a:r>
              <a:rPr lang="en-US" dirty="0"/>
              <a:t>Brad Houston</a:t>
            </a:r>
          </a:p>
        </p:txBody>
      </p:sp>
      <p:sp>
        <p:nvSpPr>
          <p:cNvPr id="8" name="Text Placeholder 7"/>
          <p:cNvSpPr>
            <a:spLocks noGrp="1"/>
          </p:cNvSpPr>
          <p:nvPr>
            <p:ph type="body" sz="quarter" idx="11"/>
          </p:nvPr>
        </p:nvSpPr>
        <p:spPr>
          <a:xfrm>
            <a:off x="3292475" y="3242960"/>
            <a:ext cx="5354568" cy="365760"/>
          </a:xfrm>
        </p:spPr>
        <p:txBody>
          <a:bodyPr/>
          <a:lstStyle/>
          <a:p>
            <a:r>
              <a:rPr lang="en-US" dirty="0"/>
              <a:t>Acting Deputy Chief Information Officer for Account Management Office (AMO) </a:t>
            </a:r>
          </a:p>
        </p:txBody>
      </p:sp>
      <p:sp>
        <p:nvSpPr>
          <p:cNvPr id="9" name="Text Placeholder 8"/>
          <p:cNvSpPr>
            <a:spLocks noGrp="1"/>
          </p:cNvSpPr>
          <p:nvPr>
            <p:ph type="body" sz="quarter" idx="12"/>
          </p:nvPr>
        </p:nvSpPr>
        <p:spPr>
          <a:xfrm>
            <a:off x="3292475" y="3881364"/>
            <a:ext cx="4748282" cy="690635"/>
          </a:xfrm>
        </p:spPr>
        <p:txBody>
          <a:bodyPr/>
          <a:lstStyle/>
          <a:p>
            <a:r>
              <a:rPr lang="en-US" dirty="0"/>
              <a:t>Department of Veterans Affairs (VA), Office of Information and Technology (OIT) </a:t>
            </a:r>
          </a:p>
        </p:txBody>
      </p:sp>
      <p:sp>
        <p:nvSpPr>
          <p:cNvPr id="10" name="Slide Number Placeholder 1">
            <a:extLst>
              <a:ext uri="{FF2B5EF4-FFF2-40B4-BE49-F238E27FC236}">
                <a16:creationId xmlns:a16="http://schemas.microsoft.com/office/drawing/2014/main" id="{6AF3F4C7-DE98-4D75-BEF3-26523FBB8883}"/>
              </a:ext>
            </a:extLst>
          </p:cNvPr>
          <p:cNvSpPr txBox="1">
            <a:spLocks/>
          </p:cNvSpPr>
          <p:nvPr/>
        </p:nvSpPr>
        <p:spPr>
          <a:xfrm>
            <a:off x="8759370" y="6553200"/>
            <a:ext cx="384630" cy="365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1" kern="1200" baseline="0">
                <a:solidFill>
                  <a:srgbClr val="1F1F1F"/>
                </a:solidFill>
                <a:latin typeface="+mn-lt"/>
                <a:ea typeface="+mn-ea"/>
                <a:cs typeface="+mn-cs"/>
              </a:defRPr>
            </a:lvl1pPr>
            <a:lvl2pPr marL="457200" indent="0" algn="l" defTabSz="914400" rtl="0" eaLnBrk="1" latinLnBrk="0" hangingPunct="1">
              <a:lnSpc>
                <a:spcPct val="90000"/>
              </a:lnSpc>
              <a:spcBef>
                <a:spcPts val="500"/>
              </a:spcBef>
              <a:buFont typeface="CambriaMath" charset="0"/>
              <a:buNone/>
              <a:defRPr sz="2400" kern="1200">
                <a:solidFill>
                  <a:srgbClr val="1F1F1F"/>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rgbClr val="1F1F1F"/>
                </a:solidFill>
                <a:latin typeface="+mn-lt"/>
                <a:ea typeface="+mn-ea"/>
                <a:cs typeface="+mn-cs"/>
              </a:defRPr>
            </a:lvl3pPr>
            <a:lvl4pPr marL="1371600" indent="0" algn="l" defTabSz="914400" rtl="0" eaLnBrk="1" latinLnBrk="0" hangingPunct="1">
              <a:lnSpc>
                <a:spcPct val="90000"/>
              </a:lnSpc>
              <a:spcBef>
                <a:spcPts val="500"/>
              </a:spcBef>
              <a:buFont typeface=".AppleSystemUIFont" charset="-120"/>
              <a:buNone/>
              <a:defRPr sz="2400" kern="1200">
                <a:solidFill>
                  <a:srgbClr val="1F1F1F"/>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457200">
              <a:lnSpc>
                <a:spcPct val="100000"/>
              </a:lnSpc>
              <a:spcBef>
                <a:spcPts val="0"/>
              </a:spcBef>
              <a:buFontTx/>
              <a:buNone/>
              <a:defRPr/>
            </a:pPr>
            <a:fld id="{D983F1FA-211D-3044-9E35-958DFBC26156}" type="slidenum">
              <a:rPr lang="en-US" sz="1200" b="0" smtClean="0">
                <a:solidFill>
                  <a:prstClr val="white"/>
                </a:solidFill>
                <a:latin typeface="Calibri"/>
              </a:rPr>
              <a:pPr algn="r" defTabSz="457200">
                <a:lnSpc>
                  <a:spcPct val="100000"/>
                </a:lnSpc>
                <a:spcBef>
                  <a:spcPts val="0"/>
                </a:spcBef>
                <a:buFontTx/>
                <a:buNone/>
                <a:defRPr/>
              </a:pPr>
              <a:t>34</a:t>
            </a:fld>
            <a:endParaRPr lang="en-US" sz="1200" b="0" dirty="0">
              <a:solidFill>
                <a:prstClr val="white"/>
              </a:solidFill>
              <a:latin typeface="Calibri"/>
            </a:endParaRPr>
          </a:p>
        </p:txBody>
      </p:sp>
    </p:spTree>
    <p:extLst>
      <p:ext uri="{BB962C8B-B14F-4D97-AF65-F5344CB8AC3E}">
        <p14:creationId xmlns:p14="http://schemas.microsoft.com/office/powerpoint/2010/main" val="312882251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D90CA-911B-4A47-87C8-B6B889B6ECB7}"/>
              </a:ext>
            </a:extLst>
          </p:cNvPr>
          <p:cNvSpPr>
            <a:spLocks noGrp="1"/>
          </p:cNvSpPr>
          <p:nvPr>
            <p:ph type="title"/>
          </p:nvPr>
        </p:nvSpPr>
        <p:spPr>
          <a:xfrm>
            <a:off x="628651" y="374904"/>
            <a:ext cx="6547402" cy="685800"/>
          </a:xfrm>
        </p:spPr>
        <p:txBody>
          <a:bodyPr/>
          <a:lstStyle/>
          <a:p>
            <a:r>
              <a:rPr lang="en-US" dirty="0"/>
              <a:t>Secretary McDonough’s Top Priorities for VA Frame our IT Priorities</a:t>
            </a:r>
          </a:p>
        </p:txBody>
      </p:sp>
      <p:sp>
        <p:nvSpPr>
          <p:cNvPr id="3" name="Content Placeholder 2">
            <a:extLst>
              <a:ext uri="{FF2B5EF4-FFF2-40B4-BE49-F238E27FC236}">
                <a16:creationId xmlns:a16="http://schemas.microsoft.com/office/drawing/2014/main" id="{60619D8B-AEBD-AF40-AEBC-46BD8F1511D4}"/>
              </a:ext>
            </a:extLst>
          </p:cNvPr>
          <p:cNvSpPr>
            <a:spLocks noGrp="1"/>
          </p:cNvSpPr>
          <p:nvPr>
            <p:ph sz="quarter" idx="12"/>
          </p:nvPr>
        </p:nvSpPr>
        <p:spPr>
          <a:xfrm>
            <a:off x="626364" y="1368034"/>
            <a:ext cx="4082246" cy="4352925"/>
          </a:xfrm>
        </p:spPr>
        <p:txBody>
          <a:bodyPr/>
          <a:lstStyle/>
          <a:p>
            <a:r>
              <a:rPr lang="en-US" sz="2000" dirty="0"/>
              <a:t>Fight the pandemic</a:t>
            </a:r>
          </a:p>
          <a:p>
            <a:r>
              <a:rPr lang="en-US" sz="2000" dirty="0"/>
              <a:t>Help Veterans build civilian lives of opportunity with education and jobs worthy of their talents, skills, and service</a:t>
            </a:r>
          </a:p>
          <a:p>
            <a:r>
              <a:rPr lang="en-US" sz="2000" dirty="0"/>
              <a:t>Welcome all Veterans, including women, LGBTQ+, and those of color</a:t>
            </a:r>
          </a:p>
          <a:p>
            <a:r>
              <a:rPr lang="en-US" sz="2000" dirty="0"/>
              <a:t>Reduce Veteran homelessness </a:t>
            </a:r>
            <a:br>
              <a:rPr lang="en-US" sz="2000" dirty="0"/>
            </a:br>
            <a:r>
              <a:rPr lang="en-US" sz="2000" dirty="0"/>
              <a:t>and suicide</a:t>
            </a:r>
          </a:p>
          <a:p>
            <a:r>
              <a:rPr lang="en-US" sz="2000" dirty="0"/>
              <a:t>Keep faith with families </a:t>
            </a:r>
            <a:br>
              <a:rPr lang="en-US" sz="2000" dirty="0"/>
            </a:br>
            <a:r>
              <a:rPr lang="en-US" sz="2000" dirty="0"/>
              <a:t>and caregivers </a:t>
            </a:r>
          </a:p>
        </p:txBody>
      </p:sp>
      <p:pic>
        <p:nvPicPr>
          <p:cNvPr id="8" name="Content Placeholder 7" descr="Positive team behavior; three smiling team members.">
            <a:extLst>
              <a:ext uri="{FF2B5EF4-FFF2-40B4-BE49-F238E27FC236}">
                <a16:creationId xmlns:a16="http://schemas.microsoft.com/office/drawing/2014/main" id="{E7CF4954-57CD-4948-8F91-D26777A6A898}"/>
              </a:ext>
            </a:extLst>
          </p:cNvPr>
          <p:cNvPicPr>
            <a:picLocks noGrp="1" noChangeAspect="1"/>
          </p:cNvPicPr>
          <p:nvPr>
            <p:ph sz="quarter" idx="13"/>
          </p:nvPr>
        </p:nvPicPr>
        <p:blipFill>
          <a:blip r:embed="rId3"/>
          <a:srcRect/>
          <a:stretch/>
        </p:blipFill>
        <p:spPr>
          <a:xfrm>
            <a:off x="4846798" y="1273589"/>
            <a:ext cx="4078224" cy="4078224"/>
          </a:xfrm>
          <a:prstGeom prst="rect">
            <a:avLst/>
          </a:prstGeom>
        </p:spPr>
      </p:pic>
      <p:sp>
        <p:nvSpPr>
          <p:cNvPr id="9" name="Slide Number Placeholder 1">
            <a:extLst>
              <a:ext uri="{FF2B5EF4-FFF2-40B4-BE49-F238E27FC236}">
                <a16:creationId xmlns:a16="http://schemas.microsoft.com/office/drawing/2014/main" id="{C0F1B3B4-7B11-4A0F-B322-1EA2835C903A}"/>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35</a:t>
            </a:fld>
            <a:endParaRPr lang="en-US" dirty="0">
              <a:solidFill>
                <a:prstClr val="white"/>
              </a:solidFill>
              <a:latin typeface="Calibri"/>
            </a:endParaRPr>
          </a:p>
        </p:txBody>
      </p:sp>
    </p:spTree>
    <p:extLst>
      <p:ext uri="{BB962C8B-B14F-4D97-AF65-F5344CB8AC3E}">
        <p14:creationId xmlns:p14="http://schemas.microsoft.com/office/powerpoint/2010/main" val="9076292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B64DA-ECF2-8446-A73E-40A0847A4BF0}"/>
              </a:ext>
            </a:extLst>
          </p:cNvPr>
          <p:cNvSpPr>
            <a:spLocks noGrp="1"/>
          </p:cNvSpPr>
          <p:nvPr>
            <p:ph type="title"/>
          </p:nvPr>
        </p:nvSpPr>
        <p:spPr>
          <a:xfrm>
            <a:off x="628650" y="374904"/>
            <a:ext cx="7196913" cy="685800"/>
          </a:xfrm>
        </p:spPr>
        <p:txBody>
          <a:bodyPr/>
          <a:lstStyle/>
          <a:p>
            <a:r>
              <a:rPr lang="en-US" dirty="0"/>
              <a:t>VA’s Digital Transformation Strategy Guides our IT Activities</a:t>
            </a:r>
          </a:p>
        </p:txBody>
      </p:sp>
      <p:pic>
        <p:nvPicPr>
          <p:cNvPr id="7" name="Content Placeholder 19" descr="Infographic of VA priorities, four guiding principles, five imperatives, and six focus areas. Full text equivalent follows:">
            <a:extLst>
              <a:ext uri="{FF2B5EF4-FFF2-40B4-BE49-F238E27FC236}">
                <a16:creationId xmlns:a16="http://schemas.microsoft.com/office/drawing/2014/main" id="{63B4DCD4-97A5-2D45-90C0-FF5F79B1C55F}"/>
              </a:ext>
            </a:extLst>
          </p:cNvPr>
          <p:cNvPicPr>
            <a:picLocks noGrp="1" noChangeAspect="1"/>
          </p:cNvPicPr>
          <p:nvPr>
            <p:ph sz="quarter" idx="12"/>
          </p:nvPr>
        </p:nvPicPr>
        <p:blipFill>
          <a:blip r:embed="rId3"/>
          <a:stretch>
            <a:fillRect/>
          </a:stretch>
        </p:blipFill>
        <p:spPr>
          <a:xfrm>
            <a:off x="422998" y="1060704"/>
            <a:ext cx="8118808" cy="4702143"/>
          </a:xfrm>
        </p:spPr>
      </p:pic>
      <p:sp>
        <p:nvSpPr>
          <p:cNvPr id="8" name="Slide Number Placeholder 1">
            <a:extLst>
              <a:ext uri="{FF2B5EF4-FFF2-40B4-BE49-F238E27FC236}">
                <a16:creationId xmlns:a16="http://schemas.microsoft.com/office/drawing/2014/main" id="{95635D38-F3F7-4C43-9D46-98AC1BF6F212}"/>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36</a:t>
            </a:fld>
            <a:endParaRPr lang="en-US" dirty="0">
              <a:solidFill>
                <a:prstClr val="white"/>
              </a:solidFill>
              <a:latin typeface="Calibri"/>
            </a:endParaRPr>
          </a:p>
        </p:txBody>
      </p:sp>
    </p:spTree>
    <p:extLst>
      <p:ext uri="{BB962C8B-B14F-4D97-AF65-F5344CB8AC3E}">
        <p14:creationId xmlns:p14="http://schemas.microsoft.com/office/powerpoint/2010/main" val="360829362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1C0510-829D-7045-ABEE-838F2EB7CAB8}"/>
              </a:ext>
            </a:extLst>
          </p:cNvPr>
          <p:cNvSpPr>
            <a:spLocks noGrp="1"/>
          </p:cNvSpPr>
          <p:nvPr>
            <p:ph type="title"/>
          </p:nvPr>
        </p:nvSpPr>
        <p:spPr/>
        <p:txBody>
          <a:bodyPr/>
          <a:lstStyle/>
          <a:p>
            <a:r>
              <a:rPr lang="en-US" dirty="0"/>
              <a:t>How an Idea Becomes Reality</a:t>
            </a:r>
          </a:p>
        </p:txBody>
      </p:sp>
      <p:pic>
        <p:nvPicPr>
          <p:cNvPr id="9" name="Content Placeholder 8">
            <a:extLst>
              <a:ext uri="{FF2B5EF4-FFF2-40B4-BE49-F238E27FC236}">
                <a16:creationId xmlns:a16="http://schemas.microsoft.com/office/drawing/2014/main" id="{E520546B-C339-A541-AB1B-94411C7EF600}"/>
              </a:ext>
              <a:ext uri="{C183D7F6-B498-43B3-948B-1728B52AA6E4}">
                <adec:decorative xmlns:adec="http://schemas.microsoft.com/office/drawing/2017/decorative" val="1"/>
              </a:ext>
            </a:extLst>
          </p:cNvPr>
          <p:cNvPicPr>
            <a:picLocks noGrp="1" noChangeAspect="1"/>
          </p:cNvPicPr>
          <p:nvPr>
            <p:ph sz="quarter" idx="12"/>
          </p:nvPr>
        </p:nvPicPr>
        <p:blipFill>
          <a:blip r:embed="rId3">
            <a:extLst>
              <a:ext uri="{96DAC541-7B7A-43D3-8B79-37D633B846F1}">
                <asvg:svgBlip xmlns:asvg="http://schemas.microsoft.com/office/drawing/2016/SVG/main" r:embed="rId4"/>
              </a:ext>
            </a:extLst>
          </a:blip>
          <a:stretch>
            <a:fillRect/>
          </a:stretch>
        </p:blipFill>
        <p:spPr>
          <a:xfrm>
            <a:off x="255181" y="1965452"/>
            <a:ext cx="2927096" cy="2927096"/>
          </a:xfrm>
          <a:prstGeom prst="rect">
            <a:avLst/>
          </a:prstGeom>
        </p:spPr>
      </p:pic>
      <p:sp>
        <p:nvSpPr>
          <p:cNvPr id="4" name="Content Placeholder 3">
            <a:extLst>
              <a:ext uri="{FF2B5EF4-FFF2-40B4-BE49-F238E27FC236}">
                <a16:creationId xmlns:a16="http://schemas.microsoft.com/office/drawing/2014/main" id="{6076F365-F81F-D14A-82E7-981B3CD8E181}"/>
              </a:ext>
            </a:extLst>
          </p:cNvPr>
          <p:cNvSpPr>
            <a:spLocks noGrp="1"/>
          </p:cNvSpPr>
          <p:nvPr>
            <p:ph sz="quarter" idx="13"/>
          </p:nvPr>
        </p:nvSpPr>
        <p:spPr>
          <a:xfrm>
            <a:off x="2907457" y="1124332"/>
            <a:ext cx="6108535" cy="4753795"/>
          </a:xfrm>
        </p:spPr>
        <p:txBody>
          <a:bodyPr/>
          <a:lstStyle/>
          <a:p>
            <a:pPr marL="0" indent="0">
              <a:buNone/>
            </a:pPr>
            <a:r>
              <a:rPr lang="en-US" sz="1800" dirty="0"/>
              <a:t>VA identifies a business need and considers the following:</a:t>
            </a:r>
          </a:p>
          <a:p>
            <a:r>
              <a:rPr lang="en-US" sz="1800" dirty="0"/>
              <a:t>Congressional Input</a:t>
            </a:r>
          </a:p>
          <a:p>
            <a:r>
              <a:rPr lang="en-US" sz="1800" dirty="0"/>
              <a:t>Veteran needs</a:t>
            </a:r>
          </a:p>
          <a:p>
            <a:r>
              <a:rPr lang="en-US" sz="1800" dirty="0"/>
              <a:t>Research and analysis</a:t>
            </a:r>
          </a:p>
          <a:p>
            <a:pPr lvl="1"/>
            <a:r>
              <a:rPr lang="en-US" sz="1800" dirty="0"/>
              <a:t>Some research comes from Industry</a:t>
            </a:r>
          </a:p>
          <a:p>
            <a:pPr lvl="2"/>
            <a:r>
              <a:rPr lang="en-US" sz="1800" dirty="0"/>
              <a:t>Industry input is most impactful if it solves a problem VA has</a:t>
            </a:r>
          </a:p>
          <a:p>
            <a:pPr lvl="2"/>
            <a:r>
              <a:rPr lang="en-US" sz="1800" dirty="0"/>
              <a:t>Industry solutions in search of a problem generate cynicism and resistance to all industry inputs </a:t>
            </a:r>
          </a:p>
          <a:p>
            <a:pPr marL="0" indent="0">
              <a:buNone/>
            </a:pPr>
            <a:r>
              <a:rPr lang="en-US" sz="1800" dirty="0"/>
              <a:t>OIT, with VA business partners, decides if the project is </a:t>
            </a:r>
            <a:br>
              <a:rPr lang="en-US" sz="1800" dirty="0"/>
            </a:br>
            <a:r>
              <a:rPr lang="en-US" sz="1800" dirty="0"/>
              <a:t>urgent or not</a:t>
            </a:r>
          </a:p>
          <a:p>
            <a:r>
              <a:rPr lang="en-US" sz="1800" dirty="0"/>
              <a:t>Urgent – What other efforts can be sacrificed to create resources for this opportunity?</a:t>
            </a:r>
          </a:p>
          <a:p>
            <a:r>
              <a:rPr lang="en-US" sz="1800" dirty="0"/>
              <a:t>Not Urgent – Develop a strategic plan for execution</a:t>
            </a:r>
          </a:p>
        </p:txBody>
      </p:sp>
      <p:sp>
        <p:nvSpPr>
          <p:cNvPr id="8" name="Slide Number Placeholder 1">
            <a:extLst>
              <a:ext uri="{FF2B5EF4-FFF2-40B4-BE49-F238E27FC236}">
                <a16:creationId xmlns:a16="http://schemas.microsoft.com/office/drawing/2014/main" id="{25AE6376-61D2-493D-9E47-E148AF6A0120}"/>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37</a:t>
            </a:fld>
            <a:endParaRPr lang="en-US" dirty="0">
              <a:solidFill>
                <a:prstClr val="white"/>
              </a:solidFill>
              <a:latin typeface="Calibri"/>
            </a:endParaRPr>
          </a:p>
        </p:txBody>
      </p:sp>
    </p:spTree>
    <p:extLst>
      <p:ext uri="{BB962C8B-B14F-4D97-AF65-F5344CB8AC3E}">
        <p14:creationId xmlns:p14="http://schemas.microsoft.com/office/powerpoint/2010/main" val="230231662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7F5EC0-186B-B34C-B454-7BBBE46D09E8}"/>
              </a:ext>
            </a:extLst>
          </p:cNvPr>
          <p:cNvSpPr>
            <a:spLocks noGrp="1"/>
          </p:cNvSpPr>
          <p:nvPr>
            <p:ph type="title"/>
          </p:nvPr>
        </p:nvSpPr>
        <p:spPr>
          <a:xfrm>
            <a:off x="628650" y="374904"/>
            <a:ext cx="6530433" cy="685800"/>
          </a:xfrm>
        </p:spPr>
        <p:txBody>
          <a:bodyPr/>
          <a:lstStyle/>
          <a:p>
            <a:r>
              <a:rPr lang="en-US" dirty="0"/>
              <a:t>Urgent Vs. Strategic Opportunities – What’s the Difference?</a:t>
            </a:r>
          </a:p>
        </p:txBody>
      </p:sp>
      <p:sp>
        <p:nvSpPr>
          <p:cNvPr id="3" name="Text Placeholder 2">
            <a:extLst>
              <a:ext uri="{FF2B5EF4-FFF2-40B4-BE49-F238E27FC236}">
                <a16:creationId xmlns:a16="http://schemas.microsoft.com/office/drawing/2014/main" id="{47490866-FCF8-E345-9676-75C57C1CDADF}"/>
              </a:ext>
            </a:extLst>
          </p:cNvPr>
          <p:cNvSpPr>
            <a:spLocks noGrp="1"/>
          </p:cNvSpPr>
          <p:nvPr>
            <p:ph type="body" sz="quarter" idx="12"/>
          </p:nvPr>
        </p:nvSpPr>
        <p:spPr/>
        <p:txBody>
          <a:bodyPr/>
          <a:lstStyle/>
          <a:p>
            <a:r>
              <a:rPr lang="en-US" dirty="0"/>
              <a:t>Urgent Opportunities</a:t>
            </a:r>
          </a:p>
        </p:txBody>
      </p:sp>
      <p:sp>
        <p:nvSpPr>
          <p:cNvPr id="4" name="Content Placeholder 3">
            <a:extLst>
              <a:ext uri="{FF2B5EF4-FFF2-40B4-BE49-F238E27FC236}">
                <a16:creationId xmlns:a16="http://schemas.microsoft.com/office/drawing/2014/main" id="{2059B903-25C3-EF41-B540-E41344EC02B7}"/>
              </a:ext>
            </a:extLst>
          </p:cNvPr>
          <p:cNvSpPr>
            <a:spLocks noGrp="1"/>
          </p:cNvSpPr>
          <p:nvPr>
            <p:ph sz="quarter" idx="13"/>
          </p:nvPr>
        </p:nvSpPr>
        <p:spPr/>
        <p:txBody>
          <a:bodyPr/>
          <a:lstStyle/>
          <a:p>
            <a:r>
              <a:rPr lang="en-US" sz="1800" dirty="0"/>
              <a:t>Business and AMO identify the outcome and then courses of action</a:t>
            </a:r>
          </a:p>
          <a:p>
            <a:r>
              <a:rPr lang="en-US" sz="1800" dirty="0"/>
              <a:t>Business, AMO, and DevSecOps provide compromises and options </a:t>
            </a:r>
          </a:p>
          <a:p>
            <a:r>
              <a:rPr lang="en-US" sz="1800" dirty="0"/>
              <a:t>Business, AMO, and OIT develop cost estimates and seek funding from Congress or other sources </a:t>
            </a:r>
            <a:br>
              <a:rPr lang="en-US" sz="1800" dirty="0"/>
            </a:br>
            <a:r>
              <a:rPr lang="en-US" sz="1800" dirty="0"/>
              <a:t>(ex. EHRM, Caregivers, COVID-19) </a:t>
            </a:r>
          </a:p>
        </p:txBody>
      </p:sp>
      <p:pic>
        <p:nvPicPr>
          <p:cNvPr id="11" name="Content Placeholder 10">
            <a:extLst>
              <a:ext uri="{FF2B5EF4-FFF2-40B4-BE49-F238E27FC236}">
                <a16:creationId xmlns:a16="http://schemas.microsoft.com/office/drawing/2014/main" id="{BAF1A903-E095-4547-914E-7AAE6AAB0AD7}"/>
              </a:ext>
              <a:ext uri="{C183D7F6-B498-43B3-948B-1728B52AA6E4}">
                <adec:decorative xmlns:adec="http://schemas.microsoft.com/office/drawing/2017/decorative" val="1"/>
              </a:ext>
            </a:extLst>
          </p:cNvPr>
          <p:cNvPicPr>
            <a:picLocks noGrp="1" noChangeAspect="1"/>
          </p:cNvPicPr>
          <p:nvPr>
            <p:ph sz="quarter" idx="16"/>
          </p:nvPr>
        </p:nvPicPr>
        <p:blipFill>
          <a:blip r:embed="rId3">
            <a:extLst>
              <a:ext uri="{96DAC541-7B7A-43D3-8B79-37D633B846F1}">
                <asvg:svgBlip xmlns:asvg="http://schemas.microsoft.com/office/drawing/2016/SVG/main" r:embed="rId4"/>
              </a:ext>
            </a:extLst>
          </a:blip>
          <a:srcRect/>
          <a:stretch/>
        </p:blipFill>
        <p:spPr>
          <a:xfrm>
            <a:off x="1710239" y="4389493"/>
            <a:ext cx="1490159" cy="1490159"/>
          </a:xfrm>
          <a:prstGeom prst="rect">
            <a:avLst/>
          </a:prstGeom>
        </p:spPr>
      </p:pic>
      <p:sp>
        <p:nvSpPr>
          <p:cNvPr id="5" name="Text Placeholder 4">
            <a:extLst>
              <a:ext uri="{FF2B5EF4-FFF2-40B4-BE49-F238E27FC236}">
                <a16:creationId xmlns:a16="http://schemas.microsoft.com/office/drawing/2014/main" id="{2DABD6EB-81E5-3E45-A1FF-F3037905A965}"/>
              </a:ext>
            </a:extLst>
          </p:cNvPr>
          <p:cNvSpPr>
            <a:spLocks noGrp="1"/>
          </p:cNvSpPr>
          <p:nvPr>
            <p:ph type="body" sz="quarter" idx="14"/>
          </p:nvPr>
        </p:nvSpPr>
        <p:spPr/>
        <p:txBody>
          <a:bodyPr/>
          <a:lstStyle/>
          <a:p>
            <a:r>
              <a:rPr lang="en-US" dirty="0"/>
              <a:t>Strategic Opportunities</a:t>
            </a:r>
          </a:p>
        </p:txBody>
      </p:sp>
      <p:sp>
        <p:nvSpPr>
          <p:cNvPr id="6" name="Content Placeholder 5">
            <a:extLst>
              <a:ext uri="{FF2B5EF4-FFF2-40B4-BE49-F238E27FC236}">
                <a16:creationId xmlns:a16="http://schemas.microsoft.com/office/drawing/2014/main" id="{51418EE8-AA98-4F4C-97CD-5268E8D6842B}"/>
              </a:ext>
            </a:extLst>
          </p:cNvPr>
          <p:cNvSpPr>
            <a:spLocks noGrp="1"/>
          </p:cNvSpPr>
          <p:nvPr>
            <p:ph sz="quarter" idx="15"/>
          </p:nvPr>
        </p:nvSpPr>
        <p:spPr/>
        <p:txBody>
          <a:bodyPr/>
          <a:lstStyle/>
          <a:p>
            <a:r>
              <a:rPr lang="en-US" sz="1800" dirty="0"/>
              <a:t>Business and AMO work up cost projects, include in IT Capital Planning and portfolio assessments</a:t>
            </a:r>
          </a:p>
          <a:p>
            <a:r>
              <a:rPr lang="en-US" sz="1800" dirty="0"/>
              <a:t>AMO or OIT Inserts into the strategic plans</a:t>
            </a:r>
          </a:p>
          <a:p>
            <a:r>
              <a:rPr lang="en-US" sz="1800" dirty="0"/>
              <a:t>AMO briefs to IT Investment Board and includes in appropriate year of execution</a:t>
            </a:r>
          </a:p>
        </p:txBody>
      </p:sp>
      <p:pic>
        <p:nvPicPr>
          <p:cNvPr id="12" name="Content Placeholder 11">
            <a:extLst>
              <a:ext uri="{FF2B5EF4-FFF2-40B4-BE49-F238E27FC236}">
                <a16:creationId xmlns:a16="http://schemas.microsoft.com/office/drawing/2014/main" id="{21FE7E92-C7ED-D24F-8CFD-BE7243CFE4A0}"/>
              </a:ext>
              <a:ext uri="{C183D7F6-B498-43B3-948B-1728B52AA6E4}">
                <adec:decorative xmlns:adec="http://schemas.microsoft.com/office/drawing/2017/decorative" val="1"/>
              </a:ext>
            </a:extLst>
          </p:cNvPr>
          <p:cNvPicPr>
            <a:picLocks noGrp="1" noChangeAspect="1"/>
          </p:cNvPicPr>
          <p:nvPr>
            <p:ph sz="quarter" idx="17"/>
          </p:nvPr>
        </p:nvPicPr>
        <p:blipFill>
          <a:blip r:embed="rId5">
            <a:extLst>
              <a:ext uri="{96DAC541-7B7A-43D3-8B79-37D633B846F1}">
                <asvg:svgBlip xmlns:asvg="http://schemas.microsoft.com/office/drawing/2016/SVG/main" r:embed="rId6"/>
              </a:ext>
            </a:extLst>
          </a:blip>
          <a:stretch>
            <a:fillRect/>
          </a:stretch>
        </p:blipFill>
        <p:spPr>
          <a:xfrm>
            <a:off x="5858376" y="4411718"/>
            <a:ext cx="1490159" cy="1490159"/>
          </a:xfrm>
          <a:prstGeom prst="rect">
            <a:avLst/>
          </a:prstGeom>
        </p:spPr>
      </p:pic>
      <p:sp>
        <p:nvSpPr>
          <p:cNvPr id="13" name="Slide Number Placeholder 1">
            <a:extLst>
              <a:ext uri="{FF2B5EF4-FFF2-40B4-BE49-F238E27FC236}">
                <a16:creationId xmlns:a16="http://schemas.microsoft.com/office/drawing/2014/main" id="{A24748D4-E8FA-43F8-8E6C-5172862328D8}"/>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38</a:t>
            </a:fld>
            <a:endParaRPr lang="en-US" dirty="0">
              <a:solidFill>
                <a:prstClr val="white"/>
              </a:solidFill>
              <a:latin typeface="Calibri"/>
            </a:endParaRPr>
          </a:p>
        </p:txBody>
      </p:sp>
    </p:spTree>
    <p:extLst>
      <p:ext uri="{BB962C8B-B14F-4D97-AF65-F5344CB8AC3E}">
        <p14:creationId xmlns:p14="http://schemas.microsoft.com/office/powerpoint/2010/main" val="1037647691"/>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29BC7A-B688-F448-AF97-7CE28E00DA84}"/>
              </a:ext>
            </a:extLst>
          </p:cNvPr>
          <p:cNvSpPr>
            <a:spLocks noGrp="1"/>
          </p:cNvSpPr>
          <p:nvPr>
            <p:ph type="title"/>
          </p:nvPr>
        </p:nvSpPr>
        <p:spPr/>
        <p:txBody>
          <a:bodyPr/>
          <a:lstStyle/>
          <a:p>
            <a:r>
              <a:rPr lang="en-US" dirty="0"/>
              <a:t>How Industry can Engage with OIT on Urgent and Strategic Projects</a:t>
            </a:r>
          </a:p>
        </p:txBody>
      </p:sp>
      <p:sp>
        <p:nvSpPr>
          <p:cNvPr id="3" name="Content Placeholder 2">
            <a:extLst>
              <a:ext uri="{FF2B5EF4-FFF2-40B4-BE49-F238E27FC236}">
                <a16:creationId xmlns:a16="http://schemas.microsoft.com/office/drawing/2014/main" id="{104FB779-EE66-9844-87ED-214765716B2F}"/>
              </a:ext>
            </a:extLst>
          </p:cNvPr>
          <p:cNvSpPr>
            <a:spLocks noGrp="1"/>
          </p:cNvSpPr>
          <p:nvPr>
            <p:ph sz="quarter" idx="12"/>
          </p:nvPr>
        </p:nvSpPr>
        <p:spPr>
          <a:xfrm>
            <a:off x="626364" y="1140898"/>
            <a:ext cx="6108081" cy="4352925"/>
          </a:xfrm>
        </p:spPr>
        <p:txBody>
          <a:bodyPr/>
          <a:lstStyle/>
          <a:p>
            <a:pPr marL="0" indent="0">
              <a:buNone/>
            </a:pPr>
            <a:r>
              <a:rPr lang="en-US" sz="1800" b="1" dirty="0"/>
              <a:t>Urgent </a:t>
            </a:r>
          </a:p>
          <a:p>
            <a:r>
              <a:rPr lang="en-US" sz="1800" dirty="0"/>
              <a:t>Understand VA’s priorities and the realities of both </a:t>
            </a:r>
            <a:br>
              <a:rPr lang="en-US" sz="1800" dirty="0"/>
            </a:br>
            <a:r>
              <a:rPr lang="en-US" sz="1800" dirty="0"/>
              <a:t>business and OIT (process and technology) </a:t>
            </a:r>
          </a:p>
          <a:p>
            <a:r>
              <a:rPr lang="en-US" sz="1800" dirty="0"/>
              <a:t>Engage on requests for information (RFIs) and push for better solicitations</a:t>
            </a:r>
          </a:p>
          <a:p>
            <a:r>
              <a:rPr lang="en-US" sz="1800" dirty="0"/>
              <a:t>Ask insightful questions</a:t>
            </a:r>
          </a:p>
          <a:p>
            <a:pPr marL="0" indent="0">
              <a:buNone/>
            </a:pPr>
            <a:r>
              <a:rPr lang="en-US" sz="1800" b="1" dirty="0"/>
              <a:t>Strategic</a:t>
            </a:r>
          </a:p>
          <a:p>
            <a:r>
              <a:rPr lang="en-US" sz="1800" dirty="0"/>
              <a:t>Understand VA’s vision</a:t>
            </a:r>
          </a:p>
          <a:p>
            <a:r>
              <a:rPr lang="en-US" sz="1800" dirty="0"/>
              <a:t>Connect VA’s vision with what your technology can do</a:t>
            </a:r>
          </a:p>
          <a:p>
            <a:r>
              <a:rPr lang="en-US" sz="1800" dirty="0"/>
              <a:t>Engage with AMO for demand-shaping activities with OIT’s business partners, including:</a:t>
            </a:r>
          </a:p>
          <a:p>
            <a:pPr lvl="1"/>
            <a:r>
              <a:rPr lang="en-US" sz="1800" dirty="0"/>
              <a:t>How can we use our current technology better?</a:t>
            </a:r>
          </a:p>
          <a:p>
            <a:pPr lvl="1"/>
            <a:r>
              <a:rPr lang="en-US" sz="1800" dirty="0"/>
              <a:t>What next-generation technology can make a difference?</a:t>
            </a:r>
          </a:p>
          <a:p>
            <a:pPr lvl="1"/>
            <a:r>
              <a:rPr lang="en-US" sz="1800" dirty="0"/>
              <a:t>Identify the difference in concrete return on investment</a:t>
            </a:r>
          </a:p>
        </p:txBody>
      </p:sp>
      <p:pic>
        <p:nvPicPr>
          <p:cNvPr id="8" name="Content Placeholder 7">
            <a:extLst>
              <a:ext uri="{FF2B5EF4-FFF2-40B4-BE49-F238E27FC236}">
                <a16:creationId xmlns:a16="http://schemas.microsoft.com/office/drawing/2014/main" id="{E39C7A0F-00F9-E84C-991D-0E90E0F48246}"/>
              </a:ext>
              <a:ext uri="{C183D7F6-B498-43B3-948B-1728B52AA6E4}">
                <adec:decorative xmlns:adec="http://schemas.microsoft.com/office/drawing/2017/decorative" val="1"/>
              </a:ext>
            </a:extLst>
          </p:cNvPr>
          <p:cNvPicPr>
            <a:picLocks noGrp="1" noChangeAspect="1"/>
          </p:cNvPicPr>
          <p:nvPr>
            <p:ph sz="quarter" idx="13"/>
          </p:nvPr>
        </p:nvPicPr>
        <p:blipFill>
          <a:blip r:embed="rId3">
            <a:extLst>
              <a:ext uri="{96DAC541-7B7A-43D3-8B79-37D633B846F1}">
                <asvg:svgBlip xmlns:asvg="http://schemas.microsoft.com/office/drawing/2016/SVG/main" r:embed="rId4"/>
              </a:ext>
            </a:extLst>
          </a:blip>
          <a:stretch>
            <a:fillRect/>
          </a:stretch>
        </p:blipFill>
        <p:spPr>
          <a:xfrm>
            <a:off x="6348242" y="1743395"/>
            <a:ext cx="2653778" cy="2653778"/>
          </a:xfrm>
          <a:prstGeom prst="rect">
            <a:avLst/>
          </a:prstGeom>
          <a:effectLst/>
        </p:spPr>
      </p:pic>
      <p:sp>
        <p:nvSpPr>
          <p:cNvPr id="9" name="Slide Number Placeholder 1">
            <a:extLst>
              <a:ext uri="{FF2B5EF4-FFF2-40B4-BE49-F238E27FC236}">
                <a16:creationId xmlns:a16="http://schemas.microsoft.com/office/drawing/2014/main" id="{84D0CE12-4F45-46A1-9CB9-8A8BFD24E569}"/>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39</a:t>
            </a:fld>
            <a:endParaRPr lang="en-US" dirty="0">
              <a:solidFill>
                <a:prstClr val="white"/>
              </a:solidFill>
              <a:latin typeface="Calibri"/>
            </a:endParaRPr>
          </a:p>
        </p:txBody>
      </p:sp>
    </p:spTree>
    <p:extLst>
      <p:ext uri="{BB962C8B-B14F-4D97-AF65-F5344CB8AC3E}">
        <p14:creationId xmlns:p14="http://schemas.microsoft.com/office/powerpoint/2010/main" val="210923001"/>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8718AE-AA67-C841-AE0F-3415F89F8AB8}"/>
              </a:ext>
            </a:extLst>
          </p:cNvPr>
          <p:cNvSpPr>
            <a:spLocks noGrp="1"/>
          </p:cNvSpPr>
          <p:nvPr>
            <p:ph type="title"/>
          </p:nvPr>
        </p:nvSpPr>
        <p:spPr>
          <a:xfrm>
            <a:off x="628650" y="374904"/>
            <a:ext cx="8236570" cy="685800"/>
          </a:xfrm>
        </p:spPr>
        <p:txBody>
          <a:bodyPr/>
          <a:lstStyle/>
          <a:p>
            <a:r>
              <a:rPr lang="en-US" dirty="0"/>
              <a:t>Idea to Reality – AMO’s Internal Process Step by Step</a:t>
            </a:r>
          </a:p>
        </p:txBody>
      </p:sp>
      <p:sp>
        <p:nvSpPr>
          <p:cNvPr id="3" name="Content Placeholder 2">
            <a:extLst>
              <a:ext uri="{FF2B5EF4-FFF2-40B4-BE49-F238E27FC236}">
                <a16:creationId xmlns:a16="http://schemas.microsoft.com/office/drawing/2014/main" id="{C96F3807-DB4E-F349-A3F3-4A14AE62F129}"/>
              </a:ext>
            </a:extLst>
          </p:cNvPr>
          <p:cNvSpPr>
            <a:spLocks noGrp="1"/>
          </p:cNvSpPr>
          <p:nvPr>
            <p:ph sz="quarter" idx="12"/>
          </p:nvPr>
        </p:nvSpPr>
        <p:spPr>
          <a:xfrm>
            <a:off x="626364" y="1175305"/>
            <a:ext cx="5295591" cy="4674151"/>
          </a:xfrm>
        </p:spPr>
        <p:txBody>
          <a:bodyPr/>
          <a:lstStyle/>
          <a:p>
            <a:pPr marL="0" indent="0">
              <a:buNone/>
            </a:pPr>
            <a:r>
              <a:rPr lang="en-US" sz="1800" b="1" dirty="0"/>
              <a:t>Relationship Building and Idea Sharing</a:t>
            </a:r>
          </a:p>
          <a:p>
            <a:r>
              <a:rPr lang="en-US" sz="1800" dirty="0"/>
              <a:t>AMO’s Business Relationship Managers (BRMs) build strong working relationships with OIT’s business partners.  BRMs advocate for each idea through the entire intake and process.</a:t>
            </a:r>
          </a:p>
          <a:p>
            <a:pPr marL="0" indent="0">
              <a:buNone/>
            </a:pPr>
            <a:r>
              <a:rPr lang="en-US" sz="1800" b="1" dirty="0"/>
              <a:t>IT Governance and Investment Management</a:t>
            </a:r>
          </a:p>
          <a:p>
            <a:r>
              <a:rPr lang="en-US" sz="1800" dirty="0"/>
              <a:t>OIT’s Capitol Planning and Investment Control Process ensures that each new idea is the best solution to the identified issue and has the needed funding for both development and sustainment.</a:t>
            </a:r>
          </a:p>
          <a:p>
            <a:pPr marL="0" indent="0">
              <a:buNone/>
            </a:pPr>
            <a:r>
              <a:rPr lang="en-US" sz="1800" b="1" dirty="0"/>
              <a:t>Guiding an Idea to Production</a:t>
            </a:r>
          </a:p>
          <a:p>
            <a:r>
              <a:rPr lang="en-US" sz="1800" dirty="0"/>
              <a:t>AMO coordinates with every division in OIT to create the product and ensure that everyone knows why it is needed, the purpose it will serve, and who the primary point of contact is.</a:t>
            </a:r>
            <a:endParaRPr lang="en-US" sz="1800" b="1" dirty="0"/>
          </a:p>
        </p:txBody>
      </p:sp>
      <p:pic>
        <p:nvPicPr>
          <p:cNvPr id="8" name="Content Placeholder 7">
            <a:extLst>
              <a:ext uri="{FF2B5EF4-FFF2-40B4-BE49-F238E27FC236}">
                <a16:creationId xmlns:a16="http://schemas.microsoft.com/office/drawing/2014/main" id="{62AE6AF7-70EA-4647-AAC3-7B1DCBC06D51}"/>
              </a:ext>
              <a:ext uri="{C183D7F6-B498-43B3-948B-1728B52AA6E4}">
                <adec:decorative xmlns:adec="http://schemas.microsoft.com/office/drawing/2017/decorative" val="1"/>
              </a:ext>
            </a:extLst>
          </p:cNvPr>
          <p:cNvPicPr>
            <a:picLocks noGrp="1" noChangeAspect="1"/>
          </p:cNvPicPr>
          <p:nvPr>
            <p:ph sz="quarter" idx="13"/>
          </p:nvPr>
        </p:nvPicPr>
        <p:blipFill>
          <a:blip r:embed="rId3">
            <a:extLst>
              <a:ext uri="{96DAC541-7B7A-43D3-8B79-37D633B846F1}">
                <asvg:svgBlip xmlns:asvg="http://schemas.microsoft.com/office/drawing/2016/SVG/main" r:embed="rId4"/>
              </a:ext>
            </a:extLst>
          </a:blip>
          <a:srcRect/>
          <a:stretch/>
        </p:blipFill>
        <p:spPr>
          <a:xfrm>
            <a:off x="5920891" y="1956835"/>
            <a:ext cx="2944329" cy="2944329"/>
          </a:xfrm>
          <a:prstGeom prst="rect">
            <a:avLst/>
          </a:prstGeom>
          <a:effectLst/>
        </p:spPr>
      </p:pic>
      <p:sp>
        <p:nvSpPr>
          <p:cNvPr id="9" name="Slide Number Placeholder 1">
            <a:extLst>
              <a:ext uri="{FF2B5EF4-FFF2-40B4-BE49-F238E27FC236}">
                <a16:creationId xmlns:a16="http://schemas.microsoft.com/office/drawing/2014/main" id="{903372F3-D9E7-4DFA-A115-7233F63AD7CC}"/>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40</a:t>
            </a:fld>
            <a:endParaRPr lang="en-US" dirty="0">
              <a:solidFill>
                <a:prstClr val="white"/>
              </a:solidFill>
              <a:latin typeface="Calibri"/>
            </a:endParaRPr>
          </a:p>
        </p:txBody>
      </p:sp>
    </p:spTree>
    <p:extLst>
      <p:ext uri="{BB962C8B-B14F-4D97-AF65-F5344CB8AC3E}">
        <p14:creationId xmlns:p14="http://schemas.microsoft.com/office/powerpoint/2010/main" val="227912857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291840" y="1942495"/>
            <a:ext cx="4580709" cy="858806"/>
          </a:xfrm>
        </p:spPr>
        <p:txBody>
          <a:bodyPr/>
          <a:lstStyle/>
          <a:p>
            <a:r>
              <a:rPr lang="en-US" cap="none" dirty="0" err="1"/>
              <a:t>DevSecOps</a:t>
            </a:r>
            <a:r>
              <a:rPr lang="en-US" cap="none" dirty="0"/>
              <a:t> and Product Line Management</a:t>
            </a:r>
          </a:p>
        </p:txBody>
      </p:sp>
      <p:sp>
        <p:nvSpPr>
          <p:cNvPr id="7" name="Text Placeholder 6"/>
          <p:cNvSpPr>
            <a:spLocks noGrp="1"/>
          </p:cNvSpPr>
          <p:nvPr>
            <p:ph type="body" sz="quarter" idx="10"/>
          </p:nvPr>
        </p:nvSpPr>
        <p:spPr/>
        <p:txBody>
          <a:bodyPr/>
          <a:lstStyle/>
          <a:p>
            <a:r>
              <a:rPr lang="en-US" dirty="0"/>
              <a:t>Todd Simpson</a:t>
            </a:r>
          </a:p>
        </p:txBody>
      </p:sp>
      <p:sp>
        <p:nvSpPr>
          <p:cNvPr id="8" name="Text Placeholder 7"/>
          <p:cNvSpPr>
            <a:spLocks noGrp="1"/>
          </p:cNvSpPr>
          <p:nvPr>
            <p:ph type="body" sz="quarter" idx="11"/>
          </p:nvPr>
        </p:nvSpPr>
        <p:spPr/>
        <p:txBody>
          <a:bodyPr/>
          <a:lstStyle/>
          <a:p>
            <a:r>
              <a:rPr lang="en-US" dirty="0"/>
              <a:t>Deputy Assistant Secretary</a:t>
            </a:r>
          </a:p>
        </p:txBody>
      </p:sp>
      <p:sp>
        <p:nvSpPr>
          <p:cNvPr id="9" name="Text Placeholder 8"/>
          <p:cNvSpPr>
            <a:spLocks noGrp="1"/>
          </p:cNvSpPr>
          <p:nvPr>
            <p:ph type="body" sz="quarter" idx="12"/>
          </p:nvPr>
        </p:nvSpPr>
        <p:spPr/>
        <p:txBody>
          <a:bodyPr/>
          <a:lstStyle/>
          <a:p>
            <a:r>
              <a:rPr lang="en-US" dirty="0" err="1"/>
              <a:t>DevSecOps</a:t>
            </a:r>
            <a:endParaRPr lang="en-US" dirty="0"/>
          </a:p>
        </p:txBody>
      </p:sp>
      <p:sp>
        <p:nvSpPr>
          <p:cNvPr id="10" name="Text Placeholder 9"/>
          <p:cNvSpPr>
            <a:spLocks noGrp="1"/>
          </p:cNvSpPr>
          <p:nvPr>
            <p:ph type="body" sz="quarter" idx="13"/>
          </p:nvPr>
        </p:nvSpPr>
        <p:spPr>
          <a:xfrm>
            <a:off x="3292474" y="4287713"/>
            <a:ext cx="3169285" cy="246888"/>
          </a:xfrm>
        </p:spPr>
        <p:txBody>
          <a:bodyPr/>
          <a:lstStyle/>
          <a:p>
            <a:r>
              <a:rPr lang="en-US" dirty="0"/>
              <a:t>Advanced Planning Brief to Industry </a:t>
            </a:r>
          </a:p>
        </p:txBody>
      </p:sp>
      <p:sp>
        <p:nvSpPr>
          <p:cNvPr id="11" name="Text Placeholder 10"/>
          <p:cNvSpPr>
            <a:spLocks noGrp="1"/>
          </p:cNvSpPr>
          <p:nvPr>
            <p:ph type="body" sz="quarter" idx="14"/>
          </p:nvPr>
        </p:nvSpPr>
        <p:spPr/>
        <p:txBody>
          <a:bodyPr/>
          <a:lstStyle/>
          <a:p>
            <a:r>
              <a:rPr lang="en-US" dirty="0"/>
              <a:t>June 9, 2021</a:t>
            </a:r>
          </a:p>
        </p:txBody>
      </p:sp>
      <p:sp>
        <p:nvSpPr>
          <p:cNvPr id="12" name="Slide Number Placeholder 1">
            <a:extLst>
              <a:ext uri="{FF2B5EF4-FFF2-40B4-BE49-F238E27FC236}">
                <a16:creationId xmlns:a16="http://schemas.microsoft.com/office/drawing/2014/main" id="{801E3C9D-3FF4-4238-B84A-BD6DABB4C10C}"/>
              </a:ext>
            </a:extLst>
          </p:cNvPr>
          <p:cNvSpPr txBox="1">
            <a:spLocks/>
          </p:cNvSpPr>
          <p:nvPr/>
        </p:nvSpPr>
        <p:spPr>
          <a:xfrm>
            <a:off x="8759370" y="6569075"/>
            <a:ext cx="384630" cy="365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1" kern="1200" baseline="0">
                <a:solidFill>
                  <a:srgbClr val="1F1F1F"/>
                </a:solidFill>
                <a:latin typeface="+mn-lt"/>
                <a:ea typeface="+mn-ea"/>
                <a:cs typeface="+mn-cs"/>
              </a:defRPr>
            </a:lvl1pPr>
            <a:lvl2pPr marL="457200" indent="0" algn="l" defTabSz="914400" rtl="0" eaLnBrk="1" latinLnBrk="0" hangingPunct="1">
              <a:lnSpc>
                <a:spcPct val="90000"/>
              </a:lnSpc>
              <a:spcBef>
                <a:spcPts val="500"/>
              </a:spcBef>
              <a:buFont typeface="CambriaMath" charset="0"/>
              <a:buNone/>
              <a:defRPr sz="2400" kern="1200">
                <a:solidFill>
                  <a:srgbClr val="1F1F1F"/>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rgbClr val="1F1F1F"/>
                </a:solidFill>
                <a:latin typeface="+mn-lt"/>
                <a:ea typeface="+mn-ea"/>
                <a:cs typeface="+mn-cs"/>
              </a:defRPr>
            </a:lvl3pPr>
            <a:lvl4pPr marL="1371600" indent="0" algn="l" defTabSz="914400" rtl="0" eaLnBrk="1" latinLnBrk="0" hangingPunct="1">
              <a:lnSpc>
                <a:spcPct val="90000"/>
              </a:lnSpc>
              <a:spcBef>
                <a:spcPts val="500"/>
              </a:spcBef>
              <a:buFont typeface=".AppleSystemUIFont" charset="-120"/>
              <a:buNone/>
              <a:defRPr sz="2400" kern="1200">
                <a:solidFill>
                  <a:srgbClr val="1F1F1F"/>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457200">
              <a:lnSpc>
                <a:spcPct val="100000"/>
              </a:lnSpc>
              <a:spcBef>
                <a:spcPts val="0"/>
              </a:spcBef>
              <a:buFontTx/>
              <a:buNone/>
              <a:defRPr/>
            </a:pPr>
            <a:fld id="{D983F1FA-211D-3044-9E35-958DFBC26156}" type="slidenum">
              <a:rPr lang="en-US" sz="1200" b="0" smtClean="0">
                <a:solidFill>
                  <a:prstClr val="white"/>
                </a:solidFill>
                <a:latin typeface="Calibri"/>
              </a:rPr>
              <a:pPr algn="r" defTabSz="457200">
                <a:lnSpc>
                  <a:spcPct val="100000"/>
                </a:lnSpc>
                <a:spcBef>
                  <a:spcPts val="0"/>
                </a:spcBef>
                <a:buFontTx/>
                <a:buNone/>
                <a:defRPr/>
              </a:pPr>
              <a:t>41</a:t>
            </a:fld>
            <a:endParaRPr lang="en-US" sz="1200" b="0" dirty="0">
              <a:solidFill>
                <a:prstClr val="white"/>
              </a:solidFill>
              <a:latin typeface="Calibri"/>
            </a:endParaRPr>
          </a:p>
        </p:txBody>
      </p:sp>
    </p:spTree>
    <p:extLst>
      <p:ext uri="{BB962C8B-B14F-4D97-AF65-F5344CB8AC3E}">
        <p14:creationId xmlns:p14="http://schemas.microsoft.com/office/powerpoint/2010/main" val="4458154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147514-5ACD-4A45-84D5-90EE854E81F1}"/>
              </a:ext>
            </a:extLst>
          </p:cNvPr>
          <p:cNvSpPr>
            <a:spLocks noGrp="1"/>
          </p:cNvSpPr>
          <p:nvPr>
            <p:ph type="title"/>
          </p:nvPr>
        </p:nvSpPr>
        <p:spPr/>
        <p:txBody>
          <a:bodyPr/>
          <a:lstStyle/>
          <a:p>
            <a:r>
              <a:rPr lang="en-US" dirty="0"/>
              <a:t>Agenda </a:t>
            </a:r>
          </a:p>
        </p:txBody>
      </p:sp>
      <p:sp>
        <p:nvSpPr>
          <p:cNvPr id="3" name="Content Placeholder 2">
            <a:extLst>
              <a:ext uri="{FF2B5EF4-FFF2-40B4-BE49-F238E27FC236}">
                <a16:creationId xmlns:a16="http://schemas.microsoft.com/office/drawing/2014/main" id="{26342236-495D-614C-8541-113423109FC3}"/>
              </a:ext>
            </a:extLst>
          </p:cNvPr>
          <p:cNvSpPr>
            <a:spLocks noGrp="1"/>
          </p:cNvSpPr>
          <p:nvPr>
            <p:ph idx="1"/>
          </p:nvPr>
        </p:nvSpPr>
        <p:spPr/>
        <p:txBody>
          <a:bodyPr/>
          <a:lstStyle/>
          <a:p>
            <a:pPr lvl="0"/>
            <a:r>
              <a:rPr lang="en-US" sz="2000" dirty="0"/>
              <a:t>Secretary McDonough’s priorities for VA </a:t>
            </a:r>
          </a:p>
          <a:p>
            <a:pPr lvl="0"/>
            <a:r>
              <a:rPr lang="en-US" sz="2000" dirty="0"/>
              <a:t>Our </a:t>
            </a:r>
            <a:r>
              <a:rPr lang="en-US" sz="2000" dirty="0" err="1"/>
              <a:t>DevSecOps</a:t>
            </a:r>
            <a:r>
              <a:rPr lang="en-US" sz="2000" dirty="0"/>
              <a:t> priorities</a:t>
            </a:r>
          </a:p>
          <a:p>
            <a:pPr lvl="0"/>
            <a:r>
              <a:rPr lang="en-US" sz="2000" dirty="0"/>
              <a:t>Maturing our use of Product Line Management</a:t>
            </a:r>
          </a:p>
          <a:p>
            <a:pPr lvl="0"/>
            <a:r>
              <a:rPr lang="en-US" sz="2000" dirty="0"/>
              <a:t>What’s ahead </a:t>
            </a:r>
          </a:p>
          <a:p>
            <a:pPr lvl="0"/>
            <a:r>
              <a:rPr lang="en-US" sz="2000" dirty="0"/>
              <a:t>What we need from industry </a:t>
            </a:r>
          </a:p>
        </p:txBody>
      </p:sp>
      <p:sp>
        <p:nvSpPr>
          <p:cNvPr id="6" name="Slide Number Placeholder 1">
            <a:extLst>
              <a:ext uri="{FF2B5EF4-FFF2-40B4-BE49-F238E27FC236}">
                <a16:creationId xmlns:a16="http://schemas.microsoft.com/office/drawing/2014/main" id="{99837E2C-96AE-4DF6-8154-D8E959A9A5B2}"/>
              </a:ext>
            </a:extLst>
          </p:cNvPr>
          <p:cNvSpPr txBox="1">
            <a:spLocks/>
          </p:cNvSpPr>
          <p:nvPr/>
        </p:nvSpPr>
        <p:spPr>
          <a:xfrm>
            <a:off x="8759370" y="6569075"/>
            <a:ext cx="38463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D983F1FA-211D-3044-9E35-958DFBC26156}" type="slidenum">
              <a:rPr lang="en-US" sz="1200" smtClean="0">
                <a:solidFill>
                  <a:prstClr val="white"/>
                </a:solidFill>
                <a:latin typeface="Calibri"/>
              </a:rPr>
              <a:pPr algn="r" defTabSz="457200">
                <a:defRPr/>
              </a:pPr>
              <a:t>42</a:t>
            </a:fld>
            <a:endParaRPr lang="en-US" sz="1200" dirty="0">
              <a:solidFill>
                <a:prstClr val="white"/>
              </a:solidFill>
              <a:latin typeface="Calibri"/>
            </a:endParaRPr>
          </a:p>
        </p:txBody>
      </p:sp>
    </p:spTree>
    <p:extLst>
      <p:ext uri="{BB962C8B-B14F-4D97-AF65-F5344CB8AC3E}">
        <p14:creationId xmlns:p14="http://schemas.microsoft.com/office/powerpoint/2010/main" val="20692043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5C6F4A-DEB7-42BD-96FB-277FB59434A3}"/>
              </a:ext>
            </a:extLst>
          </p:cNvPr>
          <p:cNvSpPr>
            <a:spLocks noGrp="1"/>
          </p:cNvSpPr>
          <p:nvPr>
            <p:ph type="title"/>
          </p:nvPr>
        </p:nvSpPr>
        <p:spPr/>
        <p:txBody>
          <a:bodyPr/>
          <a:lstStyle/>
          <a:p>
            <a:r>
              <a:rPr lang="en-US" dirty="0"/>
              <a:t>Who we are </a:t>
            </a:r>
          </a:p>
        </p:txBody>
      </p:sp>
      <p:sp>
        <p:nvSpPr>
          <p:cNvPr id="3" name="Content Placeholder 2">
            <a:extLst>
              <a:ext uri="{FF2B5EF4-FFF2-40B4-BE49-F238E27FC236}">
                <a16:creationId xmlns:a16="http://schemas.microsoft.com/office/drawing/2014/main" id="{9E5DA7DF-879F-49B9-8826-CC3C8ABDB741}"/>
              </a:ext>
            </a:extLst>
          </p:cNvPr>
          <p:cNvSpPr>
            <a:spLocks noGrp="1"/>
          </p:cNvSpPr>
          <p:nvPr>
            <p:ph sz="quarter" idx="12"/>
          </p:nvPr>
        </p:nvSpPr>
        <p:spPr/>
        <p:txBody>
          <a:bodyPr/>
          <a:lstStyle/>
          <a:p>
            <a:r>
              <a:rPr lang="en-US" dirty="0"/>
              <a:t>In VA’s Office of Information and Technology (OIT), </a:t>
            </a:r>
            <a:r>
              <a:rPr lang="en-US" b="1" dirty="0" err="1"/>
              <a:t>DevSecOps</a:t>
            </a:r>
            <a:r>
              <a:rPr lang="en-US" dirty="0"/>
              <a:t> is both an </a:t>
            </a:r>
            <a:r>
              <a:rPr lang="en-US" b="1" dirty="0"/>
              <a:t>office name </a:t>
            </a:r>
            <a:r>
              <a:rPr lang="en-US" dirty="0"/>
              <a:t>and the </a:t>
            </a:r>
            <a:r>
              <a:rPr lang="en-US" b="1" dirty="0"/>
              <a:t>collection of practices and principles</a:t>
            </a:r>
            <a:r>
              <a:rPr lang="en-US" dirty="0"/>
              <a:t> we use to deliver IT products and services to our customers</a:t>
            </a:r>
          </a:p>
        </p:txBody>
      </p:sp>
      <p:pic>
        <p:nvPicPr>
          <p:cNvPr id="9" name="Content Placeholder 8" descr="Development Operations and Security DebSecOps icon">
            <a:extLst>
              <a:ext uri="{FF2B5EF4-FFF2-40B4-BE49-F238E27FC236}">
                <a16:creationId xmlns:a16="http://schemas.microsoft.com/office/drawing/2014/main" id="{09903FB6-B509-428D-8F57-0670DE91588F}"/>
              </a:ext>
            </a:extLst>
          </p:cNvPr>
          <p:cNvPicPr>
            <a:picLocks noGrp="1" noChangeAspect="1"/>
          </p:cNvPicPr>
          <p:nvPr>
            <p:ph sz="quarter" idx="13"/>
          </p:nvPr>
        </p:nvPicPr>
        <p:blipFill>
          <a:blip r:embed="rId3"/>
          <a:stretch>
            <a:fillRect/>
          </a:stretch>
        </p:blipFill>
        <p:spPr>
          <a:xfrm>
            <a:off x="4976813" y="1761332"/>
            <a:ext cx="3538537" cy="3538537"/>
          </a:xfrm>
        </p:spPr>
      </p:pic>
      <p:sp>
        <p:nvSpPr>
          <p:cNvPr id="7" name="Slide Number Placeholder 1">
            <a:extLst>
              <a:ext uri="{FF2B5EF4-FFF2-40B4-BE49-F238E27FC236}">
                <a16:creationId xmlns:a16="http://schemas.microsoft.com/office/drawing/2014/main" id="{464DBEB7-A592-4C57-81FE-9C657418794F}"/>
              </a:ext>
            </a:extLst>
          </p:cNvPr>
          <p:cNvSpPr txBox="1">
            <a:spLocks/>
          </p:cNvSpPr>
          <p:nvPr/>
        </p:nvSpPr>
        <p:spPr>
          <a:xfrm>
            <a:off x="8759370" y="6495257"/>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43</a:t>
            </a:fld>
            <a:endParaRPr lang="en-US" dirty="0">
              <a:solidFill>
                <a:prstClr val="white"/>
              </a:solidFill>
              <a:latin typeface="Calibri"/>
            </a:endParaRPr>
          </a:p>
        </p:txBody>
      </p:sp>
    </p:spTree>
    <p:extLst>
      <p:ext uri="{BB962C8B-B14F-4D97-AF65-F5344CB8AC3E}">
        <p14:creationId xmlns:p14="http://schemas.microsoft.com/office/powerpoint/2010/main" val="401109269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3B4BA8-4F24-4EEC-9F07-EC26BB7FC920}"/>
              </a:ext>
            </a:extLst>
          </p:cNvPr>
          <p:cNvSpPr>
            <a:spLocks noGrp="1"/>
          </p:cNvSpPr>
          <p:nvPr>
            <p:ph type="title"/>
          </p:nvPr>
        </p:nvSpPr>
        <p:spPr>
          <a:xfrm>
            <a:off x="628650" y="374904"/>
            <a:ext cx="8079252" cy="685800"/>
          </a:xfrm>
        </p:spPr>
        <p:txBody>
          <a:bodyPr/>
          <a:lstStyle/>
          <a:p>
            <a:r>
              <a:rPr lang="en-US" dirty="0"/>
              <a:t>Our work in </a:t>
            </a:r>
            <a:r>
              <a:rPr lang="en-US" dirty="0" err="1"/>
              <a:t>DevSecOps</a:t>
            </a:r>
            <a:r>
              <a:rPr lang="en-US" dirty="0"/>
              <a:t> supports the Secretary’s priorities </a:t>
            </a:r>
          </a:p>
        </p:txBody>
      </p:sp>
      <p:sp>
        <p:nvSpPr>
          <p:cNvPr id="7" name="Text Placeholder 6">
            <a:extLst>
              <a:ext uri="{FF2B5EF4-FFF2-40B4-BE49-F238E27FC236}">
                <a16:creationId xmlns:a16="http://schemas.microsoft.com/office/drawing/2014/main" id="{B65B8D5A-AB1C-4A35-A8E3-A14B72031F24}"/>
              </a:ext>
            </a:extLst>
          </p:cNvPr>
          <p:cNvSpPr>
            <a:spLocks noGrp="1"/>
          </p:cNvSpPr>
          <p:nvPr>
            <p:ph type="body" sz="quarter" idx="12"/>
          </p:nvPr>
        </p:nvSpPr>
        <p:spPr/>
        <p:txBody>
          <a:bodyPr/>
          <a:lstStyle/>
          <a:p>
            <a:r>
              <a:rPr lang="en-US" dirty="0"/>
              <a:t>Three core responsibilities: </a:t>
            </a:r>
          </a:p>
        </p:txBody>
      </p:sp>
      <p:sp>
        <p:nvSpPr>
          <p:cNvPr id="3" name="Content Placeholder 2">
            <a:extLst>
              <a:ext uri="{FF2B5EF4-FFF2-40B4-BE49-F238E27FC236}">
                <a16:creationId xmlns:a16="http://schemas.microsoft.com/office/drawing/2014/main" id="{63993529-1923-4B57-BD07-548289941193}"/>
              </a:ext>
            </a:extLst>
          </p:cNvPr>
          <p:cNvSpPr>
            <a:spLocks noGrp="1"/>
          </p:cNvSpPr>
          <p:nvPr>
            <p:ph sz="quarter" idx="13"/>
          </p:nvPr>
        </p:nvSpPr>
        <p:spPr/>
        <p:txBody>
          <a:bodyPr/>
          <a:lstStyle/>
          <a:p>
            <a:r>
              <a:rPr lang="en-US" dirty="0"/>
              <a:t>Provide Veterans timely, world-class health care </a:t>
            </a:r>
          </a:p>
          <a:p>
            <a:r>
              <a:rPr lang="en-US" dirty="0"/>
              <a:t>Ensure Veterans and their families have access to the benefits they have earned </a:t>
            </a:r>
          </a:p>
          <a:p>
            <a:r>
              <a:rPr lang="en-US" dirty="0"/>
              <a:t>Honoring our Veterans with a final resting place that is a lasting tribute to their service</a:t>
            </a:r>
          </a:p>
        </p:txBody>
      </p:sp>
      <p:sp>
        <p:nvSpPr>
          <p:cNvPr id="8" name="Text Placeholder 7">
            <a:extLst>
              <a:ext uri="{FF2B5EF4-FFF2-40B4-BE49-F238E27FC236}">
                <a16:creationId xmlns:a16="http://schemas.microsoft.com/office/drawing/2014/main" id="{2D44587A-B726-472A-AB1B-9919A5EED47C}"/>
              </a:ext>
            </a:extLst>
          </p:cNvPr>
          <p:cNvSpPr>
            <a:spLocks noGrp="1"/>
          </p:cNvSpPr>
          <p:nvPr>
            <p:ph type="body" sz="quarter" idx="14"/>
          </p:nvPr>
        </p:nvSpPr>
        <p:spPr/>
        <p:txBody>
          <a:bodyPr/>
          <a:lstStyle/>
          <a:p>
            <a:r>
              <a:rPr lang="en-US" dirty="0"/>
              <a:t>Additional focus areas: </a:t>
            </a:r>
          </a:p>
        </p:txBody>
      </p:sp>
      <p:sp>
        <p:nvSpPr>
          <p:cNvPr id="9" name="Content Placeholder 8">
            <a:extLst>
              <a:ext uri="{FF2B5EF4-FFF2-40B4-BE49-F238E27FC236}">
                <a16:creationId xmlns:a16="http://schemas.microsoft.com/office/drawing/2014/main" id="{52136044-6F84-4272-B786-8CF1CCC5E47B}"/>
              </a:ext>
            </a:extLst>
          </p:cNvPr>
          <p:cNvSpPr>
            <a:spLocks noGrp="1"/>
          </p:cNvSpPr>
          <p:nvPr>
            <p:ph sz="quarter" idx="15"/>
          </p:nvPr>
        </p:nvSpPr>
        <p:spPr/>
        <p:txBody>
          <a:bodyPr/>
          <a:lstStyle/>
          <a:p>
            <a:r>
              <a:rPr lang="en-US" dirty="0"/>
              <a:t>Fight the pandemic</a:t>
            </a:r>
          </a:p>
          <a:p>
            <a:r>
              <a:rPr lang="en-US" dirty="0"/>
              <a:t>Help Veterans build civilian lives of opportunity with education and jobs worthy of their talents, skills, and service</a:t>
            </a:r>
          </a:p>
          <a:p>
            <a:r>
              <a:rPr lang="en-US" dirty="0"/>
              <a:t>Welcome all Veterans, including women, LGBT (lesbian, gay, bisexual, and transgender), and those of color</a:t>
            </a:r>
          </a:p>
          <a:p>
            <a:r>
              <a:rPr lang="en-US" dirty="0"/>
              <a:t>Reduce Veteran homelessness and suicide</a:t>
            </a:r>
          </a:p>
          <a:p>
            <a:r>
              <a:rPr lang="en-US" dirty="0"/>
              <a:t>Keep faith with families and caregivers </a:t>
            </a:r>
          </a:p>
        </p:txBody>
      </p:sp>
      <p:sp>
        <p:nvSpPr>
          <p:cNvPr id="10" name="Slide Number Placeholder 1">
            <a:extLst>
              <a:ext uri="{FF2B5EF4-FFF2-40B4-BE49-F238E27FC236}">
                <a16:creationId xmlns:a16="http://schemas.microsoft.com/office/drawing/2014/main" id="{02F77312-673F-4004-A5AE-A54E2CFF21BB}"/>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44</a:t>
            </a:fld>
            <a:endParaRPr lang="en-US" dirty="0">
              <a:solidFill>
                <a:prstClr val="white"/>
              </a:solidFill>
              <a:latin typeface="Calibri"/>
            </a:endParaRPr>
          </a:p>
        </p:txBody>
      </p:sp>
    </p:spTree>
    <p:extLst>
      <p:ext uri="{BB962C8B-B14F-4D97-AF65-F5344CB8AC3E}">
        <p14:creationId xmlns:p14="http://schemas.microsoft.com/office/powerpoint/2010/main" val="60433291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F6B794-FA53-0044-8261-26951B84B30A}"/>
              </a:ext>
            </a:extLst>
          </p:cNvPr>
          <p:cNvSpPr>
            <a:spLocks noGrp="1"/>
          </p:cNvSpPr>
          <p:nvPr>
            <p:ph type="title"/>
          </p:nvPr>
        </p:nvSpPr>
        <p:spPr/>
        <p:txBody>
          <a:bodyPr/>
          <a:lstStyle/>
          <a:p>
            <a:r>
              <a:rPr lang="en-US" dirty="0"/>
              <a:t>Our seven </a:t>
            </a:r>
            <a:r>
              <a:rPr lang="en-US" dirty="0" err="1"/>
              <a:t>DevSecOps</a:t>
            </a:r>
            <a:r>
              <a:rPr lang="en-US" dirty="0"/>
              <a:t> priorities </a:t>
            </a:r>
          </a:p>
        </p:txBody>
      </p:sp>
      <p:pic>
        <p:nvPicPr>
          <p:cNvPr id="8" name="Picture 7" descr="Full description follows:">
            <a:extLst>
              <a:ext uri="{FF2B5EF4-FFF2-40B4-BE49-F238E27FC236}">
                <a16:creationId xmlns:a16="http://schemas.microsoft.com/office/drawing/2014/main" id="{7B7039ED-DEBF-4F6A-A398-E8D47D83D221}"/>
              </a:ext>
            </a:extLst>
          </p:cNvPr>
          <p:cNvPicPr>
            <a:picLocks noChangeAspect="1"/>
          </p:cNvPicPr>
          <p:nvPr/>
        </p:nvPicPr>
        <p:blipFill>
          <a:blip r:embed="rId3"/>
          <a:stretch>
            <a:fillRect/>
          </a:stretch>
        </p:blipFill>
        <p:spPr>
          <a:xfrm>
            <a:off x="0" y="2078637"/>
            <a:ext cx="9144000" cy="2700726"/>
          </a:xfrm>
          <a:prstGeom prst="rect">
            <a:avLst/>
          </a:prstGeom>
        </p:spPr>
      </p:pic>
      <p:sp>
        <p:nvSpPr>
          <p:cNvPr id="9" name="Slide Number Placeholder 1">
            <a:extLst>
              <a:ext uri="{FF2B5EF4-FFF2-40B4-BE49-F238E27FC236}">
                <a16:creationId xmlns:a16="http://schemas.microsoft.com/office/drawing/2014/main" id="{D99FB554-3326-4A56-A351-FA5C64DC68FA}"/>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45</a:t>
            </a:fld>
            <a:endParaRPr lang="en-US" dirty="0">
              <a:solidFill>
                <a:prstClr val="white"/>
              </a:solidFill>
              <a:latin typeface="Calibri"/>
            </a:endParaRPr>
          </a:p>
        </p:txBody>
      </p:sp>
    </p:spTree>
    <p:extLst>
      <p:ext uri="{BB962C8B-B14F-4D97-AF65-F5344CB8AC3E}">
        <p14:creationId xmlns:p14="http://schemas.microsoft.com/office/powerpoint/2010/main" val="768795563"/>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98AE0E8-16E2-4271-8184-C8BA01F036AF}"/>
              </a:ext>
            </a:extLst>
          </p:cNvPr>
          <p:cNvSpPr>
            <a:spLocks noGrp="1"/>
          </p:cNvSpPr>
          <p:nvPr>
            <p:ph type="title"/>
          </p:nvPr>
        </p:nvSpPr>
        <p:spPr/>
        <p:txBody>
          <a:bodyPr/>
          <a:lstStyle/>
          <a:p>
            <a:r>
              <a:rPr lang="en-US" dirty="0"/>
              <a:t>Maturing our use of Product Line Management </a:t>
            </a:r>
          </a:p>
        </p:txBody>
      </p:sp>
      <p:sp>
        <p:nvSpPr>
          <p:cNvPr id="9" name="Content Placeholder 8">
            <a:extLst>
              <a:ext uri="{FF2B5EF4-FFF2-40B4-BE49-F238E27FC236}">
                <a16:creationId xmlns:a16="http://schemas.microsoft.com/office/drawing/2014/main" id="{B417BFC0-B025-43E3-8FC2-CD416E98B9B2}"/>
              </a:ext>
            </a:extLst>
          </p:cNvPr>
          <p:cNvSpPr>
            <a:spLocks noGrp="1"/>
          </p:cNvSpPr>
          <p:nvPr>
            <p:ph sz="quarter" idx="12"/>
          </p:nvPr>
        </p:nvSpPr>
        <p:spPr/>
        <p:txBody>
          <a:bodyPr/>
          <a:lstStyle/>
          <a:p>
            <a:pPr fontAlgn="base"/>
            <a:r>
              <a:rPr lang="en-US" sz="2000" dirty="0"/>
              <a:t>In conjunction with moving to </a:t>
            </a:r>
            <a:r>
              <a:rPr lang="en-US" sz="2000" dirty="0" err="1"/>
              <a:t>DevSecOps</a:t>
            </a:r>
            <a:r>
              <a:rPr lang="en-US" sz="2000" dirty="0"/>
              <a:t>, VA has begun the transition to a product line management structure, organizing related products and services from across OIT into multiple, distinct product lines.  </a:t>
            </a:r>
          </a:p>
          <a:p>
            <a:pPr fontAlgn="base"/>
            <a:r>
              <a:rPr lang="en-US" sz="2000" dirty="0"/>
              <a:t>By bringing like products under a single umbrella, product line managers can guide them holistically, coordinating the evolution of products, introducing new capabilities, and retiring obsolete products and services. </a:t>
            </a:r>
          </a:p>
        </p:txBody>
      </p:sp>
      <p:pic>
        <p:nvPicPr>
          <p:cNvPr id="15" name="Content Placeholder 14" descr="Product Line Management depicted by three arrowns or product lines converging into one">
            <a:extLst>
              <a:ext uri="{FF2B5EF4-FFF2-40B4-BE49-F238E27FC236}">
                <a16:creationId xmlns:a16="http://schemas.microsoft.com/office/drawing/2014/main" id="{F910FC6E-494D-E24A-8E41-20A95FD23B52}"/>
              </a:ext>
            </a:extLst>
          </p:cNvPr>
          <p:cNvPicPr>
            <a:picLocks noGrp="1" noChangeAspect="1"/>
          </p:cNvPicPr>
          <p:nvPr>
            <p:ph sz="quarter" idx="13"/>
          </p:nvPr>
        </p:nvPicPr>
        <p:blipFill>
          <a:blip r:embed="rId3"/>
          <a:srcRect/>
          <a:stretch/>
        </p:blipFill>
        <p:spPr>
          <a:xfrm>
            <a:off x="4957919" y="1653021"/>
            <a:ext cx="3755157" cy="3755157"/>
          </a:xfrm>
        </p:spPr>
      </p:pic>
      <p:sp>
        <p:nvSpPr>
          <p:cNvPr id="10" name="Slide Number Placeholder 1">
            <a:extLst>
              <a:ext uri="{FF2B5EF4-FFF2-40B4-BE49-F238E27FC236}">
                <a16:creationId xmlns:a16="http://schemas.microsoft.com/office/drawing/2014/main" id="{2690C363-57EE-459B-87A6-D8519AFCEE7F}"/>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46</a:t>
            </a:fld>
            <a:endParaRPr lang="en-US" dirty="0">
              <a:solidFill>
                <a:prstClr val="white"/>
              </a:solidFill>
              <a:latin typeface="Calibri"/>
            </a:endParaRPr>
          </a:p>
        </p:txBody>
      </p:sp>
    </p:spTree>
    <p:extLst>
      <p:ext uri="{BB962C8B-B14F-4D97-AF65-F5344CB8AC3E}">
        <p14:creationId xmlns:p14="http://schemas.microsoft.com/office/powerpoint/2010/main" val="1072443568"/>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itle 7">
            <a:extLst>
              <a:ext uri="{FF2B5EF4-FFF2-40B4-BE49-F238E27FC236}">
                <a16:creationId xmlns:a16="http://schemas.microsoft.com/office/drawing/2014/main" id="{598AE0E8-16E2-4271-8184-C8BA01F036AF}"/>
              </a:ext>
            </a:extLst>
          </p:cNvPr>
          <p:cNvSpPr>
            <a:spLocks noGrp="1"/>
          </p:cNvSpPr>
          <p:nvPr>
            <p:ph type="title"/>
          </p:nvPr>
        </p:nvSpPr>
        <p:spPr/>
        <p:txBody>
          <a:bodyPr/>
          <a:lstStyle/>
          <a:p>
            <a:r>
              <a:rPr lang="en-US" dirty="0"/>
              <a:t>Maturing our use of Product Line Management, continued </a:t>
            </a:r>
          </a:p>
        </p:txBody>
      </p:sp>
      <p:sp>
        <p:nvSpPr>
          <p:cNvPr id="9" name="Content Placeholder 8">
            <a:extLst>
              <a:ext uri="{FF2B5EF4-FFF2-40B4-BE49-F238E27FC236}">
                <a16:creationId xmlns:a16="http://schemas.microsoft.com/office/drawing/2014/main" id="{B417BFC0-B025-43E3-8FC2-CD416E98B9B2}"/>
              </a:ext>
            </a:extLst>
          </p:cNvPr>
          <p:cNvSpPr>
            <a:spLocks noGrp="1"/>
          </p:cNvSpPr>
          <p:nvPr>
            <p:ph sz="quarter" idx="12"/>
          </p:nvPr>
        </p:nvSpPr>
        <p:spPr/>
        <p:txBody>
          <a:bodyPr/>
          <a:lstStyle/>
          <a:p>
            <a:pPr fontAlgn="base"/>
            <a:r>
              <a:rPr lang="en-US" sz="2000" dirty="0"/>
              <a:t>Product line managers optimize the application of OIT resources to fill product maturity gaps and matrix resources across product teams. They also identify redundant capabilities across their product line, consolidating them into common services to reduce costs, increase efficiency, and improve product stability and quality.  </a:t>
            </a:r>
          </a:p>
          <a:p>
            <a:pPr fontAlgn="base"/>
            <a:r>
              <a:rPr lang="en-US" sz="2000" dirty="0"/>
              <a:t>As our PLM maturity increases, we will realize significant benefits through this orchestrated delivery of products—coordinated, managed and aligned to meet the needs of their customers. </a:t>
            </a:r>
          </a:p>
        </p:txBody>
      </p:sp>
      <p:pic>
        <p:nvPicPr>
          <p:cNvPr id="5" name="Content Placeholder 4" descr="The product line manager optimizes application of resources, reduces costs and increase efficiency.">
            <a:extLst>
              <a:ext uri="{FF2B5EF4-FFF2-40B4-BE49-F238E27FC236}">
                <a16:creationId xmlns:a16="http://schemas.microsoft.com/office/drawing/2014/main" id="{6E75732E-A794-5842-A1DB-4DBBDB8F7C19}"/>
              </a:ext>
            </a:extLst>
          </p:cNvPr>
          <p:cNvPicPr>
            <a:picLocks noGrp="1" noChangeAspect="1"/>
          </p:cNvPicPr>
          <p:nvPr>
            <p:ph sz="quarter" idx="13"/>
          </p:nvPr>
        </p:nvPicPr>
        <p:blipFill>
          <a:blip r:embed="rId3"/>
          <a:srcRect/>
          <a:stretch/>
        </p:blipFill>
        <p:spPr>
          <a:xfrm>
            <a:off x="4703763" y="1441455"/>
            <a:ext cx="4206082" cy="4206082"/>
          </a:xfrm>
        </p:spPr>
      </p:pic>
      <p:sp>
        <p:nvSpPr>
          <p:cNvPr id="10" name="Slide Number Placeholder 1">
            <a:extLst>
              <a:ext uri="{FF2B5EF4-FFF2-40B4-BE49-F238E27FC236}">
                <a16:creationId xmlns:a16="http://schemas.microsoft.com/office/drawing/2014/main" id="{231D4840-F434-4361-88F0-BBE34BC6C705}"/>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47</a:t>
            </a:fld>
            <a:endParaRPr lang="en-US" dirty="0">
              <a:solidFill>
                <a:prstClr val="white"/>
              </a:solidFill>
              <a:latin typeface="Calibri"/>
            </a:endParaRPr>
          </a:p>
        </p:txBody>
      </p:sp>
    </p:spTree>
    <p:extLst>
      <p:ext uri="{BB962C8B-B14F-4D97-AF65-F5344CB8AC3E}">
        <p14:creationId xmlns:p14="http://schemas.microsoft.com/office/powerpoint/2010/main" val="67901674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5F4C63-56D2-453C-A5A5-1DA88F9B10CE}"/>
              </a:ext>
            </a:extLst>
          </p:cNvPr>
          <p:cNvSpPr>
            <a:spLocks noGrp="1"/>
          </p:cNvSpPr>
          <p:nvPr>
            <p:ph type="title"/>
          </p:nvPr>
        </p:nvSpPr>
        <p:spPr/>
        <p:txBody>
          <a:bodyPr/>
          <a:lstStyle/>
          <a:p>
            <a:r>
              <a:rPr lang="en-US" dirty="0"/>
              <a:t>What’s ahead </a:t>
            </a:r>
          </a:p>
        </p:txBody>
      </p:sp>
      <p:sp>
        <p:nvSpPr>
          <p:cNvPr id="3" name="Content Placeholder 2">
            <a:extLst>
              <a:ext uri="{FF2B5EF4-FFF2-40B4-BE49-F238E27FC236}">
                <a16:creationId xmlns:a16="http://schemas.microsoft.com/office/drawing/2014/main" id="{A6EF16DF-18B8-44BE-B2EF-465A6942F1E7}"/>
              </a:ext>
            </a:extLst>
          </p:cNvPr>
          <p:cNvSpPr>
            <a:spLocks noGrp="1"/>
          </p:cNvSpPr>
          <p:nvPr>
            <p:ph idx="1"/>
          </p:nvPr>
        </p:nvSpPr>
        <p:spPr/>
        <p:txBody>
          <a:bodyPr/>
          <a:lstStyle/>
          <a:p>
            <a:r>
              <a:rPr lang="en-US" sz="2000" dirty="0"/>
              <a:t>We are looking for </a:t>
            </a:r>
            <a:r>
              <a:rPr lang="en-US" sz="2000" i="1" dirty="0"/>
              <a:t>true strategic partners </a:t>
            </a:r>
            <a:r>
              <a:rPr lang="en-US" sz="2000" dirty="0"/>
              <a:t>from industry to help us deliver innovative solutions </a:t>
            </a:r>
            <a:endParaRPr lang="en-US" sz="2000" i="1" dirty="0"/>
          </a:p>
          <a:p>
            <a:r>
              <a:rPr lang="en-US" sz="2000" dirty="0"/>
              <a:t>We are looking ahead to: </a:t>
            </a:r>
          </a:p>
          <a:p>
            <a:pPr lvl="1"/>
            <a:r>
              <a:rPr lang="en-US" sz="2000" dirty="0"/>
              <a:t>More managed service provider activities and initiatives</a:t>
            </a:r>
          </a:p>
          <a:p>
            <a:pPr lvl="1"/>
            <a:r>
              <a:rPr lang="en-US" sz="2000" dirty="0"/>
              <a:t>“As a service” options—SaaS, PaaS, Cloud </a:t>
            </a:r>
          </a:p>
          <a:p>
            <a:pPr lvl="1"/>
            <a:r>
              <a:rPr lang="en-US" sz="2000" dirty="0"/>
              <a:t>Hyper-automation, and doing as much as possible without human intervention </a:t>
            </a:r>
          </a:p>
          <a:p>
            <a:pPr lvl="1"/>
            <a:r>
              <a:rPr lang="en-US" sz="2000" dirty="0"/>
              <a:t>Meeting requirements of:</a:t>
            </a:r>
          </a:p>
          <a:p>
            <a:pPr lvl="2"/>
            <a:r>
              <a:rPr lang="en-US" sz="2000" dirty="0"/>
              <a:t>IPv6</a:t>
            </a:r>
          </a:p>
          <a:p>
            <a:pPr lvl="2"/>
            <a:r>
              <a:rPr lang="en-US" sz="2000" dirty="0"/>
              <a:t>Executive Order on Improving the Nation’s Cybersecurity </a:t>
            </a:r>
          </a:p>
        </p:txBody>
      </p:sp>
      <p:sp>
        <p:nvSpPr>
          <p:cNvPr id="6" name="Slide Number Placeholder 1">
            <a:extLst>
              <a:ext uri="{FF2B5EF4-FFF2-40B4-BE49-F238E27FC236}">
                <a16:creationId xmlns:a16="http://schemas.microsoft.com/office/drawing/2014/main" id="{57C716BA-6DCF-4964-926B-0BBFDDC706B6}"/>
              </a:ext>
            </a:extLst>
          </p:cNvPr>
          <p:cNvSpPr txBox="1">
            <a:spLocks/>
          </p:cNvSpPr>
          <p:nvPr/>
        </p:nvSpPr>
        <p:spPr>
          <a:xfrm>
            <a:off x="8759370" y="6553200"/>
            <a:ext cx="38463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D983F1FA-211D-3044-9E35-958DFBC26156}" type="slidenum">
              <a:rPr lang="en-US" sz="1200" smtClean="0">
                <a:solidFill>
                  <a:prstClr val="white"/>
                </a:solidFill>
                <a:latin typeface="Calibri"/>
              </a:rPr>
              <a:pPr algn="r" defTabSz="457200">
                <a:defRPr/>
              </a:pPr>
              <a:t>48</a:t>
            </a:fld>
            <a:endParaRPr lang="en-US" sz="1200" dirty="0">
              <a:solidFill>
                <a:prstClr val="white"/>
              </a:solidFill>
              <a:latin typeface="Calibri"/>
            </a:endParaRPr>
          </a:p>
        </p:txBody>
      </p:sp>
    </p:spTree>
    <p:extLst>
      <p:ext uri="{BB962C8B-B14F-4D97-AF65-F5344CB8AC3E}">
        <p14:creationId xmlns:p14="http://schemas.microsoft.com/office/powerpoint/2010/main" val="316603299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9A1F80A-BB50-4641-A488-506155B24A1F}"/>
              </a:ext>
            </a:extLst>
          </p:cNvPr>
          <p:cNvSpPr>
            <a:spLocks noGrp="1"/>
          </p:cNvSpPr>
          <p:nvPr>
            <p:ph type="title"/>
          </p:nvPr>
        </p:nvSpPr>
        <p:spPr/>
        <p:txBody>
          <a:bodyPr/>
          <a:lstStyle/>
          <a:p>
            <a:r>
              <a:rPr lang="en-US" dirty="0"/>
              <a:t>What we need from industry </a:t>
            </a:r>
          </a:p>
        </p:txBody>
      </p:sp>
      <p:sp>
        <p:nvSpPr>
          <p:cNvPr id="6" name="Text Placeholder 5">
            <a:extLst>
              <a:ext uri="{FF2B5EF4-FFF2-40B4-BE49-F238E27FC236}">
                <a16:creationId xmlns:a16="http://schemas.microsoft.com/office/drawing/2014/main" id="{B99C289E-3B3A-404A-8412-5928F489F5D9}"/>
              </a:ext>
            </a:extLst>
          </p:cNvPr>
          <p:cNvSpPr>
            <a:spLocks noGrp="1"/>
          </p:cNvSpPr>
          <p:nvPr>
            <p:ph type="body" sz="quarter" idx="12"/>
          </p:nvPr>
        </p:nvSpPr>
        <p:spPr/>
        <p:txBody>
          <a:bodyPr/>
          <a:lstStyle/>
          <a:p>
            <a:r>
              <a:rPr lang="en-US" dirty="0"/>
              <a:t>Methodologies </a:t>
            </a:r>
          </a:p>
        </p:txBody>
      </p:sp>
      <p:sp>
        <p:nvSpPr>
          <p:cNvPr id="3" name="Content Placeholder 2">
            <a:extLst>
              <a:ext uri="{FF2B5EF4-FFF2-40B4-BE49-F238E27FC236}">
                <a16:creationId xmlns:a16="http://schemas.microsoft.com/office/drawing/2014/main" id="{06018356-A9E4-4F9B-8F4F-5DB638198F8A}"/>
              </a:ext>
            </a:extLst>
          </p:cNvPr>
          <p:cNvSpPr>
            <a:spLocks noGrp="1"/>
          </p:cNvSpPr>
          <p:nvPr>
            <p:ph sz="quarter" idx="13"/>
          </p:nvPr>
        </p:nvSpPr>
        <p:spPr/>
        <p:txBody>
          <a:bodyPr/>
          <a:lstStyle/>
          <a:p>
            <a:r>
              <a:rPr lang="en-US" dirty="0"/>
              <a:t>Familiarity with </a:t>
            </a:r>
            <a:r>
              <a:rPr lang="en-US" dirty="0" err="1"/>
              <a:t>DevSecOps</a:t>
            </a:r>
            <a:endParaRPr lang="en-US" dirty="0"/>
          </a:p>
          <a:p>
            <a:r>
              <a:rPr lang="en-US" dirty="0"/>
              <a:t>Familiarity with </a:t>
            </a:r>
            <a:r>
              <a:rPr lang="en-US" dirty="0" err="1"/>
              <a:t>SAFe</a:t>
            </a:r>
            <a:endParaRPr lang="en-US" dirty="0"/>
          </a:p>
          <a:p>
            <a:r>
              <a:rPr lang="en-US" dirty="0"/>
              <a:t>Product Management, not Project Management</a:t>
            </a:r>
          </a:p>
          <a:p>
            <a:r>
              <a:rPr lang="en-US" dirty="0"/>
              <a:t>Human Centered Design</a:t>
            </a:r>
          </a:p>
          <a:p>
            <a:r>
              <a:rPr lang="en-US" dirty="0"/>
              <a:t>ITIL  </a:t>
            </a:r>
          </a:p>
        </p:txBody>
      </p:sp>
      <p:sp>
        <p:nvSpPr>
          <p:cNvPr id="7" name="Text Placeholder 6">
            <a:extLst>
              <a:ext uri="{FF2B5EF4-FFF2-40B4-BE49-F238E27FC236}">
                <a16:creationId xmlns:a16="http://schemas.microsoft.com/office/drawing/2014/main" id="{736CD398-961F-4C2E-A01C-3B1CEECE998F}"/>
              </a:ext>
            </a:extLst>
          </p:cNvPr>
          <p:cNvSpPr>
            <a:spLocks noGrp="1"/>
          </p:cNvSpPr>
          <p:nvPr>
            <p:ph type="body" sz="quarter" idx="14"/>
          </p:nvPr>
        </p:nvSpPr>
        <p:spPr/>
        <p:txBody>
          <a:bodyPr/>
          <a:lstStyle/>
          <a:p>
            <a:r>
              <a:rPr lang="en-US" dirty="0"/>
              <a:t>Skills</a:t>
            </a:r>
          </a:p>
        </p:txBody>
      </p:sp>
      <p:sp>
        <p:nvSpPr>
          <p:cNvPr id="8" name="Content Placeholder 7">
            <a:extLst>
              <a:ext uri="{FF2B5EF4-FFF2-40B4-BE49-F238E27FC236}">
                <a16:creationId xmlns:a16="http://schemas.microsoft.com/office/drawing/2014/main" id="{5996B5CC-FADE-4E0E-B66C-4CE28B53792C}"/>
              </a:ext>
            </a:extLst>
          </p:cNvPr>
          <p:cNvSpPr>
            <a:spLocks noGrp="1"/>
          </p:cNvSpPr>
          <p:nvPr>
            <p:ph sz="quarter" idx="15"/>
          </p:nvPr>
        </p:nvSpPr>
        <p:spPr>
          <a:xfrm>
            <a:off x="4738878" y="1864926"/>
            <a:ext cx="4067665" cy="3811588"/>
          </a:xfrm>
        </p:spPr>
        <p:txBody>
          <a:bodyPr/>
          <a:lstStyle/>
          <a:p>
            <a:r>
              <a:rPr lang="en-US" dirty="0"/>
              <a:t>Systems Engineers/Solutions Architects</a:t>
            </a:r>
          </a:p>
          <a:p>
            <a:r>
              <a:rPr lang="en-US" dirty="0"/>
              <a:t>Cloud Engineers/Architects (AWS/Azure) </a:t>
            </a:r>
          </a:p>
          <a:p>
            <a:r>
              <a:rPr lang="en-US" dirty="0"/>
              <a:t>Low-code/no-code experience on platforms like Salesforce, </a:t>
            </a:r>
            <a:r>
              <a:rPr lang="en-US" dirty="0" err="1"/>
              <a:t>Pega</a:t>
            </a:r>
            <a:r>
              <a:rPr lang="en-US" dirty="0"/>
              <a:t>, and Microsoft</a:t>
            </a:r>
          </a:p>
          <a:p>
            <a:r>
              <a:rPr lang="en-US" dirty="0"/>
              <a:t>Robotic Process Automation  </a:t>
            </a:r>
          </a:p>
          <a:p>
            <a:r>
              <a:rPr lang="en-US" dirty="0"/>
              <a:t>Software as a Service (SaaS)</a:t>
            </a:r>
          </a:p>
          <a:p>
            <a:r>
              <a:rPr lang="en-US" dirty="0" err="1"/>
              <a:t>DevSecOps</a:t>
            </a:r>
            <a:r>
              <a:rPr lang="en-US" dirty="0"/>
              <a:t> Site Reliability Engineering, Monitoring, Test Automation, Continuous Integration/Continuous Delivery </a:t>
            </a:r>
          </a:p>
        </p:txBody>
      </p:sp>
      <p:sp>
        <p:nvSpPr>
          <p:cNvPr id="9" name="Slide Number Placeholder 1">
            <a:extLst>
              <a:ext uri="{FF2B5EF4-FFF2-40B4-BE49-F238E27FC236}">
                <a16:creationId xmlns:a16="http://schemas.microsoft.com/office/drawing/2014/main" id="{ECFFC710-838D-4EC5-B8AE-3C8637CEAAA0}"/>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49</a:t>
            </a:fld>
            <a:endParaRPr lang="en-US" dirty="0">
              <a:solidFill>
                <a:prstClr val="white"/>
              </a:solidFill>
              <a:latin typeface="Calibri"/>
            </a:endParaRPr>
          </a:p>
        </p:txBody>
      </p:sp>
    </p:spTree>
    <p:extLst>
      <p:ext uri="{BB962C8B-B14F-4D97-AF65-F5344CB8AC3E}">
        <p14:creationId xmlns:p14="http://schemas.microsoft.com/office/powerpoint/2010/main" val="374281376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6AD9CA32-CC3B-174F-8635-5A59A2986C51}"/>
              </a:ext>
            </a:extLst>
          </p:cNvPr>
          <p:cNvSpPr>
            <a:spLocks noGrp="1"/>
          </p:cNvSpPr>
          <p:nvPr>
            <p:ph type="title"/>
          </p:nvPr>
        </p:nvSpPr>
        <p:spPr/>
        <p:txBody>
          <a:bodyPr/>
          <a:lstStyle/>
          <a:p>
            <a:r>
              <a:rPr lang="en-US" sz="2800" dirty="0"/>
              <a:t>Contact Us</a:t>
            </a:r>
          </a:p>
        </p:txBody>
      </p:sp>
      <p:sp>
        <p:nvSpPr>
          <p:cNvPr id="6" name="Text Placeholder 5">
            <a:extLst>
              <a:ext uri="{FF2B5EF4-FFF2-40B4-BE49-F238E27FC236}">
                <a16:creationId xmlns:a16="http://schemas.microsoft.com/office/drawing/2014/main" id="{E16E3204-ABF0-6348-8E3B-F35A4348F198}"/>
              </a:ext>
            </a:extLst>
          </p:cNvPr>
          <p:cNvSpPr>
            <a:spLocks noGrp="1"/>
          </p:cNvSpPr>
          <p:nvPr>
            <p:ph type="body" sz="quarter" idx="13"/>
          </p:nvPr>
        </p:nvSpPr>
        <p:spPr/>
        <p:txBody>
          <a:bodyPr/>
          <a:lstStyle/>
          <a:p>
            <a:r>
              <a:rPr lang="en-US" dirty="0">
                <a:hlinkClick r:id="rId3"/>
              </a:rPr>
              <a:t>www.oit.va.gov</a:t>
            </a:r>
            <a:br>
              <a:rPr lang="en-US" dirty="0"/>
            </a:br>
            <a:r>
              <a:rPr lang="en-US" dirty="0">
                <a:hlinkClick r:id="rId4"/>
              </a:rPr>
              <a:t>Twitter: @VA_CIO</a:t>
            </a:r>
            <a:br>
              <a:rPr lang="en-US" dirty="0"/>
            </a:br>
            <a:r>
              <a:rPr lang="en-US" dirty="0">
                <a:hlinkClick r:id="rId5"/>
              </a:rPr>
              <a:t>LinkedIn: @DigitalVA</a:t>
            </a:r>
            <a:endParaRPr lang="en-US" dirty="0"/>
          </a:p>
        </p:txBody>
      </p:sp>
      <p:sp>
        <p:nvSpPr>
          <p:cNvPr id="7" name="Slide Number Placeholder 1">
            <a:extLst>
              <a:ext uri="{FF2B5EF4-FFF2-40B4-BE49-F238E27FC236}">
                <a16:creationId xmlns:a16="http://schemas.microsoft.com/office/drawing/2014/main" id="{4C317686-5A1E-40FE-A6F0-C5BD47EFD397}"/>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50</a:t>
            </a:fld>
            <a:endParaRPr lang="en-US" dirty="0">
              <a:solidFill>
                <a:prstClr val="white"/>
              </a:solidFill>
              <a:latin typeface="Calibri"/>
            </a:endParaRPr>
          </a:p>
        </p:txBody>
      </p:sp>
    </p:spTree>
    <p:extLst>
      <p:ext uri="{BB962C8B-B14F-4D97-AF65-F5344CB8AC3E}">
        <p14:creationId xmlns:p14="http://schemas.microsoft.com/office/powerpoint/2010/main" val="434943458"/>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a:xfrm>
            <a:off x="3291840" y="1942495"/>
            <a:ext cx="5270269" cy="858806"/>
          </a:xfrm>
        </p:spPr>
        <p:txBody>
          <a:bodyPr/>
          <a:lstStyle/>
          <a:p>
            <a:r>
              <a:rPr lang="en-US" dirty="0"/>
              <a:t>VA Cybersecurity advanced planning brief to industry</a:t>
            </a:r>
          </a:p>
        </p:txBody>
      </p:sp>
      <p:sp>
        <p:nvSpPr>
          <p:cNvPr id="7" name="Text Placeholder 6"/>
          <p:cNvSpPr>
            <a:spLocks noGrp="1"/>
          </p:cNvSpPr>
          <p:nvPr>
            <p:ph type="body" sz="quarter" idx="10"/>
          </p:nvPr>
        </p:nvSpPr>
        <p:spPr/>
        <p:txBody>
          <a:bodyPr/>
          <a:lstStyle/>
          <a:p>
            <a:r>
              <a:rPr lang="en-US" dirty="0"/>
              <a:t>Mr. Paul Cunningham</a:t>
            </a:r>
          </a:p>
        </p:txBody>
      </p:sp>
      <p:sp>
        <p:nvSpPr>
          <p:cNvPr id="8" name="Text Placeholder 7"/>
          <p:cNvSpPr>
            <a:spLocks noGrp="1"/>
          </p:cNvSpPr>
          <p:nvPr>
            <p:ph type="body" sz="quarter" idx="11"/>
          </p:nvPr>
        </p:nvSpPr>
        <p:spPr/>
        <p:txBody>
          <a:bodyPr/>
          <a:lstStyle/>
          <a:p>
            <a:r>
              <a:rPr lang="en-US" dirty="0"/>
              <a:t>Deputy Assistant Secretary for Information Security, Chief Information Security Officer</a:t>
            </a:r>
          </a:p>
        </p:txBody>
      </p:sp>
      <p:sp>
        <p:nvSpPr>
          <p:cNvPr id="9" name="Text Placeholder 8"/>
          <p:cNvSpPr>
            <a:spLocks noGrp="1"/>
          </p:cNvSpPr>
          <p:nvPr>
            <p:ph type="body" sz="quarter" idx="12"/>
          </p:nvPr>
        </p:nvSpPr>
        <p:spPr>
          <a:xfrm>
            <a:off x="3292475" y="4298732"/>
            <a:ext cx="4354513" cy="368140"/>
          </a:xfrm>
        </p:spPr>
        <p:txBody>
          <a:bodyPr/>
          <a:lstStyle/>
          <a:p>
            <a:r>
              <a:rPr lang="en-US" dirty="0"/>
              <a:t>Office of Information Security</a:t>
            </a:r>
          </a:p>
        </p:txBody>
      </p:sp>
      <p:sp>
        <p:nvSpPr>
          <p:cNvPr id="11" name="Text Placeholder 10"/>
          <p:cNvSpPr>
            <a:spLocks noGrp="1"/>
          </p:cNvSpPr>
          <p:nvPr>
            <p:ph type="body" sz="quarter" idx="14"/>
          </p:nvPr>
        </p:nvSpPr>
        <p:spPr>
          <a:xfrm>
            <a:off x="3292475" y="5050292"/>
            <a:ext cx="2989263" cy="265176"/>
          </a:xfrm>
        </p:spPr>
        <p:txBody>
          <a:bodyPr/>
          <a:lstStyle/>
          <a:p>
            <a:r>
              <a:rPr lang="en-US" dirty="0"/>
              <a:t>June 9, 2021</a:t>
            </a:r>
          </a:p>
        </p:txBody>
      </p:sp>
      <p:sp>
        <p:nvSpPr>
          <p:cNvPr id="10" name="Slide Number Placeholder 1">
            <a:extLst>
              <a:ext uri="{FF2B5EF4-FFF2-40B4-BE49-F238E27FC236}">
                <a16:creationId xmlns:a16="http://schemas.microsoft.com/office/drawing/2014/main" id="{2B4D4053-2ECA-41F1-8565-6206E022FB5E}"/>
              </a:ext>
            </a:extLst>
          </p:cNvPr>
          <p:cNvSpPr txBox="1">
            <a:spLocks/>
          </p:cNvSpPr>
          <p:nvPr/>
        </p:nvSpPr>
        <p:spPr>
          <a:xfrm>
            <a:off x="8759370" y="6553200"/>
            <a:ext cx="384630" cy="365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1" kern="1200" baseline="0">
                <a:solidFill>
                  <a:srgbClr val="1F1F1F"/>
                </a:solidFill>
                <a:latin typeface="+mn-lt"/>
                <a:ea typeface="+mn-ea"/>
                <a:cs typeface="+mn-cs"/>
              </a:defRPr>
            </a:lvl1pPr>
            <a:lvl2pPr marL="457200" indent="0" algn="l" defTabSz="914400" rtl="0" eaLnBrk="1" latinLnBrk="0" hangingPunct="1">
              <a:lnSpc>
                <a:spcPct val="90000"/>
              </a:lnSpc>
              <a:spcBef>
                <a:spcPts val="500"/>
              </a:spcBef>
              <a:buFont typeface="CambriaMath" charset="0"/>
              <a:buNone/>
              <a:defRPr sz="2400" kern="1200">
                <a:solidFill>
                  <a:srgbClr val="1F1F1F"/>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rgbClr val="1F1F1F"/>
                </a:solidFill>
                <a:latin typeface="+mn-lt"/>
                <a:ea typeface="+mn-ea"/>
                <a:cs typeface="+mn-cs"/>
              </a:defRPr>
            </a:lvl3pPr>
            <a:lvl4pPr marL="1371600" indent="0" algn="l" defTabSz="914400" rtl="0" eaLnBrk="1" latinLnBrk="0" hangingPunct="1">
              <a:lnSpc>
                <a:spcPct val="90000"/>
              </a:lnSpc>
              <a:spcBef>
                <a:spcPts val="500"/>
              </a:spcBef>
              <a:buFont typeface=".AppleSystemUIFont" charset="-120"/>
              <a:buNone/>
              <a:defRPr sz="2400" kern="1200">
                <a:solidFill>
                  <a:srgbClr val="1F1F1F"/>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457200">
              <a:lnSpc>
                <a:spcPct val="100000"/>
              </a:lnSpc>
              <a:spcBef>
                <a:spcPts val="0"/>
              </a:spcBef>
              <a:buFontTx/>
              <a:buNone/>
              <a:defRPr/>
            </a:pPr>
            <a:fld id="{D983F1FA-211D-3044-9E35-958DFBC26156}" type="slidenum">
              <a:rPr lang="en-US" sz="1200" b="0" smtClean="0">
                <a:solidFill>
                  <a:prstClr val="white"/>
                </a:solidFill>
                <a:latin typeface="Calibri"/>
              </a:rPr>
              <a:pPr algn="r" defTabSz="457200">
                <a:lnSpc>
                  <a:spcPct val="100000"/>
                </a:lnSpc>
                <a:spcBef>
                  <a:spcPts val="0"/>
                </a:spcBef>
                <a:buFontTx/>
                <a:buNone/>
                <a:defRPr/>
              </a:pPr>
              <a:t>51</a:t>
            </a:fld>
            <a:endParaRPr lang="en-US" sz="1200" b="0" dirty="0">
              <a:solidFill>
                <a:prstClr val="white"/>
              </a:solidFill>
              <a:latin typeface="Calibri"/>
            </a:endParaRPr>
          </a:p>
        </p:txBody>
      </p:sp>
    </p:spTree>
    <p:extLst>
      <p:ext uri="{BB962C8B-B14F-4D97-AF65-F5344CB8AC3E}">
        <p14:creationId xmlns:p14="http://schemas.microsoft.com/office/powerpoint/2010/main" val="310490843"/>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FF3903F-4932-B840-BF3D-A1406117B277}"/>
              </a:ext>
            </a:extLst>
          </p:cNvPr>
          <p:cNvSpPr>
            <a:spLocks noGrp="1"/>
          </p:cNvSpPr>
          <p:nvPr>
            <p:ph type="title"/>
          </p:nvPr>
        </p:nvSpPr>
        <p:spPr/>
        <p:txBody>
          <a:bodyPr/>
          <a:lstStyle/>
          <a:p>
            <a:r>
              <a:rPr lang="en-US" dirty="0"/>
              <a:t>VA’s Cybersecurity Landscape</a:t>
            </a:r>
          </a:p>
        </p:txBody>
      </p:sp>
      <p:pic>
        <p:nvPicPr>
          <p:cNvPr id="7" name="Content Placeholder 7" descr="Full description will follow:">
            <a:extLst>
              <a:ext uri="{FF2B5EF4-FFF2-40B4-BE49-F238E27FC236}">
                <a16:creationId xmlns:a16="http://schemas.microsoft.com/office/drawing/2014/main" id="{0ECC6119-3924-5A4D-92C4-0F399DA1565F}"/>
              </a:ext>
            </a:extLst>
          </p:cNvPr>
          <p:cNvPicPr>
            <a:picLocks noGrp="1" noChangeAspect="1"/>
          </p:cNvPicPr>
          <p:nvPr>
            <p:ph sz="quarter" idx="12"/>
          </p:nvPr>
        </p:nvPicPr>
        <p:blipFill>
          <a:blip r:embed="rId3"/>
          <a:stretch>
            <a:fillRect/>
          </a:stretch>
        </p:blipFill>
        <p:spPr>
          <a:xfrm>
            <a:off x="312907" y="1433807"/>
            <a:ext cx="8518186" cy="3549244"/>
          </a:xfrm>
          <a:prstGeom prst="rect">
            <a:avLst/>
          </a:prstGeom>
        </p:spPr>
      </p:pic>
      <p:sp>
        <p:nvSpPr>
          <p:cNvPr id="8" name="Slide Number Placeholder 1">
            <a:extLst>
              <a:ext uri="{FF2B5EF4-FFF2-40B4-BE49-F238E27FC236}">
                <a16:creationId xmlns:a16="http://schemas.microsoft.com/office/drawing/2014/main" id="{2DA25041-B9B3-45DB-8C86-9B850CB686B5}"/>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52</a:t>
            </a:fld>
            <a:endParaRPr lang="en-US" dirty="0">
              <a:solidFill>
                <a:prstClr val="white"/>
              </a:solidFill>
              <a:latin typeface="Calibri"/>
            </a:endParaRPr>
          </a:p>
        </p:txBody>
      </p:sp>
    </p:spTree>
    <p:extLst>
      <p:ext uri="{BB962C8B-B14F-4D97-AF65-F5344CB8AC3E}">
        <p14:creationId xmlns:p14="http://schemas.microsoft.com/office/powerpoint/2010/main" val="15379914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E11DD1-F8FD-6F4C-93CB-90364BFFDC2D}"/>
              </a:ext>
            </a:extLst>
          </p:cNvPr>
          <p:cNvSpPr>
            <a:spLocks noGrp="1"/>
          </p:cNvSpPr>
          <p:nvPr>
            <p:ph type="title"/>
          </p:nvPr>
        </p:nvSpPr>
        <p:spPr/>
        <p:txBody>
          <a:bodyPr/>
          <a:lstStyle/>
          <a:p>
            <a:r>
              <a:rPr lang="en-US" dirty="0"/>
              <a:t>Veterans Affairs Cybersecurity Drivers</a:t>
            </a:r>
          </a:p>
        </p:txBody>
      </p:sp>
      <p:pic>
        <p:nvPicPr>
          <p:cNvPr id="7" name="Content Placeholder 5" descr="Full description to follow:">
            <a:extLst>
              <a:ext uri="{FF2B5EF4-FFF2-40B4-BE49-F238E27FC236}">
                <a16:creationId xmlns:a16="http://schemas.microsoft.com/office/drawing/2014/main" id="{EE9D37D3-0620-0A4A-8C52-E42D917F0237}"/>
              </a:ext>
            </a:extLst>
          </p:cNvPr>
          <p:cNvPicPr>
            <a:picLocks noGrp="1" noChangeAspect="1"/>
          </p:cNvPicPr>
          <p:nvPr>
            <p:ph sz="quarter" idx="12"/>
          </p:nvPr>
        </p:nvPicPr>
        <p:blipFill>
          <a:blip r:embed="rId3"/>
          <a:srcRect/>
          <a:stretch/>
        </p:blipFill>
        <p:spPr>
          <a:xfrm>
            <a:off x="243825" y="1410025"/>
            <a:ext cx="8656349" cy="3763630"/>
          </a:xfrm>
          <a:prstGeom prst="rect">
            <a:avLst/>
          </a:prstGeom>
        </p:spPr>
      </p:pic>
      <p:sp>
        <p:nvSpPr>
          <p:cNvPr id="8" name="Slide Number Placeholder 1">
            <a:extLst>
              <a:ext uri="{FF2B5EF4-FFF2-40B4-BE49-F238E27FC236}">
                <a16:creationId xmlns:a16="http://schemas.microsoft.com/office/drawing/2014/main" id="{48390CDF-F16A-492C-8CE0-4769D57D3202}"/>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53</a:t>
            </a:fld>
            <a:endParaRPr lang="en-US" dirty="0">
              <a:solidFill>
                <a:prstClr val="white"/>
              </a:solidFill>
              <a:latin typeface="Calibri"/>
            </a:endParaRPr>
          </a:p>
        </p:txBody>
      </p:sp>
    </p:spTree>
    <p:extLst>
      <p:ext uri="{BB962C8B-B14F-4D97-AF65-F5344CB8AC3E}">
        <p14:creationId xmlns:p14="http://schemas.microsoft.com/office/powerpoint/2010/main" val="158169175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A63B5F-476A-7541-82CD-BC87D01B2B22}"/>
              </a:ext>
            </a:extLst>
          </p:cNvPr>
          <p:cNvSpPr>
            <a:spLocks noGrp="1"/>
          </p:cNvSpPr>
          <p:nvPr>
            <p:ph type="title"/>
          </p:nvPr>
        </p:nvSpPr>
        <p:spPr/>
        <p:txBody>
          <a:bodyPr/>
          <a:lstStyle/>
          <a:p>
            <a:r>
              <a:rPr lang="en-US" dirty="0"/>
              <a:t>VA Risk-Based Cybersecurity Program</a:t>
            </a:r>
          </a:p>
        </p:txBody>
      </p:sp>
      <p:pic>
        <p:nvPicPr>
          <p:cNvPr id="12" name="Content Placeholder 11" descr="Full description to follow:">
            <a:extLst>
              <a:ext uri="{FF2B5EF4-FFF2-40B4-BE49-F238E27FC236}">
                <a16:creationId xmlns:a16="http://schemas.microsoft.com/office/drawing/2014/main" id="{009F393C-6D7D-A240-A46E-995DA5EBC578}"/>
              </a:ext>
            </a:extLst>
          </p:cNvPr>
          <p:cNvPicPr>
            <a:picLocks noGrp="1" noChangeAspect="1"/>
          </p:cNvPicPr>
          <p:nvPr>
            <p:ph sz="quarter" idx="12"/>
          </p:nvPr>
        </p:nvPicPr>
        <p:blipFill>
          <a:blip r:embed="rId3"/>
          <a:stretch>
            <a:fillRect/>
          </a:stretch>
        </p:blipFill>
        <p:spPr>
          <a:xfrm>
            <a:off x="386080" y="1060704"/>
            <a:ext cx="8613659" cy="5061884"/>
          </a:xfrm>
        </p:spPr>
      </p:pic>
      <p:sp>
        <p:nvSpPr>
          <p:cNvPr id="7" name="Slide Number Placeholder 1">
            <a:extLst>
              <a:ext uri="{FF2B5EF4-FFF2-40B4-BE49-F238E27FC236}">
                <a16:creationId xmlns:a16="http://schemas.microsoft.com/office/drawing/2014/main" id="{FF64E804-C2EA-4673-915A-90D0C0C9D624}"/>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54</a:t>
            </a:fld>
            <a:endParaRPr lang="en-US" dirty="0">
              <a:solidFill>
                <a:prstClr val="white"/>
              </a:solidFill>
              <a:latin typeface="Calibri"/>
            </a:endParaRPr>
          </a:p>
        </p:txBody>
      </p:sp>
    </p:spTree>
    <p:extLst>
      <p:ext uri="{BB962C8B-B14F-4D97-AF65-F5344CB8AC3E}">
        <p14:creationId xmlns:p14="http://schemas.microsoft.com/office/powerpoint/2010/main" val="101271317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852568-2E9F-BB4E-AC0A-00E7A0732895}"/>
              </a:ext>
            </a:extLst>
          </p:cNvPr>
          <p:cNvSpPr>
            <a:spLocks noGrp="1"/>
          </p:cNvSpPr>
          <p:nvPr>
            <p:ph type="title"/>
          </p:nvPr>
        </p:nvSpPr>
        <p:spPr/>
        <p:txBody>
          <a:bodyPr/>
          <a:lstStyle/>
          <a:p>
            <a:r>
              <a:rPr lang="en-US" dirty="0"/>
              <a:t>VA Cybersecurity Threats</a:t>
            </a:r>
          </a:p>
        </p:txBody>
      </p:sp>
      <p:pic>
        <p:nvPicPr>
          <p:cNvPr id="7" name="Content Placeholder 7" descr="Chart outlining various VA Cybersecurity Threats; full description to follow:">
            <a:extLst>
              <a:ext uri="{FF2B5EF4-FFF2-40B4-BE49-F238E27FC236}">
                <a16:creationId xmlns:a16="http://schemas.microsoft.com/office/drawing/2014/main" id="{DE605517-2E3D-5642-AC82-87217992085A}"/>
              </a:ext>
            </a:extLst>
          </p:cNvPr>
          <p:cNvPicPr>
            <a:picLocks noGrp="1" noChangeAspect="1"/>
          </p:cNvPicPr>
          <p:nvPr>
            <p:ph sz="quarter" idx="12"/>
          </p:nvPr>
        </p:nvPicPr>
        <p:blipFill>
          <a:blip r:embed="rId3"/>
          <a:stretch>
            <a:fillRect/>
          </a:stretch>
        </p:blipFill>
        <p:spPr>
          <a:xfrm>
            <a:off x="0" y="1172817"/>
            <a:ext cx="9121140" cy="3965713"/>
          </a:xfrm>
          <a:prstGeom prst="rect">
            <a:avLst/>
          </a:prstGeom>
        </p:spPr>
      </p:pic>
      <p:sp>
        <p:nvSpPr>
          <p:cNvPr id="8" name="Slide Number Placeholder 1">
            <a:extLst>
              <a:ext uri="{FF2B5EF4-FFF2-40B4-BE49-F238E27FC236}">
                <a16:creationId xmlns:a16="http://schemas.microsoft.com/office/drawing/2014/main" id="{5B6AD61A-B28B-48F9-B187-5B908474C919}"/>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55</a:t>
            </a:fld>
            <a:endParaRPr lang="en-US" dirty="0">
              <a:solidFill>
                <a:prstClr val="white"/>
              </a:solidFill>
              <a:latin typeface="Calibri"/>
            </a:endParaRPr>
          </a:p>
        </p:txBody>
      </p:sp>
    </p:spTree>
    <p:extLst>
      <p:ext uri="{BB962C8B-B14F-4D97-AF65-F5344CB8AC3E}">
        <p14:creationId xmlns:p14="http://schemas.microsoft.com/office/powerpoint/2010/main" val="297554684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4968D8-0154-AF45-899A-F24AA79CC93F}"/>
              </a:ext>
            </a:extLst>
          </p:cNvPr>
          <p:cNvSpPr>
            <a:spLocks noGrp="1"/>
          </p:cNvSpPr>
          <p:nvPr>
            <p:ph type="title"/>
          </p:nvPr>
        </p:nvSpPr>
        <p:spPr/>
        <p:txBody>
          <a:bodyPr/>
          <a:lstStyle/>
          <a:p>
            <a:r>
              <a:rPr lang="en-US" dirty="0"/>
              <a:t>Information Security</a:t>
            </a:r>
          </a:p>
        </p:txBody>
      </p:sp>
      <p:sp>
        <p:nvSpPr>
          <p:cNvPr id="3" name="Content Placeholder 2">
            <a:extLst>
              <a:ext uri="{FF2B5EF4-FFF2-40B4-BE49-F238E27FC236}">
                <a16:creationId xmlns:a16="http://schemas.microsoft.com/office/drawing/2014/main" id="{0F0279B9-8955-514B-B1B5-16F54CB43A07}"/>
              </a:ext>
            </a:extLst>
          </p:cNvPr>
          <p:cNvSpPr>
            <a:spLocks noGrp="1"/>
          </p:cNvSpPr>
          <p:nvPr>
            <p:ph sz="quarter" idx="12"/>
          </p:nvPr>
        </p:nvSpPr>
        <p:spPr>
          <a:xfrm>
            <a:off x="477519" y="1252537"/>
            <a:ext cx="4815841" cy="4352925"/>
          </a:xfrm>
        </p:spPr>
        <p:txBody>
          <a:bodyPr/>
          <a:lstStyle/>
          <a:p>
            <a:r>
              <a:rPr lang="en-US" b="1" dirty="0"/>
              <a:t>Information Security enables a better Veteran experience by:</a:t>
            </a:r>
          </a:p>
          <a:p>
            <a:pPr lvl="1"/>
            <a:r>
              <a:rPr lang="en-US" b="1" dirty="0"/>
              <a:t>Protecting and defending </a:t>
            </a:r>
            <a:r>
              <a:rPr lang="en-US" dirty="0"/>
              <a:t>Veterans’ data</a:t>
            </a:r>
          </a:p>
          <a:p>
            <a:pPr lvl="1"/>
            <a:r>
              <a:rPr lang="en-US" b="1" dirty="0"/>
              <a:t>Enabling </a:t>
            </a:r>
            <a:r>
              <a:rPr lang="en-US" dirty="0"/>
              <a:t>secure operations through risk management</a:t>
            </a:r>
          </a:p>
          <a:p>
            <a:pPr lvl="1"/>
            <a:r>
              <a:rPr lang="en-US" b="1" dirty="0"/>
              <a:t>Assisting </a:t>
            </a:r>
            <a:r>
              <a:rPr lang="en-US" dirty="0"/>
              <a:t>VA leaders in balancing mission with security</a:t>
            </a:r>
          </a:p>
        </p:txBody>
      </p:sp>
      <p:pic>
        <p:nvPicPr>
          <p:cNvPr id="8" name="Picture Placeholder 9" descr="A group of male and female Veterans">
            <a:extLst>
              <a:ext uri="{FF2B5EF4-FFF2-40B4-BE49-F238E27FC236}">
                <a16:creationId xmlns:a16="http://schemas.microsoft.com/office/drawing/2014/main" id="{B5E07E59-DD86-E345-91F1-3D16F85B6E51}"/>
              </a:ext>
            </a:extLst>
          </p:cNvPr>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487670" y="1483531"/>
            <a:ext cx="3027680" cy="3517451"/>
          </a:xfrm>
          <a:prstGeom prst="rect">
            <a:avLst/>
          </a:prstGeom>
        </p:spPr>
      </p:pic>
      <p:sp>
        <p:nvSpPr>
          <p:cNvPr id="9" name="Slide Number Placeholder 1">
            <a:extLst>
              <a:ext uri="{FF2B5EF4-FFF2-40B4-BE49-F238E27FC236}">
                <a16:creationId xmlns:a16="http://schemas.microsoft.com/office/drawing/2014/main" id="{DE89BD17-B68D-4DB0-A50E-43EEEF6F4CFD}"/>
              </a:ext>
            </a:extLst>
          </p:cNvPr>
          <p:cNvSpPr txBox="1">
            <a:spLocks/>
          </p:cNvSpPr>
          <p:nvPr/>
        </p:nvSpPr>
        <p:spPr>
          <a:xfrm>
            <a:off x="8759370" y="6492875"/>
            <a:ext cx="384630" cy="365125"/>
          </a:xfrm>
          <a:prstGeom prst="rect">
            <a:avLst/>
          </a:prstGeom>
        </p:spPr>
        <p:txBody>
          <a:bodyPr vert="horz" lIns="91440" tIns="45720" rIns="91440" bIns="45720" rtlCol="0" anchor="ctr"/>
          <a:lstStyle>
            <a:defPPr>
              <a:defRPr lang="en-US"/>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457200">
              <a:defRPr/>
            </a:pPr>
            <a:fld id="{D983F1FA-211D-3044-9E35-958DFBC26156}" type="slidenum">
              <a:rPr lang="en-US" smtClean="0">
                <a:solidFill>
                  <a:prstClr val="white"/>
                </a:solidFill>
                <a:latin typeface="Calibri"/>
              </a:rPr>
              <a:pPr defTabSz="457200">
                <a:defRPr/>
              </a:pPr>
              <a:t>56</a:t>
            </a:fld>
            <a:endParaRPr lang="en-US" dirty="0">
              <a:solidFill>
                <a:prstClr val="white"/>
              </a:solidFill>
              <a:latin typeface="Calibri"/>
            </a:endParaRPr>
          </a:p>
        </p:txBody>
      </p:sp>
    </p:spTree>
    <p:extLst>
      <p:ext uri="{BB962C8B-B14F-4D97-AF65-F5344CB8AC3E}">
        <p14:creationId xmlns:p14="http://schemas.microsoft.com/office/powerpoint/2010/main" val="2260229668"/>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BD92537B-0F0B-4477-A36C-9749FBEE59BA}"/>
              </a:ext>
            </a:extLst>
          </p:cNvPr>
          <p:cNvPicPr>
            <a:picLocks noChangeAspect="1"/>
          </p:cNvPicPr>
          <p:nvPr/>
        </p:nvPicPr>
        <p:blipFill>
          <a:blip r:embed="rId3"/>
          <a:stretch>
            <a:fillRect/>
          </a:stretch>
        </p:blipFill>
        <p:spPr>
          <a:xfrm>
            <a:off x="6519381" y="3357847"/>
            <a:ext cx="1362075" cy="1714500"/>
          </a:xfrm>
          <a:prstGeom prst="rect">
            <a:avLst/>
          </a:prstGeom>
        </p:spPr>
      </p:pic>
      <p:sp>
        <p:nvSpPr>
          <p:cNvPr id="14" name="Rectangle 13">
            <a:extLst>
              <a:ext uri="{FF2B5EF4-FFF2-40B4-BE49-F238E27FC236}">
                <a16:creationId xmlns:a16="http://schemas.microsoft.com/office/drawing/2014/main" id="{9CAD796E-27D1-4545-93E1-9D95281B84BE}"/>
              </a:ext>
            </a:extLst>
          </p:cNvPr>
          <p:cNvSpPr/>
          <p:nvPr/>
        </p:nvSpPr>
        <p:spPr>
          <a:xfrm>
            <a:off x="2150154" y="627134"/>
            <a:ext cx="6970735" cy="801501"/>
          </a:xfrm>
          <a:prstGeom prst="rect">
            <a:avLst/>
          </a:prstGeom>
        </p:spPr>
        <p:txBody>
          <a:bodyPr wrap="square">
            <a:spAutoFit/>
          </a:bodyPr>
          <a:lstStyle/>
          <a:p>
            <a:pPr marL="0" marR="0" lvl="0" indent="0" algn="ctr" defTabSz="457200" rtl="0" eaLnBrk="1" fontAlgn="auto" latinLnBrk="0" hangingPunct="1">
              <a:lnSpc>
                <a:spcPct val="96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Information Technology Executive Round Table Discussion </a:t>
            </a:r>
          </a:p>
        </p:txBody>
      </p:sp>
      <p:pic>
        <p:nvPicPr>
          <p:cNvPr id="15" name="Picture 14">
            <a:extLst>
              <a:ext uri="{FF2B5EF4-FFF2-40B4-BE49-F238E27FC236}">
                <a16:creationId xmlns:a16="http://schemas.microsoft.com/office/drawing/2014/main" id="{D0946C14-9696-4EE7-9553-72FA78B88C4F}"/>
              </a:ext>
            </a:extLst>
          </p:cNvPr>
          <p:cNvPicPr>
            <a:picLocks noChangeAspect="1"/>
          </p:cNvPicPr>
          <p:nvPr/>
        </p:nvPicPr>
        <p:blipFill>
          <a:blip r:embed="rId4"/>
          <a:stretch>
            <a:fillRect/>
          </a:stretch>
        </p:blipFill>
        <p:spPr>
          <a:xfrm>
            <a:off x="4981146" y="1531744"/>
            <a:ext cx="1362075" cy="1722632"/>
          </a:xfrm>
          <a:prstGeom prst="rect">
            <a:avLst/>
          </a:prstGeom>
        </p:spPr>
      </p:pic>
      <p:pic>
        <p:nvPicPr>
          <p:cNvPr id="16" name="image1.jpeg">
            <a:extLst>
              <a:ext uri="{FF2B5EF4-FFF2-40B4-BE49-F238E27FC236}">
                <a16:creationId xmlns:a16="http://schemas.microsoft.com/office/drawing/2014/main" id="{D64D3123-266B-49CC-B3AB-E0D51FE9074D}"/>
              </a:ext>
            </a:extLst>
          </p:cNvPr>
          <p:cNvPicPr/>
          <p:nvPr/>
        </p:nvPicPr>
        <p:blipFill>
          <a:blip r:embed="rId5" cstate="print"/>
          <a:stretch>
            <a:fillRect/>
          </a:stretch>
        </p:blipFill>
        <p:spPr>
          <a:xfrm>
            <a:off x="4993097" y="3357847"/>
            <a:ext cx="1350125" cy="1714500"/>
          </a:xfrm>
          <a:prstGeom prst="rect">
            <a:avLst/>
          </a:prstGeom>
        </p:spPr>
      </p:pic>
      <p:pic>
        <p:nvPicPr>
          <p:cNvPr id="17" name="image2.png">
            <a:extLst>
              <a:ext uri="{FF2B5EF4-FFF2-40B4-BE49-F238E27FC236}">
                <a16:creationId xmlns:a16="http://schemas.microsoft.com/office/drawing/2014/main" id="{6FBD6FC2-7E67-4840-8CDB-D39BDC91DE4E}"/>
              </a:ext>
            </a:extLst>
          </p:cNvPr>
          <p:cNvPicPr/>
          <p:nvPr/>
        </p:nvPicPr>
        <p:blipFill>
          <a:blip r:embed="rId6" cstate="print"/>
          <a:stretch>
            <a:fillRect/>
          </a:stretch>
        </p:blipFill>
        <p:spPr>
          <a:xfrm>
            <a:off x="3431745" y="3365617"/>
            <a:ext cx="1362075" cy="1714500"/>
          </a:xfrm>
          <a:prstGeom prst="rect">
            <a:avLst/>
          </a:prstGeom>
        </p:spPr>
      </p:pic>
      <p:pic>
        <p:nvPicPr>
          <p:cNvPr id="18" name="Picture 17">
            <a:extLst>
              <a:ext uri="{FF2B5EF4-FFF2-40B4-BE49-F238E27FC236}">
                <a16:creationId xmlns:a16="http://schemas.microsoft.com/office/drawing/2014/main" id="{54665410-E95A-441B-AC9B-B33B15B5F71F}"/>
              </a:ext>
            </a:extLst>
          </p:cNvPr>
          <p:cNvPicPr>
            <a:picLocks noChangeAspect="1"/>
          </p:cNvPicPr>
          <p:nvPr/>
        </p:nvPicPr>
        <p:blipFill>
          <a:blip r:embed="rId7"/>
          <a:stretch>
            <a:fillRect/>
          </a:stretch>
        </p:blipFill>
        <p:spPr>
          <a:xfrm>
            <a:off x="6519381" y="1539876"/>
            <a:ext cx="1362075" cy="1714500"/>
          </a:xfrm>
          <a:prstGeom prst="rect">
            <a:avLst/>
          </a:prstGeom>
        </p:spPr>
      </p:pic>
      <p:pic>
        <p:nvPicPr>
          <p:cNvPr id="19" name="Picture 18">
            <a:extLst>
              <a:ext uri="{FF2B5EF4-FFF2-40B4-BE49-F238E27FC236}">
                <a16:creationId xmlns:a16="http://schemas.microsoft.com/office/drawing/2014/main" id="{20CE50DB-F067-407A-B098-7CF1CE5E789F}"/>
              </a:ext>
            </a:extLst>
          </p:cNvPr>
          <p:cNvPicPr/>
          <p:nvPr/>
        </p:nvPicPr>
        <p:blipFill>
          <a:blip r:embed="rId8"/>
          <a:stretch>
            <a:fillRect/>
          </a:stretch>
        </p:blipFill>
        <p:spPr bwMode="auto">
          <a:xfrm>
            <a:off x="3431746" y="1539876"/>
            <a:ext cx="1362075" cy="1714500"/>
          </a:xfrm>
          <a:prstGeom prst="rect">
            <a:avLst/>
          </a:prstGeom>
          <a:noFill/>
          <a:ln>
            <a:noFill/>
          </a:ln>
        </p:spPr>
      </p:pic>
      <p:sp>
        <p:nvSpPr>
          <p:cNvPr id="9" name="Slide Number Placeholder 1">
            <a:extLst>
              <a:ext uri="{FF2B5EF4-FFF2-40B4-BE49-F238E27FC236}">
                <a16:creationId xmlns:a16="http://schemas.microsoft.com/office/drawing/2014/main" id="{6830F553-4E4E-4636-99FD-10AFDD74DC39}"/>
              </a:ext>
            </a:extLst>
          </p:cNvPr>
          <p:cNvSpPr txBox="1">
            <a:spLocks/>
          </p:cNvSpPr>
          <p:nvPr/>
        </p:nvSpPr>
        <p:spPr>
          <a:xfrm>
            <a:off x="8759370" y="6569075"/>
            <a:ext cx="384630" cy="365125"/>
          </a:xfrm>
          <a:prstGeom prst="rect">
            <a:avLst/>
          </a:prstGeom>
        </p:spPr>
        <p:txBody>
          <a:bodyPr vert="horz" lIns="91440" tIns="45720" rIns="91440" bIns="4572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sz="2200" b="1" kern="1200" baseline="0">
                <a:solidFill>
                  <a:srgbClr val="1F1F1F"/>
                </a:solidFill>
                <a:latin typeface="+mn-lt"/>
                <a:ea typeface="+mn-ea"/>
                <a:cs typeface="+mn-cs"/>
              </a:defRPr>
            </a:lvl1pPr>
            <a:lvl2pPr marL="457200" indent="0" algn="l" defTabSz="914400" rtl="0" eaLnBrk="1" latinLnBrk="0" hangingPunct="1">
              <a:lnSpc>
                <a:spcPct val="90000"/>
              </a:lnSpc>
              <a:spcBef>
                <a:spcPts val="500"/>
              </a:spcBef>
              <a:buFont typeface="CambriaMath" charset="0"/>
              <a:buNone/>
              <a:defRPr sz="2400" kern="1200">
                <a:solidFill>
                  <a:srgbClr val="1F1F1F"/>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2400" kern="1200">
                <a:solidFill>
                  <a:srgbClr val="1F1F1F"/>
                </a:solidFill>
                <a:latin typeface="+mn-lt"/>
                <a:ea typeface="+mn-ea"/>
                <a:cs typeface="+mn-cs"/>
              </a:defRPr>
            </a:lvl3pPr>
            <a:lvl4pPr marL="1371600" indent="0" algn="l" defTabSz="914400" rtl="0" eaLnBrk="1" latinLnBrk="0" hangingPunct="1">
              <a:lnSpc>
                <a:spcPct val="90000"/>
              </a:lnSpc>
              <a:spcBef>
                <a:spcPts val="500"/>
              </a:spcBef>
              <a:buFont typeface=".AppleSystemUIFont" charset="-120"/>
              <a:buNone/>
              <a:defRPr sz="2400" kern="1200">
                <a:solidFill>
                  <a:srgbClr val="1F1F1F"/>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defTabSz="457200">
              <a:lnSpc>
                <a:spcPct val="100000"/>
              </a:lnSpc>
              <a:spcBef>
                <a:spcPts val="0"/>
              </a:spcBef>
              <a:buFontTx/>
              <a:buNone/>
              <a:defRPr/>
            </a:pPr>
            <a:fld id="{D983F1FA-211D-3044-9E35-958DFBC26156}" type="slidenum">
              <a:rPr lang="en-US" sz="1200" b="0" smtClean="0">
                <a:solidFill>
                  <a:prstClr val="white"/>
                </a:solidFill>
                <a:latin typeface="Calibri"/>
              </a:rPr>
              <a:pPr algn="r" defTabSz="457200">
                <a:lnSpc>
                  <a:spcPct val="100000"/>
                </a:lnSpc>
                <a:spcBef>
                  <a:spcPts val="0"/>
                </a:spcBef>
                <a:buFontTx/>
                <a:buNone/>
                <a:defRPr/>
              </a:pPr>
              <a:t>57</a:t>
            </a:fld>
            <a:endParaRPr lang="en-US" sz="1200" b="0" dirty="0">
              <a:solidFill>
                <a:prstClr val="white"/>
              </a:solidFill>
              <a:latin typeface="Calibri"/>
            </a:endParaRPr>
          </a:p>
        </p:txBody>
      </p:sp>
    </p:spTree>
    <p:extLst>
      <p:ext uri="{BB962C8B-B14F-4D97-AF65-F5344CB8AC3E}">
        <p14:creationId xmlns:p14="http://schemas.microsoft.com/office/powerpoint/2010/main" val="369790893"/>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Title 3">
            <a:extLst>
              <a:ext uri="{FF2B5EF4-FFF2-40B4-BE49-F238E27FC236}">
                <a16:creationId xmlns:a16="http://schemas.microsoft.com/office/drawing/2014/main" id="{DE1B2FDE-8D06-4F14-A451-A3579821C73C}"/>
              </a:ext>
            </a:extLst>
          </p:cNvPr>
          <p:cNvSpPr>
            <a:spLocks noGrp="1"/>
          </p:cNvSpPr>
          <p:nvPr>
            <p:ph type="title"/>
          </p:nvPr>
        </p:nvSpPr>
        <p:spPr>
          <a:xfrm>
            <a:off x="0" y="-76200"/>
            <a:ext cx="9144000" cy="731520"/>
          </a:xfrm>
        </p:spPr>
        <p:txBody>
          <a:bodyPr>
            <a:normAutofit/>
          </a:bodyPr>
          <a:lstStyle/>
          <a:p>
            <a:r>
              <a:rPr lang="en-US" sz="3600" dirty="0">
                <a:latin typeface="Arial" panose="020B0604020202020204" pitchFamily="34" charset="0"/>
                <a:cs typeface="Arial" panose="020B0604020202020204" pitchFamily="34" charset="0"/>
              </a:rPr>
              <a:t>Technology Acquisition Center</a:t>
            </a:r>
          </a:p>
        </p:txBody>
      </p:sp>
      <p:grpSp>
        <p:nvGrpSpPr>
          <p:cNvPr id="2" name="Group 1">
            <a:extLst>
              <a:ext uri="{FF2B5EF4-FFF2-40B4-BE49-F238E27FC236}">
                <a16:creationId xmlns:a16="http://schemas.microsoft.com/office/drawing/2014/main" id="{A9294754-430A-4B07-B07D-3F5D78140C19}"/>
              </a:ext>
            </a:extLst>
          </p:cNvPr>
          <p:cNvGrpSpPr/>
          <p:nvPr/>
        </p:nvGrpSpPr>
        <p:grpSpPr>
          <a:xfrm>
            <a:off x="746453" y="1454019"/>
            <a:ext cx="7940347" cy="2590534"/>
            <a:chOff x="746453" y="3048000"/>
            <a:chExt cx="7940347" cy="2590534"/>
          </a:xfrm>
        </p:grpSpPr>
        <p:sp>
          <p:nvSpPr>
            <p:cNvPr id="34" name="TextBox 33">
              <a:extLst>
                <a:ext uri="{FF2B5EF4-FFF2-40B4-BE49-F238E27FC236}">
                  <a16:creationId xmlns:a16="http://schemas.microsoft.com/office/drawing/2014/main" id="{BEA75ED0-0D2B-4B3F-8A37-6FA58B65E35D}"/>
                </a:ext>
              </a:extLst>
            </p:cNvPr>
            <p:cNvSpPr txBox="1"/>
            <p:nvPr/>
          </p:nvSpPr>
          <p:spPr>
            <a:xfrm>
              <a:off x="746453" y="3083989"/>
              <a:ext cx="7940347" cy="255454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 Arial "/>
                  <a:ea typeface="+mn-ea"/>
                  <a:cs typeface="Arial" panose="020B0604020202020204" pitchFamily="34" charset="0"/>
                </a:rPr>
                <a:t>Source Selections </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000000"/>
                </a:solidFill>
                <a:effectLst/>
                <a:uLnTx/>
                <a:uFillTx/>
                <a:latin typeface=" Arial "/>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000000"/>
                  </a:solidFill>
                  <a:effectLst/>
                  <a:uLnTx/>
                  <a:uFillTx/>
                  <a:latin typeface=" Arial "/>
                  <a:ea typeface="+mn-ea"/>
                  <a:cs typeface="Arial" panose="020B0604020202020204" pitchFamily="34" charset="0"/>
                </a:rPr>
                <a:t>What Occurs on the Government’s Side of the Table</a:t>
              </a:r>
            </a:p>
          </p:txBody>
        </p:sp>
        <p:cxnSp>
          <p:nvCxnSpPr>
            <p:cNvPr id="10" name="Straight Connector 9">
              <a:extLst>
                <a:ext uri="{FF2B5EF4-FFF2-40B4-BE49-F238E27FC236}">
                  <a16:creationId xmlns:a16="http://schemas.microsoft.com/office/drawing/2014/main" id="{CE635B92-3310-4539-A248-90B6E40F2B24}"/>
                </a:ext>
              </a:extLst>
            </p:cNvPr>
            <p:cNvCxnSpPr>
              <a:cxnSpLocks/>
            </p:cNvCxnSpPr>
            <p:nvPr/>
          </p:nvCxnSpPr>
          <p:spPr>
            <a:xfrm>
              <a:off x="749968" y="38100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cxnSp>
          <p:nvCxnSpPr>
            <p:cNvPr id="11" name="Straight Connector 10">
              <a:extLst>
                <a:ext uri="{FF2B5EF4-FFF2-40B4-BE49-F238E27FC236}">
                  <a16:creationId xmlns:a16="http://schemas.microsoft.com/office/drawing/2014/main" id="{F8A688A6-93B4-4949-99E1-9AAAF5022B93}"/>
                </a:ext>
              </a:extLst>
            </p:cNvPr>
            <p:cNvCxnSpPr>
              <a:cxnSpLocks/>
            </p:cNvCxnSpPr>
            <p:nvPr/>
          </p:nvCxnSpPr>
          <p:spPr>
            <a:xfrm>
              <a:off x="746454" y="3048000"/>
              <a:ext cx="7655424" cy="0"/>
            </a:xfrm>
            <a:prstGeom prst="line">
              <a:avLst/>
            </a:prstGeom>
            <a:ln w="38100">
              <a:solidFill>
                <a:schemeClr val="tx2">
                  <a:lumMod val="75000"/>
                </a:schemeClr>
              </a:solidFill>
            </a:ln>
            <a:effectLst>
              <a:outerShdw blurRad="50800" dist="38100" dir="2700000" algn="tl" rotWithShape="0">
                <a:prstClr val="black">
                  <a:alpha val="40000"/>
                </a:prstClr>
              </a:outerShdw>
            </a:effectLst>
          </p:spPr>
          <p:style>
            <a:lnRef idx="2">
              <a:schemeClr val="accent2"/>
            </a:lnRef>
            <a:fillRef idx="0">
              <a:schemeClr val="accent2"/>
            </a:fillRef>
            <a:effectRef idx="1">
              <a:schemeClr val="accent2"/>
            </a:effectRef>
            <a:fontRef idx="minor">
              <a:schemeClr val="tx1"/>
            </a:fontRef>
          </p:style>
        </p:cxnSp>
      </p:grpSp>
      <p:sp>
        <p:nvSpPr>
          <p:cNvPr id="12" name="TextBox 11">
            <a:extLst>
              <a:ext uri="{FF2B5EF4-FFF2-40B4-BE49-F238E27FC236}">
                <a16:creationId xmlns:a16="http://schemas.microsoft.com/office/drawing/2014/main" id="{3024B858-FD27-4C32-9E3B-AC965E59AC1E}"/>
              </a:ext>
            </a:extLst>
          </p:cNvPr>
          <p:cNvSpPr txBox="1"/>
          <p:nvPr/>
        </p:nvSpPr>
        <p:spPr>
          <a:xfrm>
            <a:off x="1246356" y="4524342"/>
            <a:ext cx="6651308" cy="89255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Matt Ginty, Director, Procurement Service D</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James Ford, Deputy Chief Counsel</a:t>
            </a:r>
          </a:p>
        </p:txBody>
      </p:sp>
      <p:sp>
        <p:nvSpPr>
          <p:cNvPr id="9" name="Slide Number Placeholder 1">
            <a:extLst>
              <a:ext uri="{FF2B5EF4-FFF2-40B4-BE49-F238E27FC236}">
                <a16:creationId xmlns:a16="http://schemas.microsoft.com/office/drawing/2014/main" id="{A8879E47-4F28-4344-86FE-1A69B41D00EE}"/>
              </a:ext>
            </a:extLst>
          </p:cNvPr>
          <p:cNvSpPr txBox="1">
            <a:spLocks/>
          </p:cNvSpPr>
          <p:nvPr/>
        </p:nvSpPr>
        <p:spPr>
          <a:xfrm>
            <a:off x="8686800" y="4953000"/>
            <a:ext cx="38463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D983F1FA-211D-3044-9E35-958DFBC26156}" type="slidenum">
              <a:rPr lang="en-US" sz="1200" smtClean="0">
                <a:solidFill>
                  <a:prstClr val="white"/>
                </a:solidFill>
                <a:latin typeface="Calibri"/>
              </a:rPr>
              <a:pPr algn="r" defTabSz="457200">
                <a:defRPr/>
              </a:pPr>
              <a:t>58</a:t>
            </a:fld>
            <a:endParaRPr lang="en-US" sz="1200" dirty="0">
              <a:solidFill>
                <a:prstClr val="white"/>
              </a:solidFill>
              <a:latin typeface="Calibri"/>
            </a:endParaRPr>
          </a:p>
        </p:txBody>
      </p:sp>
      <p:sp>
        <p:nvSpPr>
          <p:cNvPr id="13" name="Slide Number Placeholder 1">
            <a:extLst>
              <a:ext uri="{FF2B5EF4-FFF2-40B4-BE49-F238E27FC236}">
                <a16:creationId xmlns:a16="http://schemas.microsoft.com/office/drawing/2014/main" id="{45C8F763-8046-4DDF-BBBB-BEC5AA4D2022}"/>
              </a:ext>
            </a:extLst>
          </p:cNvPr>
          <p:cNvSpPr txBox="1">
            <a:spLocks/>
          </p:cNvSpPr>
          <p:nvPr/>
        </p:nvSpPr>
        <p:spPr>
          <a:xfrm>
            <a:off x="8686800" y="6400800"/>
            <a:ext cx="38463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D983F1FA-211D-3044-9E35-958DFBC26156}" type="slidenum">
              <a:rPr lang="en-US" sz="1200" smtClean="0">
                <a:solidFill>
                  <a:prstClr val="white"/>
                </a:solidFill>
                <a:latin typeface="Calibri"/>
              </a:rPr>
              <a:pPr algn="r" defTabSz="457200">
                <a:defRPr/>
              </a:pPr>
              <a:t>58</a:t>
            </a:fld>
            <a:endParaRPr lang="en-US" sz="1200" dirty="0">
              <a:solidFill>
                <a:prstClr val="white"/>
              </a:solidFill>
              <a:latin typeface="Calibri"/>
            </a:endParaRPr>
          </a:p>
        </p:txBody>
      </p:sp>
    </p:spTree>
    <p:extLst>
      <p:ext uri="{BB962C8B-B14F-4D97-AF65-F5344CB8AC3E}">
        <p14:creationId xmlns:p14="http://schemas.microsoft.com/office/powerpoint/2010/main" val="2616164072"/>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0" indent="0" algn="ctr">
              <a:buNone/>
            </a:pPr>
            <a:endParaRPr lang="en-US" sz="2800" dirty="0"/>
          </a:p>
          <a:p>
            <a:pPr marL="0" indent="0" algn="ctr">
              <a:buNone/>
            </a:pPr>
            <a:endParaRPr lang="en-US" sz="2800" dirty="0"/>
          </a:p>
          <a:p>
            <a:pPr marL="0" indent="0" algn="ctr">
              <a:buNone/>
            </a:pPr>
            <a:r>
              <a:rPr lang="en-US" sz="2800" dirty="0"/>
              <a:t>To communicate the key features of Department of Veterans Affairs (VA) Technology Acquisition Center (TAC) Source Selection fundamentals and best practices to assist Industry in preparing proposals.</a:t>
            </a:r>
          </a:p>
          <a:p>
            <a:pPr marL="0" indent="0">
              <a:spcBef>
                <a:spcPts val="0"/>
              </a:spcBef>
              <a:buNone/>
            </a:pPr>
            <a:endParaRPr lang="en-US" sz="2800" dirty="0"/>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Purpose</a:t>
            </a:r>
          </a:p>
        </p:txBody>
      </p:sp>
    </p:spTree>
    <p:extLst>
      <p:ext uri="{BB962C8B-B14F-4D97-AF65-F5344CB8AC3E}">
        <p14:creationId xmlns:p14="http://schemas.microsoft.com/office/powerpoint/2010/main" val="2248075982"/>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a:buFont typeface="Wingdings" panose="05000000000000000000" pitchFamily="2" charset="2"/>
              <a:buChar char="Ø"/>
            </a:pPr>
            <a:r>
              <a:rPr lang="en-US" sz="2800" dirty="0">
                <a:latin typeface="Arial" panose="020B0604020202020204" pitchFamily="34" charset="0"/>
                <a:cs typeface="Arial" panose="020B0604020202020204" pitchFamily="34" charset="0"/>
              </a:rPr>
              <a:t>The objective of source selection is to select the proposal that represents the best value to Government.  (FAR 15.302)</a:t>
            </a:r>
          </a:p>
          <a:p>
            <a:pPr marL="0" indent="0" algn="ctr">
              <a:buNone/>
            </a:pPr>
            <a:endParaRPr lang="en-US" sz="2800" dirty="0">
              <a:latin typeface="Arial" panose="020B0604020202020204" pitchFamily="34" charset="0"/>
              <a:cs typeface="Arial" panose="020B0604020202020204" pitchFamily="34" charset="0"/>
            </a:endParaRPr>
          </a:p>
          <a:p>
            <a:pPr>
              <a:buFont typeface="Wingdings" panose="05000000000000000000" pitchFamily="2" charset="2"/>
              <a:buChar char="Ø"/>
            </a:pPr>
            <a:r>
              <a:rPr lang="en-US" sz="2800" u="sng" dirty="0">
                <a:latin typeface="Arial" panose="020B0604020202020204" pitchFamily="34" charset="0"/>
                <a:cs typeface="Arial" panose="020B0604020202020204" pitchFamily="34" charset="0"/>
              </a:rPr>
              <a:t>Definition</a:t>
            </a:r>
            <a:r>
              <a:rPr lang="en-US" sz="2800" dirty="0">
                <a:latin typeface="Arial" panose="020B0604020202020204" pitchFamily="34" charset="0"/>
                <a:cs typeface="Arial" panose="020B0604020202020204" pitchFamily="34" charset="0"/>
              </a:rPr>
              <a:t>:</a:t>
            </a:r>
            <a:r>
              <a:rPr lang="en-US" sz="2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  </a:t>
            </a:r>
            <a:r>
              <a:rPr lang="en-US" sz="2800" dirty="0">
                <a:latin typeface="Arial" panose="020B0604020202020204" pitchFamily="34" charset="0"/>
                <a:cs typeface="Arial" panose="020B0604020202020204" pitchFamily="34" charset="0"/>
              </a:rPr>
              <a:t>The expected outcome of an acquisition that, in the Government’s estimation, provides the greatest overall benefit in response to the requirement. (FAR 2.101)</a:t>
            </a:r>
          </a:p>
          <a:p>
            <a:pPr marL="0" indent="0">
              <a:spcBef>
                <a:spcPts val="0"/>
              </a:spcBef>
              <a:buNone/>
            </a:pPr>
            <a:endParaRPr lang="en-US" sz="2800" dirty="0"/>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60</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Best Value Concept</a:t>
            </a:r>
          </a:p>
        </p:txBody>
      </p:sp>
    </p:spTree>
    <p:extLst>
      <p:ext uri="{BB962C8B-B14F-4D97-AF65-F5344CB8AC3E}">
        <p14:creationId xmlns:p14="http://schemas.microsoft.com/office/powerpoint/2010/main" val="327474365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0" indent="0">
              <a:buNone/>
            </a:pPr>
            <a:r>
              <a:rPr lang="en-US" sz="2000" b="1" dirty="0">
                <a:latin typeface="Arial" panose="020B0604020202020204" pitchFamily="34" charset="0"/>
                <a:cs typeface="Arial" panose="020B0604020202020204" pitchFamily="34" charset="0"/>
              </a:rPr>
              <a:t>1)  Trade-off Process (FAR 15.101-1)</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All evaluation factors and sub-factors and their relative importance are clearly stated in the RFP</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Relative weight of each individual factor stated in RFP</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Allows business judgment and flexibility, but must be consistent with RFP</a:t>
            </a:r>
          </a:p>
          <a:p>
            <a:pPr marL="457200" lvl="1" indent="0">
              <a:buNone/>
            </a:pPr>
            <a:endParaRPr lang="en-US" sz="1800" dirty="0">
              <a:latin typeface="Arial" panose="020B0604020202020204" pitchFamily="34" charset="0"/>
              <a:cs typeface="Arial" panose="020B0604020202020204" pitchFamily="34" charset="0"/>
            </a:endParaRPr>
          </a:p>
          <a:p>
            <a:pPr marL="457200" indent="-457200">
              <a:buAutoNum type="arabicParenR" startAt="2"/>
            </a:pPr>
            <a:r>
              <a:rPr lang="en-US" sz="2000" b="1" dirty="0">
                <a:latin typeface="Arial" panose="020B0604020202020204" pitchFamily="34" charset="0"/>
                <a:cs typeface="Arial" panose="020B0604020202020204" pitchFamily="34" charset="0"/>
              </a:rPr>
              <a:t>Lowest Price Technically Acceptable (FAR 15.101-2)</a:t>
            </a:r>
          </a:p>
          <a:p>
            <a:pPr lvl="1">
              <a:buFont typeface="Wingdings" panose="05000000000000000000" pitchFamily="2" charset="2"/>
              <a:buChar char="Ø"/>
            </a:pPr>
            <a:r>
              <a:rPr lang="en-US" sz="1800" dirty="0">
                <a:latin typeface="Arial" panose="020B0604020202020204" pitchFamily="34" charset="0"/>
                <a:ea typeface="ＭＳ Ｐゴシック" pitchFamily="34" charset="-128"/>
                <a:cs typeface="Arial" panose="020B0604020202020204" pitchFamily="34" charset="0"/>
              </a:rPr>
              <a:t>Typically for supplies, commercial items, or non-complex services that are clearly defined and low risk</a:t>
            </a:r>
          </a:p>
          <a:p>
            <a:pPr lvl="1">
              <a:buFont typeface="Wingdings" panose="05000000000000000000" pitchFamily="2" charset="2"/>
              <a:buChar char="Ø"/>
            </a:pPr>
            <a:r>
              <a:rPr lang="en-US" sz="1800" dirty="0">
                <a:latin typeface="Arial" panose="020B0604020202020204" pitchFamily="34" charset="0"/>
                <a:ea typeface="ＭＳ Ｐゴシック" pitchFamily="34" charset="-128"/>
                <a:cs typeface="Arial" panose="020B0604020202020204" pitchFamily="34" charset="0"/>
              </a:rPr>
              <a:t>Used where there is no value to the government in exceeding the minimum requirements</a:t>
            </a:r>
          </a:p>
          <a:p>
            <a:pPr lvl="1">
              <a:buFont typeface="Wingdings" panose="05000000000000000000" pitchFamily="2" charset="2"/>
              <a:buChar char="Ø"/>
            </a:pPr>
            <a:r>
              <a:rPr lang="en-US" sz="1800" dirty="0">
                <a:latin typeface="Arial" panose="020B0604020202020204" pitchFamily="34" charset="0"/>
                <a:ea typeface="ＭＳ Ｐゴシック" pitchFamily="34" charset="-128"/>
                <a:cs typeface="Arial" panose="020B0604020202020204" pitchFamily="34" charset="0"/>
              </a:rPr>
              <a:t>Proposals evaluated for acceptability</a:t>
            </a:r>
          </a:p>
          <a:p>
            <a:pPr lvl="1">
              <a:buFont typeface="Wingdings" panose="05000000000000000000" pitchFamily="2" charset="2"/>
              <a:buChar char="Ø"/>
            </a:pPr>
            <a:r>
              <a:rPr lang="en-US" sz="1800" dirty="0">
                <a:latin typeface="Arial" panose="020B0604020202020204" pitchFamily="34" charset="0"/>
                <a:cs typeface="Arial" panose="020B0604020202020204" pitchFamily="34" charset="0"/>
              </a:rPr>
              <a:t>Award to lowest evaluated price of technically acceptable proposal</a:t>
            </a:r>
            <a:endParaRPr lang="en-US" sz="2000" b="1" dirty="0">
              <a:latin typeface=" Arial "/>
              <a:cs typeface="Arial" panose="020B0604020202020204" pitchFamily="34" charset="0"/>
            </a:endParaRPr>
          </a:p>
          <a:p>
            <a:pPr lvl="1">
              <a:buFont typeface="Wingdings" panose="05000000000000000000" pitchFamily="2" charset="2"/>
              <a:buChar char="Ø"/>
            </a:pPr>
            <a:endParaRPr lang="en-US" sz="2000" b="1" dirty="0">
              <a:latin typeface=" Arial "/>
              <a:cs typeface="Arial" panose="020B0604020202020204" pitchFamily="34" charset="0"/>
            </a:endParaRPr>
          </a:p>
          <a:p>
            <a:pPr marL="457200" lvl="0" indent="-457200">
              <a:buFont typeface="Arial"/>
              <a:buAutoNum type="arabicParenR" startAt="2"/>
            </a:pPr>
            <a:r>
              <a:rPr lang="en-US" sz="2000" b="1" dirty="0">
                <a:solidFill>
                  <a:srgbClr val="000000"/>
                </a:solidFill>
                <a:latin typeface="Arial" panose="020B0604020202020204" pitchFamily="34" charset="0"/>
                <a:cs typeface="Arial" panose="020B0604020202020204" pitchFamily="34" charset="0"/>
              </a:rPr>
              <a:t>Highest Technically Rated at a Fair &amp; Reasonable Price?</a:t>
            </a:r>
          </a:p>
          <a:p>
            <a:pPr>
              <a:buFont typeface="Wingdings" panose="05000000000000000000" pitchFamily="2" charset="2"/>
              <a:buChar char="Ø"/>
            </a:pPr>
            <a:endParaRPr lang="en-US" sz="21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61</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Best Value Approaches</a:t>
            </a:r>
          </a:p>
        </p:txBody>
      </p:sp>
    </p:spTree>
    <p:extLst>
      <p:ext uri="{BB962C8B-B14F-4D97-AF65-F5344CB8AC3E}">
        <p14:creationId xmlns:p14="http://schemas.microsoft.com/office/powerpoint/2010/main" val="25891229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457200" indent="-457200" eaLnBrk="0" hangingPunct="0">
              <a:buFont typeface="Wingdings" panose="05000000000000000000" pitchFamily="2" charset="2"/>
              <a:buChar char="Ø"/>
            </a:pPr>
            <a:endParaRPr lang="en-US" dirty="0">
              <a:latin typeface="Arial" pitchFamily="34" charset="0"/>
            </a:endParaRPr>
          </a:p>
          <a:p>
            <a:pPr marL="457200" indent="-457200" eaLnBrk="0" hangingPunct="0">
              <a:buFont typeface="Wingdings" panose="05000000000000000000" pitchFamily="2" charset="2"/>
              <a:buChar char="Ø"/>
            </a:pPr>
            <a:r>
              <a:rPr lang="en-US" dirty="0">
                <a:latin typeface="Arial" pitchFamily="34" charset="0"/>
              </a:rPr>
              <a:t>Provides the Government discretion in determining which proposal offers the best value for successfully meeting the solicitation's requirements.</a:t>
            </a:r>
          </a:p>
          <a:p>
            <a:pPr eaLnBrk="0" hangingPunct="0"/>
            <a:endParaRPr lang="en-US" dirty="0">
              <a:latin typeface="Arial" pitchFamily="34" charset="0"/>
            </a:endParaRPr>
          </a:p>
          <a:p>
            <a:pPr marL="1371600" lvl="2" indent="-457200" eaLnBrk="0" hangingPunct="0">
              <a:buFont typeface="Arial" panose="020B0604020202020204" pitchFamily="34" charset="0"/>
              <a:buChar char="•"/>
            </a:pPr>
            <a:r>
              <a:rPr lang="en-US" sz="2200" dirty="0">
                <a:latin typeface="Arial" pitchFamily="34" charset="0"/>
              </a:rPr>
              <a:t>Lowest cost/price proposal does not necessarily win;</a:t>
            </a:r>
          </a:p>
          <a:p>
            <a:pPr marL="1371600" lvl="2" indent="-457200" eaLnBrk="0" hangingPunct="0">
              <a:buFont typeface="Arial" panose="020B0604020202020204" pitchFamily="34" charset="0"/>
              <a:buChar char="•"/>
            </a:pPr>
            <a:r>
              <a:rPr lang="en-US" sz="2200" dirty="0">
                <a:latin typeface="Arial" pitchFamily="34" charset="0"/>
              </a:rPr>
              <a:t>Government may decide that advantageous aspects of a particular proposal are worth the extra money it will cost.</a:t>
            </a:r>
          </a:p>
          <a:p>
            <a:pPr marL="0" indent="0">
              <a:spcBef>
                <a:spcPts val="0"/>
              </a:spcBef>
              <a:buNone/>
            </a:pPr>
            <a:endParaRPr lang="en-US" sz="2800" dirty="0"/>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Source Selection Trade-off Benefits</a:t>
            </a:r>
          </a:p>
        </p:txBody>
      </p:sp>
    </p:spTree>
    <p:extLst>
      <p:ext uri="{BB962C8B-B14F-4D97-AF65-F5344CB8AC3E}">
        <p14:creationId xmlns:p14="http://schemas.microsoft.com/office/powerpoint/2010/main" val="83300707"/>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457200" indent="-457200" eaLnBrk="0" hangingPunct="0">
              <a:buFont typeface="Wingdings" panose="05000000000000000000" pitchFamily="2" charset="2"/>
              <a:buChar char="Ø"/>
            </a:pPr>
            <a:endParaRPr lang="en-US" dirty="0">
              <a:latin typeface="Arial" pitchFamily="34" charset="0"/>
            </a:endParaRPr>
          </a:p>
          <a:p>
            <a:pPr marL="0" indent="0">
              <a:spcBef>
                <a:spcPts val="0"/>
              </a:spcBef>
              <a:buNone/>
            </a:pPr>
            <a:endParaRPr lang="en-US" sz="2800" dirty="0"/>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63</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Pre-Award Roadmap</a:t>
            </a:r>
          </a:p>
        </p:txBody>
      </p:sp>
      <p:sp>
        <p:nvSpPr>
          <p:cNvPr id="5" name="Flowchart: Process 4">
            <a:extLst>
              <a:ext uri="{FF2B5EF4-FFF2-40B4-BE49-F238E27FC236}">
                <a16:creationId xmlns:a16="http://schemas.microsoft.com/office/drawing/2014/main" id="{65D17282-8367-48D1-89EC-52CBCFAF70CE}"/>
              </a:ext>
            </a:extLst>
          </p:cNvPr>
          <p:cNvSpPr/>
          <p:nvPr/>
        </p:nvSpPr>
        <p:spPr>
          <a:xfrm>
            <a:off x="195533" y="1233054"/>
            <a:ext cx="1241965" cy="797737"/>
          </a:xfrm>
          <a:prstGeom prst="flowChartProcess">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Establish the Requirement</a:t>
            </a:r>
          </a:p>
        </p:txBody>
      </p:sp>
      <p:cxnSp>
        <p:nvCxnSpPr>
          <p:cNvPr id="6" name="Straight Arrow Connector 5">
            <a:extLst>
              <a:ext uri="{FF2B5EF4-FFF2-40B4-BE49-F238E27FC236}">
                <a16:creationId xmlns:a16="http://schemas.microsoft.com/office/drawing/2014/main" id="{F2E21BC7-C0B5-40D8-A3B0-5AA2C6F77B0F}"/>
              </a:ext>
            </a:extLst>
          </p:cNvPr>
          <p:cNvCxnSpPr/>
          <p:nvPr/>
        </p:nvCxnSpPr>
        <p:spPr>
          <a:xfrm flipV="1">
            <a:off x="1622608" y="1631922"/>
            <a:ext cx="2200712" cy="2408"/>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7" name="Flowchart: Process 6">
            <a:extLst>
              <a:ext uri="{FF2B5EF4-FFF2-40B4-BE49-F238E27FC236}">
                <a16:creationId xmlns:a16="http://schemas.microsoft.com/office/drawing/2014/main" id="{2153B3EA-5CF1-46F1-9EF2-7192202C204E}"/>
              </a:ext>
            </a:extLst>
          </p:cNvPr>
          <p:cNvSpPr/>
          <p:nvPr/>
        </p:nvSpPr>
        <p:spPr>
          <a:xfrm>
            <a:off x="3919149" y="1268792"/>
            <a:ext cx="1371600" cy="762000"/>
          </a:xfrm>
          <a:prstGeom prst="flowChartProcess">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Conduct Market Research</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(Informal and Formal)</a:t>
            </a:r>
          </a:p>
        </p:txBody>
      </p:sp>
      <p:cxnSp>
        <p:nvCxnSpPr>
          <p:cNvPr id="8" name="Straight Arrow Connector 7">
            <a:extLst>
              <a:ext uri="{FF2B5EF4-FFF2-40B4-BE49-F238E27FC236}">
                <a16:creationId xmlns:a16="http://schemas.microsoft.com/office/drawing/2014/main" id="{23D4D9BA-A1F0-4795-9F51-C99EFC50B4F6}"/>
              </a:ext>
            </a:extLst>
          </p:cNvPr>
          <p:cNvCxnSpPr>
            <a:cxnSpLocks/>
          </p:cNvCxnSpPr>
          <p:nvPr/>
        </p:nvCxnSpPr>
        <p:spPr>
          <a:xfrm flipV="1">
            <a:off x="5401062" y="1631922"/>
            <a:ext cx="2120330" cy="1787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9" name="Flowchart: Process 8">
            <a:extLst>
              <a:ext uri="{FF2B5EF4-FFF2-40B4-BE49-F238E27FC236}">
                <a16:creationId xmlns:a16="http://schemas.microsoft.com/office/drawing/2014/main" id="{59C9B1CC-ED82-4C91-9456-9D1BA46DB836}"/>
              </a:ext>
            </a:extLst>
          </p:cNvPr>
          <p:cNvSpPr/>
          <p:nvPr/>
        </p:nvSpPr>
        <p:spPr>
          <a:xfrm>
            <a:off x="7631705" y="1253330"/>
            <a:ext cx="1371600" cy="777461"/>
          </a:xfrm>
          <a:prstGeom prst="flowChartProcess">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Industry Days/One-on-Ones</a:t>
            </a:r>
          </a:p>
        </p:txBody>
      </p:sp>
      <p:cxnSp>
        <p:nvCxnSpPr>
          <p:cNvPr id="12" name="Straight Arrow Connector 11">
            <a:extLst>
              <a:ext uri="{FF2B5EF4-FFF2-40B4-BE49-F238E27FC236}">
                <a16:creationId xmlns:a16="http://schemas.microsoft.com/office/drawing/2014/main" id="{6EEC685A-B399-405A-B315-3F3DF99EE6B4}"/>
              </a:ext>
            </a:extLst>
          </p:cNvPr>
          <p:cNvCxnSpPr/>
          <p:nvPr/>
        </p:nvCxnSpPr>
        <p:spPr>
          <a:xfrm>
            <a:off x="8317505" y="2265697"/>
            <a:ext cx="0" cy="116330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3" name="Flowchart: Process 12">
            <a:extLst>
              <a:ext uri="{FF2B5EF4-FFF2-40B4-BE49-F238E27FC236}">
                <a16:creationId xmlns:a16="http://schemas.microsoft.com/office/drawing/2014/main" id="{F1A576DE-4089-45E7-9A78-4E216A1CCD8B}"/>
              </a:ext>
            </a:extLst>
          </p:cNvPr>
          <p:cNvSpPr/>
          <p:nvPr/>
        </p:nvSpPr>
        <p:spPr>
          <a:xfrm>
            <a:off x="7583997" y="3606195"/>
            <a:ext cx="1450647" cy="762000"/>
          </a:xfrm>
          <a:prstGeom prst="flowChartProcess">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Prepare and Issue the Solicitation/Post any Q&amp;As</a:t>
            </a:r>
          </a:p>
        </p:txBody>
      </p:sp>
      <p:cxnSp>
        <p:nvCxnSpPr>
          <p:cNvPr id="14" name="Straight Arrow Connector 13">
            <a:extLst>
              <a:ext uri="{FF2B5EF4-FFF2-40B4-BE49-F238E27FC236}">
                <a16:creationId xmlns:a16="http://schemas.microsoft.com/office/drawing/2014/main" id="{FA7483CF-CF8B-440F-A70F-2E7FF93F5056}"/>
              </a:ext>
            </a:extLst>
          </p:cNvPr>
          <p:cNvCxnSpPr>
            <a:cxnSpLocks/>
          </p:cNvCxnSpPr>
          <p:nvPr/>
        </p:nvCxnSpPr>
        <p:spPr>
          <a:xfrm flipH="1">
            <a:off x="5555673" y="3950031"/>
            <a:ext cx="1858116"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6" name="Flowchart: Process 15">
            <a:extLst>
              <a:ext uri="{FF2B5EF4-FFF2-40B4-BE49-F238E27FC236}">
                <a16:creationId xmlns:a16="http://schemas.microsoft.com/office/drawing/2014/main" id="{311FD27D-15C9-4810-9CC8-25FBD1540493}"/>
              </a:ext>
            </a:extLst>
          </p:cNvPr>
          <p:cNvSpPr/>
          <p:nvPr/>
        </p:nvSpPr>
        <p:spPr>
          <a:xfrm>
            <a:off x="4013865" y="3513226"/>
            <a:ext cx="1371600" cy="762000"/>
          </a:xfrm>
          <a:prstGeom prst="flowChartProcess">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Receive Proposals</a:t>
            </a:r>
          </a:p>
        </p:txBody>
      </p:sp>
      <p:cxnSp>
        <p:nvCxnSpPr>
          <p:cNvPr id="17" name="Straight Arrow Connector 16">
            <a:extLst>
              <a:ext uri="{FF2B5EF4-FFF2-40B4-BE49-F238E27FC236}">
                <a16:creationId xmlns:a16="http://schemas.microsoft.com/office/drawing/2014/main" id="{BEC42A21-062F-4ADA-82E3-5EBD43DF0618}"/>
              </a:ext>
            </a:extLst>
          </p:cNvPr>
          <p:cNvCxnSpPr/>
          <p:nvPr/>
        </p:nvCxnSpPr>
        <p:spPr>
          <a:xfrm flipH="1">
            <a:off x="1727913" y="3912867"/>
            <a:ext cx="1990102"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18" name="Flowchart: Process 17">
            <a:extLst>
              <a:ext uri="{FF2B5EF4-FFF2-40B4-BE49-F238E27FC236}">
                <a16:creationId xmlns:a16="http://schemas.microsoft.com/office/drawing/2014/main" id="{C23099C6-7709-4A3C-9114-B7397D4486B3}"/>
              </a:ext>
            </a:extLst>
          </p:cNvPr>
          <p:cNvSpPr/>
          <p:nvPr/>
        </p:nvSpPr>
        <p:spPr>
          <a:xfrm>
            <a:off x="167587" y="3330285"/>
            <a:ext cx="1457934" cy="1127881"/>
          </a:xfrm>
          <a:prstGeom prst="flowChartProcess">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Conduct Proposal Evaluations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(Including establishing a Competitive Range, if necessary)</a:t>
            </a:r>
          </a:p>
        </p:txBody>
      </p:sp>
      <p:cxnSp>
        <p:nvCxnSpPr>
          <p:cNvPr id="19" name="Straight Arrow Connector 18">
            <a:extLst>
              <a:ext uri="{FF2B5EF4-FFF2-40B4-BE49-F238E27FC236}">
                <a16:creationId xmlns:a16="http://schemas.microsoft.com/office/drawing/2014/main" id="{0F65FC4B-D809-4924-AAB4-390F97E711DB}"/>
              </a:ext>
            </a:extLst>
          </p:cNvPr>
          <p:cNvCxnSpPr>
            <a:cxnSpLocks/>
          </p:cNvCxnSpPr>
          <p:nvPr/>
        </p:nvCxnSpPr>
        <p:spPr>
          <a:xfrm>
            <a:off x="896554" y="4641273"/>
            <a:ext cx="0" cy="840633"/>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cxnSp>
        <p:nvCxnSpPr>
          <p:cNvPr id="21" name="Straight Arrow Connector 20">
            <a:extLst>
              <a:ext uri="{FF2B5EF4-FFF2-40B4-BE49-F238E27FC236}">
                <a16:creationId xmlns:a16="http://schemas.microsoft.com/office/drawing/2014/main" id="{7251E5F8-2170-4738-9208-2552F7DA83BE}"/>
              </a:ext>
            </a:extLst>
          </p:cNvPr>
          <p:cNvCxnSpPr>
            <a:cxnSpLocks/>
          </p:cNvCxnSpPr>
          <p:nvPr/>
        </p:nvCxnSpPr>
        <p:spPr>
          <a:xfrm>
            <a:off x="1097606" y="5461604"/>
            <a:ext cx="1035994" cy="7984"/>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4" name="Flowchart: Decision 23">
            <a:extLst>
              <a:ext uri="{FF2B5EF4-FFF2-40B4-BE49-F238E27FC236}">
                <a16:creationId xmlns:a16="http://schemas.microsoft.com/office/drawing/2014/main" id="{2C7398F5-E0F9-4FE2-9312-A78698316420}"/>
              </a:ext>
            </a:extLst>
          </p:cNvPr>
          <p:cNvSpPr/>
          <p:nvPr/>
        </p:nvSpPr>
        <p:spPr>
          <a:xfrm>
            <a:off x="2326613" y="4813904"/>
            <a:ext cx="1919227" cy="1295400"/>
          </a:xfrm>
          <a:prstGeom prst="flowChartDecision">
            <a:avLst/>
          </a:prstGeom>
          <a:solidFill>
            <a:schemeClr val="tx2">
              <a:lumMod val="40000"/>
              <a:lumOff val="60000"/>
            </a:schemeClr>
          </a:solidFill>
        </p:spPr>
        <p:style>
          <a:lnRef idx="1">
            <a:schemeClr val="accent5"/>
          </a:lnRef>
          <a:fillRef idx="2">
            <a:schemeClr val="accent5"/>
          </a:fillRef>
          <a:effectRef idx="1">
            <a:schemeClr val="accent5"/>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Source Selection Decision</a:t>
            </a:r>
          </a:p>
        </p:txBody>
      </p:sp>
      <p:cxnSp>
        <p:nvCxnSpPr>
          <p:cNvPr id="25" name="Straight Arrow Connector 24">
            <a:extLst>
              <a:ext uri="{FF2B5EF4-FFF2-40B4-BE49-F238E27FC236}">
                <a16:creationId xmlns:a16="http://schemas.microsoft.com/office/drawing/2014/main" id="{2F90A8E8-7FCF-426E-96D2-6B0D72529ED8}"/>
              </a:ext>
            </a:extLst>
          </p:cNvPr>
          <p:cNvCxnSpPr>
            <a:cxnSpLocks/>
          </p:cNvCxnSpPr>
          <p:nvPr/>
        </p:nvCxnSpPr>
        <p:spPr>
          <a:xfrm>
            <a:off x="4507507" y="5461604"/>
            <a:ext cx="2114966" cy="0"/>
          </a:xfrm>
          <a:prstGeom prst="straightConnector1">
            <a:avLst/>
          </a:prstGeom>
          <a:ln>
            <a:tailEnd type="arrow"/>
          </a:ln>
        </p:spPr>
        <p:style>
          <a:lnRef idx="3">
            <a:schemeClr val="accent1"/>
          </a:lnRef>
          <a:fillRef idx="0">
            <a:schemeClr val="accent1"/>
          </a:fillRef>
          <a:effectRef idx="2">
            <a:schemeClr val="accent1"/>
          </a:effectRef>
          <a:fontRef idx="minor">
            <a:schemeClr val="tx1"/>
          </a:fontRef>
        </p:style>
      </p:cxnSp>
      <p:sp>
        <p:nvSpPr>
          <p:cNvPr id="26" name="Oval 25">
            <a:extLst>
              <a:ext uri="{FF2B5EF4-FFF2-40B4-BE49-F238E27FC236}">
                <a16:creationId xmlns:a16="http://schemas.microsoft.com/office/drawing/2014/main" id="{5119299A-E552-44F2-ADB4-969837F7514A}"/>
              </a:ext>
            </a:extLst>
          </p:cNvPr>
          <p:cNvSpPr/>
          <p:nvPr/>
        </p:nvSpPr>
        <p:spPr>
          <a:xfrm>
            <a:off x="6797029" y="4806972"/>
            <a:ext cx="1233519" cy="1116013"/>
          </a:xfrm>
          <a:prstGeom prst="ellipse">
            <a:avLst/>
          </a:prstGeom>
          <a:solidFill>
            <a:schemeClr val="accent4">
              <a:lumMod val="75000"/>
            </a:schemeClr>
          </a:solidFill>
        </p:spPr>
        <p:style>
          <a:lnRef idx="1">
            <a:schemeClr val="accent3"/>
          </a:lnRef>
          <a:fillRef idx="2">
            <a:schemeClr val="accent3"/>
          </a:fillRef>
          <a:effectRef idx="1">
            <a:schemeClr val="accent3"/>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000000"/>
                </a:solidFill>
                <a:effectLst/>
                <a:uLnTx/>
                <a:uFillTx/>
                <a:latin typeface="Calibri"/>
                <a:ea typeface="+mn-ea"/>
                <a:cs typeface="+mn-cs"/>
              </a:rPr>
              <a:t>Award</a:t>
            </a:r>
          </a:p>
        </p:txBody>
      </p:sp>
    </p:spTree>
    <p:extLst>
      <p:ext uri="{BB962C8B-B14F-4D97-AF65-F5344CB8AC3E}">
        <p14:creationId xmlns:p14="http://schemas.microsoft.com/office/powerpoint/2010/main" val="62374373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421105"/>
            <a:ext cx="8686800" cy="5029200"/>
          </a:xfrm>
        </p:spPr>
        <p:txBody>
          <a:bodyPr>
            <a:noAutofit/>
          </a:bodyPr>
          <a:lstStyle/>
          <a:p>
            <a:pPr marL="457200" indent="-457200" eaLnBrk="0" hangingPunct="0">
              <a:buFont typeface="Wingdings" panose="05000000000000000000" pitchFamily="2" charset="2"/>
              <a:buChar char="Ø"/>
            </a:pPr>
            <a:endParaRPr lang="en-US" dirty="0">
              <a:latin typeface="Arial" pitchFamily="34" charset="0"/>
            </a:endParaRPr>
          </a:p>
          <a:p>
            <a:pPr>
              <a:buFont typeface="Wingdings" panose="05000000000000000000" pitchFamily="2" charset="2"/>
              <a:buChar char="Ø"/>
            </a:pPr>
            <a:r>
              <a:rPr lang="en-US" dirty="0"/>
              <a:t>Market Research is the </a:t>
            </a:r>
            <a:r>
              <a:rPr lang="en-US" dirty="0">
                <a:effectLst>
                  <a:outerShdw blurRad="38100" dist="38100" dir="2700000" algn="tl">
                    <a:srgbClr val="000000">
                      <a:alpha val="43137"/>
                    </a:srgbClr>
                  </a:outerShdw>
                </a:effectLst>
              </a:rPr>
              <a:t>FOUNDATION</a:t>
            </a:r>
            <a:r>
              <a:rPr lang="en-US" dirty="0"/>
              <a:t> of a successful procurement</a:t>
            </a:r>
            <a:r>
              <a:rPr lang="en-US" b="1" dirty="0">
                <a:solidFill>
                  <a:prstClr val="black"/>
                </a:solidFill>
              </a:rPr>
              <a:t> </a:t>
            </a:r>
          </a:p>
          <a:p>
            <a:pPr>
              <a:buFont typeface="Wingdings" panose="05000000000000000000" pitchFamily="2" charset="2"/>
              <a:buChar char="Ø"/>
            </a:pPr>
            <a:r>
              <a:rPr lang="en-US" dirty="0"/>
              <a:t>Monitor</a:t>
            </a:r>
            <a:r>
              <a:rPr lang="en-US" b="1" dirty="0"/>
              <a:t> sam.gov </a:t>
            </a:r>
            <a:r>
              <a:rPr lang="en-US" dirty="0">
                <a:solidFill>
                  <a:prstClr val="black"/>
                </a:solidFill>
              </a:rPr>
              <a:t>for the latest information</a:t>
            </a:r>
          </a:p>
          <a:p>
            <a:pPr>
              <a:buFont typeface="Wingdings" panose="05000000000000000000" pitchFamily="2" charset="2"/>
              <a:buChar char="Ø"/>
            </a:pPr>
            <a:r>
              <a:rPr lang="en-US" dirty="0">
                <a:solidFill>
                  <a:prstClr val="black"/>
                </a:solidFill>
              </a:rPr>
              <a:t>Attend Industry Days, Pre-solicitation and / or Pre-proposal conferences</a:t>
            </a:r>
            <a:endParaRPr lang="en-US" dirty="0"/>
          </a:p>
          <a:p>
            <a:pPr>
              <a:buFont typeface="Wingdings" panose="05000000000000000000" pitchFamily="2" charset="2"/>
              <a:buChar char="Ø"/>
            </a:pPr>
            <a:r>
              <a:rPr lang="en-US" dirty="0"/>
              <a:t>Early Industry Involvement is </a:t>
            </a:r>
            <a:r>
              <a:rPr lang="en-US" dirty="0">
                <a:effectLst>
                  <a:outerShdw blurRad="38100" dist="38100" dir="2700000" algn="tl">
                    <a:srgbClr val="000000">
                      <a:alpha val="43137"/>
                    </a:srgbClr>
                  </a:outerShdw>
                </a:effectLst>
              </a:rPr>
              <a:t>CRITICAL</a:t>
            </a:r>
          </a:p>
          <a:p>
            <a:pPr>
              <a:buFont typeface="Wingdings" panose="05000000000000000000" pitchFamily="2" charset="2"/>
              <a:buChar char="Ø"/>
            </a:pPr>
            <a:r>
              <a:rPr lang="en-US" dirty="0"/>
              <a:t>Draft Performance Work Statement (PWS) generally issued along with various questions to elicit Industry comments and feedback</a:t>
            </a:r>
          </a:p>
          <a:p>
            <a:pPr>
              <a:buFont typeface="Wingdings" panose="05000000000000000000" pitchFamily="2" charset="2"/>
              <a:buChar char="Ø"/>
            </a:pPr>
            <a:r>
              <a:rPr lang="en-US" dirty="0"/>
              <a:t>Ask any questions that are unclear in the draft RFP</a:t>
            </a:r>
          </a:p>
          <a:p>
            <a:pPr>
              <a:buFont typeface="Wingdings" panose="05000000000000000000" pitchFamily="2" charset="2"/>
              <a:buChar char="Ø"/>
            </a:pPr>
            <a:r>
              <a:rPr lang="en-US" sz="2400" dirty="0"/>
              <a:t>Market Research may significantly influence:</a:t>
            </a:r>
          </a:p>
          <a:p>
            <a:pPr marL="1316038" lvl="3" indent="-342900">
              <a:buFont typeface="Arial" panose="020B0604020202020204" pitchFamily="34" charset="0"/>
              <a:buChar char="•"/>
            </a:pPr>
            <a:r>
              <a:rPr lang="en-US" sz="2400" dirty="0"/>
              <a:t>PWS revisions</a:t>
            </a:r>
          </a:p>
          <a:p>
            <a:pPr marL="1316038" lvl="3" indent="-342900">
              <a:buFont typeface="Arial" panose="020B0604020202020204" pitchFamily="34" charset="0"/>
              <a:buChar char="•"/>
            </a:pPr>
            <a:r>
              <a:rPr lang="en-US" sz="2400" dirty="0"/>
              <a:t>Acquisition Strategy</a:t>
            </a:r>
          </a:p>
          <a:p>
            <a:pPr marL="1316038" lvl="3" indent="-342900">
              <a:buFont typeface="Arial" panose="020B0604020202020204" pitchFamily="34" charset="0"/>
              <a:buChar char="•"/>
            </a:pPr>
            <a:r>
              <a:rPr lang="en-US" sz="2400" dirty="0"/>
              <a:t>Small Business Considerations</a:t>
            </a:r>
          </a:p>
          <a:p>
            <a:pPr marL="0" indent="0">
              <a:spcBef>
                <a:spcPts val="0"/>
              </a:spcBef>
              <a:buNone/>
            </a:pPr>
            <a:endParaRPr lang="en-US" dirty="0"/>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Market Research</a:t>
            </a:r>
          </a:p>
        </p:txBody>
      </p:sp>
    </p:spTree>
    <p:extLst>
      <p:ext uri="{BB962C8B-B14F-4D97-AF65-F5344CB8AC3E}">
        <p14:creationId xmlns:p14="http://schemas.microsoft.com/office/powerpoint/2010/main" val="76603270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fontScale="77500" lnSpcReduction="20000"/>
          </a:bodyPr>
          <a:lstStyle/>
          <a:p>
            <a:pPr marL="173038" indent="-173038" eaLnBrk="0" hangingPunct="0">
              <a:buFont typeface="Wingdings" pitchFamily="2" charset="2"/>
              <a:buChar char="Ø"/>
            </a:pPr>
            <a:r>
              <a:rPr lang="en-US" dirty="0">
                <a:solidFill>
                  <a:prstClr val="black"/>
                </a:solidFill>
                <a:latin typeface="Arial" pitchFamily="34" charset="0"/>
              </a:rPr>
              <a:t>Prime Contractors should be aware of any potential OCIs.</a:t>
            </a:r>
          </a:p>
          <a:p>
            <a:pPr eaLnBrk="0" hangingPunct="0"/>
            <a:endParaRPr lang="en-US" dirty="0">
              <a:solidFill>
                <a:prstClr val="black"/>
              </a:solidFill>
              <a:latin typeface="Arial" pitchFamily="34" charset="0"/>
            </a:endParaRPr>
          </a:p>
          <a:p>
            <a:pPr marL="173038" indent="-173038" eaLnBrk="0" hangingPunct="0">
              <a:buFont typeface="Wingdings" pitchFamily="2" charset="2"/>
              <a:buChar char="Ø"/>
            </a:pPr>
            <a:r>
              <a:rPr lang="en-US" dirty="0">
                <a:solidFill>
                  <a:prstClr val="black"/>
                </a:solidFill>
                <a:latin typeface="Arial" pitchFamily="34" charset="0"/>
              </a:rPr>
              <a:t>Prime Contractors may bring a potential OCI to the CO as early as they like, for example with an RFI response.</a:t>
            </a:r>
          </a:p>
          <a:p>
            <a:pPr eaLnBrk="0" hangingPunct="0"/>
            <a:endParaRPr lang="en-US" dirty="0">
              <a:solidFill>
                <a:prstClr val="black"/>
              </a:solidFill>
              <a:latin typeface="Arial" pitchFamily="34" charset="0"/>
            </a:endParaRPr>
          </a:p>
          <a:p>
            <a:pPr marL="173038" indent="-173038" eaLnBrk="0" hangingPunct="0">
              <a:buFont typeface="Wingdings" pitchFamily="2" charset="2"/>
              <a:buChar char="Ø"/>
            </a:pPr>
            <a:r>
              <a:rPr lang="en-US" dirty="0">
                <a:solidFill>
                  <a:prstClr val="black"/>
                </a:solidFill>
                <a:latin typeface="Arial" pitchFamily="34" charset="0"/>
              </a:rPr>
              <a:t>Task Order/Contract Schedules will not be altered to accommodate potential OCIs.</a:t>
            </a:r>
          </a:p>
          <a:p>
            <a:pPr eaLnBrk="0" hangingPunct="0"/>
            <a:endParaRPr lang="en-US" dirty="0">
              <a:solidFill>
                <a:prstClr val="black"/>
              </a:solidFill>
              <a:latin typeface="Arial" pitchFamily="34" charset="0"/>
            </a:endParaRPr>
          </a:p>
          <a:p>
            <a:pPr marL="173038" indent="-173038" eaLnBrk="0" hangingPunct="0">
              <a:buFont typeface="Wingdings" pitchFamily="2" charset="2"/>
              <a:buChar char="Ø"/>
            </a:pPr>
            <a:r>
              <a:rPr lang="en-US" dirty="0">
                <a:solidFill>
                  <a:prstClr val="black"/>
                </a:solidFill>
                <a:latin typeface="Arial" pitchFamily="34" charset="0"/>
              </a:rPr>
              <a:t>TAC exhaustively investigates every potential OCI through the conduct of fact-finding by the CO, attorney review, and collaboration with the customer.</a:t>
            </a:r>
          </a:p>
          <a:p>
            <a:pPr eaLnBrk="0" hangingPunct="0"/>
            <a:endParaRPr lang="en-US" dirty="0">
              <a:solidFill>
                <a:prstClr val="black"/>
              </a:solidFill>
              <a:latin typeface="Arial" pitchFamily="34" charset="0"/>
            </a:endParaRPr>
          </a:p>
          <a:p>
            <a:pPr marL="173038" indent="-173038" eaLnBrk="0" hangingPunct="0">
              <a:buFont typeface="Wingdings" pitchFamily="2" charset="2"/>
              <a:buChar char="Ø"/>
            </a:pPr>
            <a:r>
              <a:rPr lang="en-US" dirty="0">
                <a:solidFill>
                  <a:prstClr val="black"/>
                </a:solidFill>
                <a:latin typeface="Arial" pitchFamily="34" charset="0"/>
              </a:rPr>
              <a:t>It is the Prime Contractor’s responsibility to know if it has a potential OCI on the current or any future effort.</a:t>
            </a:r>
          </a:p>
          <a:p>
            <a:pPr eaLnBrk="0" hangingPunct="0"/>
            <a:endParaRPr lang="en-US" dirty="0">
              <a:solidFill>
                <a:prstClr val="black"/>
              </a:solidFill>
              <a:latin typeface="Arial" pitchFamily="34" charset="0"/>
            </a:endParaRPr>
          </a:p>
          <a:p>
            <a:pPr marL="173038" indent="-173038" eaLnBrk="0" hangingPunct="0">
              <a:buFont typeface="Wingdings" pitchFamily="2" charset="2"/>
              <a:buChar char="Ø"/>
            </a:pPr>
            <a:r>
              <a:rPr lang="en-US" dirty="0">
                <a:solidFill>
                  <a:prstClr val="black"/>
                </a:solidFill>
                <a:latin typeface="Arial" pitchFamily="34" charset="0"/>
              </a:rPr>
              <a:t>A CO on a current effort can review a Contractor’s mitigation plan for future work and offer suggestions; however, all OCI determinations are made by the CO conducting the future procurement. </a:t>
            </a:r>
            <a:endParaRPr lang="en-US"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65</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3600" dirty="0"/>
              <a:t>Organizational Conflicts of Interest (OCI)</a:t>
            </a:r>
          </a:p>
        </p:txBody>
      </p:sp>
    </p:spTree>
    <p:extLst>
      <p:ext uri="{BB962C8B-B14F-4D97-AF65-F5344CB8AC3E}">
        <p14:creationId xmlns:p14="http://schemas.microsoft.com/office/powerpoint/2010/main" val="114539842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529390"/>
            <a:ext cx="8229600" cy="5029200"/>
          </a:xfrm>
        </p:spPr>
        <p:txBody>
          <a:bodyPr>
            <a:noAutofit/>
          </a:bodyPr>
          <a:lstStyle/>
          <a:p>
            <a:pPr marL="457200" indent="-457200" eaLnBrk="0" hangingPunct="0">
              <a:buFont typeface="Wingdings" panose="05000000000000000000" pitchFamily="2" charset="2"/>
              <a:buChar char="Ø"/>
            </a:pPr>
            <a:endParaRPr lang="en-US" sz="1800" dirty="0">
              <a:latin typeface="Arial" pitchFamily="34" charset="0"/>
            </a:endParaRPr>
          </a:p>
          <a:p>
            <a:pPr marL="255588" indent="-255588" eaLnBrk="0" hangingPunct="0">
              <a:buFont typeface="Wingdings" pitchFamily="2" charset="2"/>
              <a:buChar char="Ø"/>
            </a:pPr>
            <a:r>
              <a:rPr lang="en-US" sz="1800" dirty="0">
                <a:latin typeface="Arial" pitchFamily="34" charset="0"/>
              </a:rPr>
              <a:t>Every competitive solicitation has a “Basis of Award”</a:t>
            </a:r>
          </a:p>
          <a:p>
            <a:pPr eaLnBrk="0" hangingPunct="0"/>
            <a:endParaRPr lang="en-US" sz="1800" dirty="0">
              <a:latin typeface="Arial" pitchFamily="34" charset="0"/>
            </a:endParaRPr>
          </a:p>
          <a:p>
            <a:pPr marL="742950" lvl="1" indent="-285750" eaLnBrk="0" hangingPunct="0">
              <a:buFont typeface="Arial" panose="020B0604020202020204" pitchFamily="34" charset="0"/>
              <a:buChar char="•"/>
            </a:pPr>
            <a:r>
              <a:rPr lang="en-US" sz="1800" dirty="0">
                <a:latin typeface="Arial" pitchFamily="34" charset="0"/>
              </a:rPr>
              <a:t>The basic rule used to determine the winner</a:t>
            </a:r>
          </a:p>
          <a:p>
            <a:pPr lvl="1" eaLnBrk="0" hangingPunct="0">
              <a:buFont typeface="Wingdings" pitchFamily="2" charset="2"/>
              <a:buChar char="Ø"/>
            </a:pPr>
            <a:endParaRPr lang="en-US" sz="1800" dirty="0">
              <a:latin typeface="Arial" pitchFamily="34" charset="0"/>
            </a:endParaRPr>
          </a:p>
          <a:p>
            <a:pPr marL="288925" indent="-288925">
              <a:buFont typeface="Wingdings" panose="05000000000000000000" pitchFamily="2" charset="2"/>
              <a:buChar char="Ø"/>
            </a:pPr>
            <a:r>
              <a:rPr lang="en-US" sz="1800" dirty="0">
                <a:latin typeface="Arial" panose="020B0604020202020204" pitchFamily="34" charset="0"/>
                <a:cs typeface="Arial" panose="020B0604020202020204" pitchFamily="34" charset="0"/>
              </a:rPr>
              <a:t>Any awards to be made will be based on the best overall (i.e., best value) proposals that are determined to be the most beneficial to the Government</a:t>
            </a:r>
          </a:p>
          <a:p>
            <a:pPr marL="288925" indent="-288925">
              <a:buFont typeface="Wingdings" panose="05000000000000000000" pitchFamily="2" charset="2"/>
              <a:buChar char="Ø"/>
            </a:pPr>
            <a:endParaRPr lang="en-US" sz="1800" dirty="0">
              <a:latin typeface="Arial" panose="020B0604020202020204" pitchFamily="34" charset="0"/>
              <a:cs typeface="Arial" panose="020B0604020202020204" pitchFamily="34" charset="0"/>
            </a:endParaRPr>
          </a:p>
          <a:p>
            <a:pPr marL="288925" indent="-288925">
              <a:buFont typeface="Wingdings" panose="05000000000000000000" pitchFamily="2" charset="2"/>
              <a:buChar char="Ø"/>
            </a:pPr>
            <a:r>
              <a:rPr lang="en-US" sz="1800" dirty="0">
                <a:latin typeface="Arial" panose="020B0604020202020204" pitchFamily="34" charset="0"/>
                <a:cs typeface="Arial" panose="020B0604020202020204" pitchFamily="34" charset="0"/>
              </a:rPr>
              <a:t>Evaluation Factor Weightings are used to gauge the importance of each</a:t>
            </a:r>
          </a:p>
          <a:p>
            <a:pPr indent="0">
              <a:buNone/>
            </a:pPr>
            <a:r>
              <a:rPr lang="en-US" sz="1800" dirty="0">
                <a:latin typeface="Arial" panose="020B0604020202020204" pitchFamily="34" charset="0"/>
                <a:cs typeface="Arial" panose="020B0604020202020204" pitchFamily="34" charset="0"/>
              </a:rPr>
              <a:t>  factor and sub-factor relative to each other</a:t>
            </a:r>
          </a:p>
          <a:p>
            <a:pPr marL="0" indent="0">
              <a:buNone/>
            </a:pPr>
            <a:endParaRPr lang="en-US" sz="1800" dirty="0">
              <a:latin typeface="Arial" panose="020B0604020202020204" pitchFamily="34" charset="0"/>
              <a:cs typeface="Arial" panose="020B0604020202020204" pitchFamily="34" charset="0"/>
            </a:endParaRPr>
          </a:p>
          <a:p>
            <a:pPr marL="0" indent="0">
              <a:buNone/>
            </a:pPr>
            <a:r>
              <a:rPr lang="en-US" sz="1800" u="sng"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Example</a:t>
            </a:r>
            <a:r>
              <a:rPr lang="en-US" sz="1800" dirty="0">
                <a:effectLst>
                  <a:outerShdw blurRad="38100" dist="38100" dir="2700000" algn="tl">
                    <a:srgbClr val="000000">
                      <a:alpha val="43137"/>
                    </a:srgbClr>
                  </a:outerShdw>
                </a:effectLst>
                <a:latin typeface="Arial" panose="020B0604020202020204" pitchFamily="34" charset="0"/>
                <a:cs typeface="Arial" panose="020B0604020202020204" pitchFamily="34" charset="0"/>
              </a:rPr>
              <a:t>:</a:t>
            </a:r>
          </a:p>
          <a:p>
            <a:pPr marL="0" indent="0">
              <a:buNone/>
            </a:pPr>
            <a:r>
              <a:rPr lang="en-US" sz="1800" dirty="0">
                <a:latin typeface="Arial" panose="020B0604020202020204" pitchFamily="34" charset="0"/>
                <a:cs typeface="Arial" panose="020B0604020202020204" pitchFamily="34" charset="0"/>
              </a:rPr>
              <a:t>The Technical factor is significantly more important than the Past Performance factor, which is slightly more important than the Veterans Involvement factor, which is of equal importance to the Small Business Participation Commitment (SBPC) factor, which is slightly more important than the Price factor.  All non-Price factors when combined are significantly more important than price.</a:t>
            </a:r>
          </a:p>
          <a:p>
            <a:pPr marL="0" indent="0">
              <a:spcBef>
                <a:spcPts val="0"/>
              </a:spcBef>
              <a:buNone/>
            </a:pPr>
            <a:endParaRPr lang="en-US" sz="1800" dirty="0"/>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Basis of Award</a:t>
            </a:r>
          </a:p>
        </p:txBody>
      </p:sp>
    </p:spTree>
    <p:extLst>
      <p:ext uri="{BB962C8B-B14F-4D97-AF65-F5344CB8AC3E}">
        <p14:creationId xmlns:p14="http://schemas.microsoft.com/office/powerpoint/2010/main" val="1875342264"/>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255588" indent="-255588" eaLnBrk="0" hangingPunct="0">
              <a:buFont typeface="Wingdings" pitchFamily="2" charset="2"/>
              <a:buChar char="Ø"/>
            </a:pPr>
            <a:r>
              <a:rPr lang="en-US" dirty="0">
                <a:latin typeface="Arial" pitchFamily="34" charset="0"/>
              </a:rPr>
              <a:t> Areas that will be evaluated specifically related to the requirement</a:t>
            </a:r>
          </a:p>
          <a:p>
            <a:pPr eaLnBrk="0" hangingPunct="0"/>
            <a:endParaRPr lang="en-US" dirty="0">
              <a:latin typeface="Arial" pitchFamily="34" charset="0"/>
            </a:endParaRPr>
          </a:p>
          <a:p>
            <a:pPr marL="342900" indent="-342900" eaLnBrk="0" hangingPunct="0">
              <a:buFont typeface="Wingdings" panose="05000000000000000000" pitchFamily="2" charset="2"/>
              <a:buChar char="Ø"/>
            </a:pPr>
            <a:r>
              <a:rPr lang="en-US" dirty="0">
                <a:latin typeface="Arial" pitchFamily="34" charset="0"/>
              </a:rPr>
              <a:t>“Yardsticks” or “Standards” for each factor and sub-factor  </a:t>
            </a:r>
          </a:p>
          <a:p>
            <a:pPr eaLnBrk="0" hangingPunct="0"/>
            <a:endParaRPr lang="en-US" dirty="0">
              <a:latin typeface="Arial" pitchFamily="34" charset="0"/>
            </a:endParaRPr>
          </a:p>
          <a:p>
            <a:pPr marL="255588" indent="-255588" eaLnBrk="0" hangingPunct="0">
              <a:buFont typeface="Wingdings" pitchFamily="2" charset="2"/>
              <a:buChar char="Ø"/>
            </a:pPr>
            <a:r>
              <a:rPr lang="en-US" dirty="0">
                <a:latin typeface="Arial" pitchFamily="34" charset="0"/>
              </a:rPr>
              <a:t> Vary from acquisition to acquisition</a:t>
            </a:r>
          </a:p>
          <a:p>
            <a:pPr eaLnBrk="0" hangingPunct="0"/>
            <a:endParaRPr lang="en-US" dirty="0">
              <a:latin typeface="Arial" pitchFamily="34" charset="0"/>
            </a:endParaRPr>
          </a:p>
          <a:p>
            <a:pPr marL="255588" indent="-255588" eaLnBrk="0" hangingPunct="0">
              <a:buFont typeface="Wingdings" pitchFamily="2" charset="2"/>
              <a:buChar char="Ø"/>
            </a:pPr>
            <a:r>
              <a:rPr lang="en-US" dirty="0">
                <a:latin typeface="Arial" pitchFamily="34" charset="0"/>
              </a:rPr>
              <a:t> Discriminators will be unique to the procurement</a:t>
            </a:r>
            <a:endParaRPr lang="en-US" sz="2800" dirty="0"/>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Evaluation Factors</a:t>
            </a:r>
          </a:p>
        </p:txBody>
      </p:sp>
    </p:spTree>
    <p:extLst>
      <p:ext uri="{BB962C8B-B14F-4D97-AF65-F5344CB8AC3E}">
        <p14:creationId xmlns:p14="http://schemas.microsoft.com/office/powerpoint/2010/main" val="649038076"/>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a:spcBef>
                <a:spcPts val="0"/>
              </a:spcBef>
              <a:buFont typeface="Wingdings" panose="05000000000000000000" pitchFamily="2" charset="2"/>
              <a:buChar char="Ø"/>
            </a:pPr>
            <a:r>
              <a:rPr lang="en-US" dirty="0">
                <a:latin typeface="Arial" panose="020B0604020202020204" pitchFamily="34" charset="0"/>
                <a:cs typeface="Arial" panose="020B0604020202020204" pitchFamily="34" charset="0"/>
              </a:rPr>
              <a:t>Technical</a:t>
            </a:r>
          </a:p>
          <a:p>
            <a:pPr marL="0" indent="0">
              <a:spcBef>
                <a:spcPts val="0"/>
              </a:spcBef>
              <a:buNone/>
            </a:pPr>
            <a:endParaRPr lang="en-US" dirty="0">
              <a:latin typeface="Arial" panose="020B0604020202020204" pitchFamily="34" charset="0"/>
              <a:cs typeface="Arial" panose="020B0604020202020204" pitchFamily="34" charset="0"/>
            </a:endParaRPr>
          </a:p>
          <a:p>
            <a:pPr>
              <a:spcBef>
                <a:spcPts val="0"/>
              </a:spcBef>
              <a:buFont typeface="Wingdings" panose="05000000000000000000" pitchFamily="2" charset="2"/>
              <a:buChar char="Ø"/>
            </a:pPr>
            <a:r>
              <a:rPr lang="en-US" dirty="0">
                <a:latin typeface="Arial" panose="020B0604020202020204" pitchFamily="34" charset="0"/>
                <a:cs typeface="Arial" panose="020B0604020202020204" pitchFamily="34" charset="0"/>
              </a:rPr>
              <a:t>Past Performance</a:t>
            </a:r>
          </a:p>
          <a:p>
            <a:pPr>
              <a:spcBef>
                <a:spcPts val="0"/>
              </a:spcBef>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a:spcBef>
                <a:spcPts val="0"/>
              </a:spcBef>
              <a:buFont typeface="Wingdings" panose="05000000000000000000" pitchFamily="2" charset="2"/>
              <a:buChar char="Ø"/>
            </a:pPr>
            <a:r>
              <a:rPr lang="en-US" dirty="0">
                <a:latin typeface="Arial" panose="020B0604020202020204" pitchFamily="34" charset="0"/>
                <a:cs typeface="Arial" panose="020B0604020202020204" pitchFamily="34" charset="0"/>
              </a:rPr>
              <a:t>Small Business Participation Commitment (SBPC)</a:t>
            </a:r>
          </a:p>
          <a:p>
            <a:pPr>
              <a:spcBef>
                <a:spcPts val="0"/>
              </a:spcBef>
              <a:buFont typeface="Wingdings" panose="05000000000000000000" pitchFamily="2" charset="2"/>
              <a:buChar char="Ø"/>
            </a:pPr>
            <a:endParaRPr lang="en-US" dirty="0">
              <a:latin typeface="Arial" panose="020B0604020202020204" pitchFamily="34" charset="0"/>
              <a:cs typeface="Arial" panose="020B0604020202020204" pitchFamily="34" charset="0"/>
            </a:endParaRPr>
          </a:p>
          <a:p>
            <a:pPr>
              <a:spcBef>
                <a:spcPts val="0"/>
              </a:spcBef>
              <a:buFont typeface="Wingdings" panose="05000000000000000000" pitchFamily="2" charset="2"/>
              <a:buChar char="Ø"/>
            </a:pPr>
            <a:r>
              <a:rPr lang="en-US" dirty="0">
                <a:latin typeface="Arial" panose="020B0604020202020204" pitchFamily="34" charset="0"/>
                <a:cs typeface="Arial" panose="020B0604020202020204" pitchFamily="34" charset="0"/>
              </a:rPr>
              <a:t>Veterans Involvement (VI)</a:t>
            </a:r>
          </a:p>
          <a:p>
            <a:pPr>
              <a:spcBef>
                <a:spcPts val="0"/>
              </a:spcBef>
              <a:buFont typeface="Wingdings" panose="05000000000000000000" pitchFamily="2" charset="2"/>
              <a:buChar char="Ø"/>
            </a:pPr>
            <a:endParaRPr lang="en-US" dirty="0"/>
          </a:p>
          <a:p>
            <a:pPr>
              <a:spcBef>
                <a:spcPts val="0"/>
              </a:spcBef>
              <a:buFont typeface="Wingdings" panose="05000000000000000000" pitchFamily="2" charset="2"/>
              <a:buChar char="Ø"/>
            </a:pPr>
            <a:r>
              <a:rPr lang="en-US" dirty="0">
                <a:latin typeface="Arial" panose="020B0604020202020204" pitchFamily="34" charset="0"/>
                <a:cs typeface="Arial" panose="020B0604020202020204" pitchFamily="34" charset="0"/>
              </a:rPr>
              <a:t>Veterans Employment (VE)</a:t>
            </a:r>
          </a:p>
          <a:p>
            <a:pPr marL="0" indent="0">
              <a:spcBef>
                <a:spcPts val="0"/>
              </a:spcBef>
              <a:buNone/>
            </a:pPr>
            <a:endParaRPr lang="en-US" dirty="0">
              <a:latin typeface="Arial" panose="020B0604020202020204" pitchFamily="34" charset="0"/>
              <a:cs typeface="Arial" panose="020B0604020202020204" pitchFamily="34" charset="0"/>
            </a:endParaRPr>
          </a:p>
          <a:p>
            <a:pPr>
              <a:spcBef>
                <a:spcPts val="0"/>
              </a:spcBef>
              <a:buFont typeface="Wingdings" panose="05000000000000000000" pitchFamily="2" charset="2"/>
              <a:buChar char="Ø"/>
            </a:pPr>
            <a:r>
              <a:rPr lang="en-US" dirty="0">
                <a:latin typeface="Arial" panose="020B0604020202020204" pitchFamily="34" charset="0"/>
                <a:cs typeface="Arial" panose="020B0604020202020204" pitchFamily="34" charset="0"/>
              </a:rPr>
              <a:t>Cost / Price</a:t>
            </a: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68</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Evaluation Factors to Consider</a:t>
            </a:r>
          </a:p>
        </p:txBody>
      </p:sp>
    </p:spTree>
    <p:extLst>
      <p:ext uri="{BB962C8B-B14F-4D97-AF65-F5344CB8AC3E}">
        <p14:creationId xmlns:p14="http://schemas.microsoft.com/office/powerpoint/2010/main" val="3716427234"/>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255588" indent="-255588" eaLnBrk="0" hangingPunct="0">
              <a:buFont typeface="Wingdings" pitchFamily="2" charset="2"/>
              <a:buChar char="Ø"/>
            </a:pPr>
            <a:r>
              <a:rPr lang="en-US" sz="2000" dirty="0">
                <a:solidFill>
                  <a:prstClr val="black"/>
                </a:solidFill>
                <a:latin typeface="Arial" pitchFamily="34" charset="0"/>
              </a:rPr>
              <a:t> Acquisition Specific </a:t>
            </a:r>
            <a:endParaRPr lang="en-US" sz="2800" dirty="0">
              <a:solidFill>
                <a:prstClr val="black"/>
              </a:solidFill>
              <a:latin typeface="Arial" pitchFamily="34" charset="0"/>
            </a:endParaRPr>
          </a:p>
          <a:p>
            <a:pPr marL="800100" lvl="1" indent="-342900" eaLnBrk="0" hangingPunct="0">
              <a:buFont typeface="Arial" panose="020B0604020202020204" pitchFamily="34" charset="0"/>
              <a:buChar char="•"/>
            </a:pPr>
            <a:r>
              <a:rPr lang="en-US" sz="2000" dirty="0">
                <a:solidFill>
                  <a:prstClr val="black"/>
                </a:solidFill>
                <a:latin typeface="Arial" pitchFamily="34" charset="0"/>
              </a:rPr>
              <a:t>Detailed Technical Approach to Specific Tasks</a:t>
            </a:r>
          </a:p>
          <a:p>
            <a:pPr marL="800100" lvl="1" indent="-342900" eaLnBrk="0" hangingPunct="0">
              <a:buFont typeface="Arial" panose="020B0604020202020204" pitchFamily="34" charset="0"/>
              <a:buChar char="•"/>
            </a:pPr>
            <a:r>
              <a:rPr lang="en-US" sz="2000" dirty="0">
                <a:solidFill>
                  <a:prstClr val="black"/>
                </a:solidFill>
                <a:latin typeface="Arial" pitchFamily="34" charset="0"/>
              </a:rPr>
              <a:t>Demonstrate Understanding of the Problem</a:t>
            </a:r>
          </a:p>
          <a:p>
            <a:pPr marL="800100" lvl="1" indent="-342900" eaLnBrk="0" hangingPunct="0">
              <a:buFont typeface="Arial" panose="020B0604020202020204" pitchFamily="34" charset="0"/>
              <a:buChar char="•"/>
            </a:pPr>
            <a:r>
              <a:rPr lang="en-US" sz="2000" dirty="0">
                <a:solidFill>
                  <a:prstClr val="black"/>
                </a:solidFill>
                <a:latin typeface="Arial" pitchFamily="34" charset="0"/>
              </a:rPr>
              <a:t>Demonstrate Feasibility of Approach</a:t>
            </a:r>
          </a:p>
          <a:p>
            <a:pPr marL="685765" lvl="2" indent="0" eaLnBrk="0" hangingPunct="0">
              <a:buNone/>
            </a:pPr>
            <a:endParaRPr lang="en-US" sz="2000" dirty="0">
              <a:solidFill>
                <a:prstClr val="black"/>
              </a:solidFill>
              <a:latin typeface="Arial" pitchFamily="34" charset="0"/>
            </a:endParaRPr>
          </a:p>
          <a:p>
            <a:pPr marL="342900" indent="-342900" eaLnBrk="0" hangingPunct="0">
              <a:buFont typeface="Wingdings" panose="05000000000000000000" pitchFamily="2" charset="2"/>
              <a:buChar char="Ø"/>
            </a:pPr>
            <a:r>
              <a:rPr lang="en-US" sz="2000" dirty="0">
                <a:latin typeface="Arial" pitchFamily="34" charset="0"/>
                <a:cs typeface="Arial" pitchFamily="34" charset="0"/>
              </a:rPr>
              <a:t>Avoid past performance and incumbency information and / or references to demonstrate understanding/feasibility</a:t>
            </a:r>
            <a:br>
              <a:rPr lang="en-US" sz="2000" dirty="0">
                <a:latin typeface="Arial" pitchFamily="34" charset="0"/>
                <a:cs typeface="Arial" pitchFamily="34" charset="0"/>
              </a:rPr>
            </a:br>
            <a:endParaRPr lang="en-US" sz="2000" dirty="0">
              <a:latin typeface="Arial" pitchFamily="34" charset="0"/>
              <a:cs typeface="Arial" pitchFamily="34" charset="0"/>
            </a:endParaRPr>
          </a:p>
          <a:p>
            <a:pPr marL="342900" indent="-342900" eaLnBrk="0" hangingPunct="0">
              <a:buFont typeface="Wingdings" panose="05000000000000000000" pitchFamily="2" charset="2"/>
              <a:buChar char="Ø"/>
            </a:pPr>
            <a:r>
              <a:rPr lang="en-US" sz="2000" dirty="0">
                <a:latin typeface="Arial" pitchFamily="34" charset="0"/>
                <a:cs typeface="Arial" pitchFamily="34" charset="0"/>
              </a:rPr>
              <a:t>Ensure proposed technical approach and material / labor / ODCs align with Price proposal submission</a:t>
            </a:r>
          </a:p>
          <a:p>
            <a:pPr eaLnBrk="0" hangingPunct="0"/>
            <a:endParaRPr lang="en-US" sz="2000" dirty="0">
              <a:latin typeface="Arial" pitchFamily="34" charset="0"/>
              <a:cs typeface="Arial" pitchFamily="34" charset="0"/>
            </a:endParaRPr>
          </a:p>
          <a:p>
            <a:pPr marL="342900" indent="-342900" eaLnBrk="0" hangingPunct="0">
              <a:buFont typeface="Wingdings" panose="05000000000000000000" pitchFamily="2" charset="2"/>
              <a:buChar char="Ø"/>
            </a:pPr>
            <a:r>
              <a:rPr lang="en-US" sz="2000" dirty="0">
                <a:latin typeface="Arial" pitchFamily="34" charset="0"/>
                <a:cs typeface="Arial" pitchFamily="34" charset="0"/>
              </a:rPr>
              <a:t>Avoid by-name personnel references and resumes unless specifically requested by the solicitation</a:t>
            </a:r>
            <a:endParaRPr lang="en-US" sz="2000" dirty="0">
              <a:latin typeface="Bookman Old Style" pitchFamily="18" charset="0"/>
            </a:endParaRP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69</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Technical Factor Considerations</a:t>
            </a:r>
          </a:p>
        </p:txBody>
      </p:sp>
    </p:spTree>
    <p:extLst>
      <p:ext uri="{BB962C8B-B14F-4D97-AF65-F5344CB8AC3E}">
        <p14:creationId xmlns:p14="http://schemas.microsoft.com/office/powerpoint/2010/main" val="4050418130"/>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485842"/>
          </a:xfrm>
        </p:spPr>
        <p:txBody>
          <a:bodyPr>
            <a:normAutofit fontScale="77500" lnSpcReduction="20000"/>
          </a:bodyPr>
          <a:lstStyle/>
          <a:p>
            <a:pPr marL="347663" indent="-347663" eaLnBrk="0" hangingPunct="0">
              <a:buFont typeface="Wingdings" pitchFamily="2" charset="2"/>
              <a:buChar char="Ø"/>
            </a:pPr>
            <a:r>
              <a:rPr lang="en-US" sz="2800" dirty="0"/>
              <a:t>Stay away from generic high-level processes i.e., do not say that you follow a CMMI type of risk process where you can identify risks that have a likelihood of happening with a corresponding impact.  Instead, provide actual examples of risk related to the problem, describe the impacts, and then provide mitigation strategies – this demonstrates that you “understand” the problem and your mitigation strategies can be tied to your “feasibility of approach.”</a:t>
            </a:r>
          </a:p>
          <a:p>
            <a:pPr eaLnBrk="0" hangingPunct="0"/>
            <a:endParaRPr lang="en-US" sz="2800" dirty="0"/>
          </a:p>
          <a:p>
            <a:pPr marL="347663" indent="-347663" eaLnBrk="0" hangingPunct="0">
              <a:buFont typeface="Wingdings" pitchFamily="2" charset="2"/>
              <a:buChar char="Ø"/>
            </a:pPr>
            <a:r>
              <a:rPr lang="en-US" sz="2800" dirty="0"/>
              <a:t>If you provide pictures, especially if they are copied from a government source, thoroughly describe what the picture states and how your approach is (or relates) to the picture (diagram).</a:t>
            </a:r>
          </a:p>
          <a:p>
            <a:pPr eaLnBrk="0" hangingPunct="0"/>
            <a:endParaRPr lang="en-US" sz="2800" dirty="0"/>
          </a:p>
          <a:p>
            <a:pPr marL="347663" indent="-347663" eaLnBrk="0" hangingPunct="0">
              <a:buFont typeface="Wingdings" pitchFamily="2" charset="2"/>
              <a:buChar char="Ø"/>
            </a:pPr>
            <a:r>
              <a:rPr lang="en-US" sz="2800" dirty="0"/>
              <a:t>If you copy content from government sources or Wikipedia, the evaluator SMEs are likely to know, and this indicates you likely do not understand.</a:t>
            </a:r>
          </a:p>
          <a:p>
            <a:pPr marL="347663" indent="-347663" eaLnBrk="0" hangingPunct="0">
              <a:buFont typeface="Wingdings" pitchFamily="2" charset="2"/>
              <a:buChar char="Ø"/>
            </a:pPr>
            <a:endParaRPr lang="en-US" sz="2800" dirty="0"/>
          </a:p>
          <a:p>
            <a:pPr marL="347663" indent="-347663" eaLnBrk="0" hangingPunct="0">
              <a:buFont typeface="Wingdings" pitchFamily="2" charset="2"/>
              <a:buChar char="Ø"/>
            </a:pPr>
            <a:r>
              <a:rPr lang="en-US" sz="2800" dirty="0"/>
              <a:t>Make good use of your page limits.</a:t>
            </a: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70</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3600" dirty="0"/>
              <a:t>Technical Factor Considerations</a:t>
            </a:r>
          </a:p>
        </p:txBody>
      </p:sp>
    </p:spTree>
    <p:extLst>
      <p:ext uri="{BB962C8B-B14F-4D97-AF65-F5344CB8AC3E}">
        <p14:creationId xmlns:p14="http://schemas.microsoft.com/office/powerpoint/2010/main" val="914809621"/>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1140311"/>
            <a:ext cx="8229600" cy="5029200"/>
          </a:xfrm>
        </p:spPr>
        <p:txBody>
          <a:bodyPr>
            <a:normAutofit/>
          </a:bodyPr>
          <a:lstStyle/>
          <a:p>
            <a:pPr marL="460375" indent="-349250">
              <a:lnSpc>
                <a:spcPct val="80000"/>
              </a:lnSpc>
              <a:spcBef>
                <a:spcPct val="10000"/>
              </a:spcBef>
              <a:buFont typeface="Wingdings" pitchFamily="2" charset="2"/>
              <a:buChar char="Ø"/>
            </a:pPr>
            <a:r>
              <a:rPr lang="en-US" sz="2000" dirty="0">
                <a:latin typeface="Arial" panose="020B0604020202020204" pitchFamily="34" charset="0"/>
                <a:cs typeface="Arial" panose="020B0604020202020204" pitchFamily="34" charset="0"/>
              </a:rPr>
              <a:t>Ensure number of Past Performance instances submitted for prime and major subcontractors is consistent with instructions  (e.g., 3 for the prime / 2 per major subcontractor).</a:t>
            </a:r>
          </a:p>
          <a:p>
            <a:pPr marL="111125" indent="0">
              <a:lnSpc>
                <a:spcPct val="80000"/>
              </a:lnSpc>
              <a:spcBef>
                <a:spcPct val="10000"/>
              </a:spcBef>
              <a:buNone/>
            </a:pPr>
            <a:endParaRPr lang="en-US" sz="2000" dirty="0">
              <a:latin typeface="Arial" panose="020B0604020202020204" pitchFamily="34" charset="0"/>
              <a:cs typeface="Arial" panose="020B0604020202020204" pitchFamily="34" charset="0"/>
            </a:endParaRPr>
          </a:p>
          <a:p>
            <a:pPr marL="460375" indent="-349250">
              <a:lnSpc>
                <a:spcPct val="80000"/>
              </a:lnSpc>
              <a:spcBef>
                <a:spcPct val="10000"/>
              </a:spcBef>
              <a:buFont typeface="Wingdings" pitchFamily="2" charset="2"/>
              <a:buChar char="Ø"/>
            </a:pPr>
            <a:r>
              <a:rPr lang="en-US" sz="2000" dirty="0">
                <a:latin typeface="Arial" panose="020B0604020202020204" pitchFamily="34" charset="0"/>
                <a:cs typeface="Arial" panose="020B0604020202020204" pitchFamily="34" charset="0"/>
              </a:rPr>
              <a:t>Recency requirement:  i.e., instances for awards within three (3) years from RFP.</a:t>
            </a:r>
          </a:p>
          <a:p>
            <a:pPr marL="111125" indent="0">
              <a:lnSpc>
                <a:spcPct val="80000"/>
              </a:lnSpc>
              <a:spcBef>
                <a:spcPct val="10000"/>
              </a:spcBef>
              <a:buNone/>
            </a:pPr>
            <a:endParaRPr lang="en-US" sz="2000" dirty="0">
              <a:latin typeface="Arial" panose="020B0604020202020204" pitchFamily="34" charset="0"/>
              <a:cs typeface="Arial" panose="020B0604020202020204" pitchFamily="34" charset="0"/>
            </a:endParaRPr>
          </a:p>
          <a:p>
            <a:pPr marL="460375" indent="-349250">
              <a:lnSpc>
                <a:spcPct val="80000"/>
              </a:lnSpc>
              <a:spcBef>
                <a:spcPct val="10000"/>
              </a:spcBef>
              <a:buFont typeface="Wingdings" pitchFamily="2" charset="2"/>
              <a:buChar char="Ø"/>
            </a:pPr>
            <a:r>
              <a:rPr lang="en-US" sz="2000" dirty="0">
                <a:latin typeface="Arial" panose="020B0604020202020204" pitchFamily="34" charset="0"/>
                <a:cs typeface="Arial" panose="020B0604020202020204" pitchFamily="34" charset="0"/>
              </a:rPr>
              <a:t>Relevant:  Requirement for instances of similar work (acquisition specific).  Tie/relate to PWS paragraphs.</a:t>
            </a:r>
          </a:p>
          <a:p>
            <a:pPr marL="111125" indent="0">
              <a:lnSpc>
                <a:spcPct val="80000"/>
              </a:lnSpc>
              <a:spcBef>
                <a:spcPct val="10000"/>
              </a:spcBef>
              <a:buNone/>
            </a:pPr>
            <a:endParaRPr lang="en-US" sz="2000" dirty="0">
              <a:latin typeface="Arial" panose="020B0604020202020204" pitchFamily="34" charset="0"/>
              <a:cs typeface="Arial" panose="020B0604020202020204" pitchFamily="34" charset="0"/>
            </a:endParaRPr>
          </a:p>
          <a:p>
            <a:pPr marL="461963" indent="-350838">
              <a:lnSpc>
                <a:spcPct val="80000"/>
              </a:lnSpc>
              <a:spcBef>
                <a:spcPct val="10000"/>
              </a:spcBef>
              <a:buFont typeface="Wingdings" pitchFamily="2" charset="2"/>
              <a:buChar char="Ø"/>
            </a:pPr>
            <a:r>
              <a:rPr lang="en-US" sz="2000" dirty="0">
                <a:latin typeface="Arial" panose="020B0604020202020204" pitchFamily="34" charset="0"/>
                <a:cs typeface="Arial" panose="020B0604020202020204" pitchFamily="34" charset="0"/>
              </a:rPr>
              <a:t>What is a major subcontractor? </a:t>
            </a:r>
          </a:p>
          <a:p>
            <a:pPr marL="685800" lvl="1" indent="-276225">
              <a:lnSpc>
                <a:spcPct val="80000"/>
              </a:lnSpc>
              <a:spcBef>
                <a:spcPct val="10000"/>
              </a:spcBef>
              <a:buFont typeface="Arial" panose="020B0604020202020204" pitchFamily="34" charset="0"/>
              <a:buChar char="•"/>
            </a:pPr>
            <a:r>
              <a:rPr lang="en-US" sz="1700" dirty="0">
                <a:latin typeface="Arial" panose="020B0604020202020204" pitchFamily="34" charset="0"/>
                <a:cs typeface="Arial" panose="020B0604020202020204" pitchFamily="34" charset="0"/>
              </a:rPr>
              <a:t>Relative to the acquisition.</a:t>
            </a:r>
          </a:p>
          <a:p>
            <a:pPr marL="854075" lvl="1" indent="-342900">
              <a:lnSpc>
                <a:spcPct val="80000"/>
              </a:lnSpc>
              <a:spcBef>
                <a:spcPct val="10000"/>
              </a:spcBef>
              <a:buFont typeface="Arial" panose="020B0604020202020204" pitchFamily="34" charset="0"/>
              <a:buChar char="•"/>
            </a:pPr>
            <a:endParaRPr lang="en-US" sz="2000" dirty="0">
              <a:latin typeface="Arial" panose="020B0604020202020204" pitchFamily="34" charset="0"/>
              <a:cs typeface="Arial" panose="020B0604020202020204" pitchFamily="34" charset="0"/>
            </a:endParaRPr>
          </a:p>
          <a:p>
            <a:pPr marL="701675" lvl="2" indent="-285750">
              <a:lnSpc>
                <a:spcPct val="80000"/>
              </a:lnSpc>
              <a:spcBef>
                <a:spcPct val="10000"/>
              </a:spcBef>
              <a:buFont typeface="Arial" panose="020B0604020202020204" pitchFamily="34" charset="0"/>
              <a:buChar char="•"/>
            </a:pPr>
            <a:r>
              <a:rPr lang="en-US" sz="1700" dirty="0">
                <a:latin typeface="Arial" panose="020B0604020202020204" pitchFamily="34" charset="0"/>
                <a:cs typeface="Arial" panose="020B0604020202020204" pitchFamily="34" charset="0"/>
              </a:rPr>
              <a:t>Ensure major subcontractor past performance instances are consistent with Price, Small Business Participation Factor, and Veterans Involvement volumes.</a:t>
            </a:r>
          </a:p>
          <a:p>
            <a:pPr marL="396875" lvl="1" indent="-279400">
              <a:lnSpc>
                <a:spcPct val="80000"/>
              </a:lnSpc>
              <a:spcBef>
                <a:spcPct val="10000"/>
              </a:spcBef>
              <a:buFont typeface="Wingdings" pitchFamily="2" charset="2"/>
              <a:buChar char="Ø"/>
            </a:pPr>
            <a:endParaRPr lang="en-US" sz="2000" dirty="0">
              <a:latin typeface="Arial" panose="020B0604020202020204" pitchFamily="34" charset="0"/>
              <a:cs typeface="Arial" panose="020B0604020202020204" pitchFamily="34" charset="0"/>
            </a:endParaRPr>
          </a:p>
          <a:p>
            <a:pPr marL="457200" lvl="1" indent="-342900">
              <a:lnSpc>
                <a:spcPct val="80000"/>
              </a:lnSpc>
              <a:spcBef>
                <a:spcPct val="10000"/>
              </a:spcBef>
              <a:buFont typeface="Wingdings" pitchFamily="2" charset="2"/>
              <a:buChar char="Ø"/>
            </a:pPr>
            <a:r>
              <a:rPr lang="en-US" sz="2000" dirty="0">
                <a:latin typeface="Arial" panose="020B0604020202020204" pitchFamily="34" charset="0"/>
                <a:cs typeface="Arial" panose="020B0604020202020204" pitchFamily="34" charset="0"/>
              </a:rPr>
              <a:t>Ensure Government/Commercial contract POC information accurate.</a:t>
            </a:r>
          </a:p>
          <a:p>
            <a:pPr marL="57150" indent="0">
              <a:lnSpc>
                <a:spcPct val="80000"/>
              </a:lnSpc>
              <a:spcBef>
                <a:spcPct val="10000"/>
              </a:spcBef>
              <a:buNone/>
            </a:pPr>
            <a:endParaRPr lang="en-US" sz="2000" dirty="0">
              <a:latin typeface="Arial" panose="020B0604020202020204" pitchFamily="34" charset="0"/>
              <a:cs typeface="Arial" panose="020B0604020202020204" pitchFamily="34" charset="0"/>
            </a:endParaRPr>
          </a:p>
          <a:p>
            <a:pPr marL="400050">
              <a:lnSpc>
                <a:spcPct val="80000"/>
              </a:lnSpc>
              <a:spcBef>
                <a:spcPct val="10000"/>
              </a:spcBef>
              <a:buFont typeface="Wingdings" pitchFamily="2" charset="2"/>
              <a:buChar char="Ø"/>
            </a:pPr>
            <a:endParaRPr lang="en-US"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71</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2334"/>
            <a:ext cx="9144000" cy="731520"/>
          </a:xfrm>
        </p:spPr>
        <p:txBody>
          <a:bodyPr>
            <a:noAutofit/>
          </a:bodyPr>
          <a:lstStyle/>
          <a:p>
            <a:r>
              <a:rPr lang="en-US" sz="3600" dirty="0"/>
              <a:t>Past Performance Factor Considerations</a:t>
            </a:r>
          </a:p>
        </p:txBody>
      </p:sp>
    </p:spTree>
    <p:extLst>
      <p:ext uri="{BB962C8B-B14F-4D97-AF65-F5344CB8AC3E}">
        <p14:creationId xmlns:p14="http://schemas.microsoft.com/office/powerpoint/2010/main" val="735520045"/>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1371042"/>
            <a:ext cx="8229600" cy="5029200"/>
          </a:xfrm>
        </p:spPr>
        <p:txBody>
          <a:bodyPr>
            <a:normAutofit/>
          </a:bodyPr>
          <a:lstStyle/>
          <a:p>
            <a:pPr marL="57150" indent="0">
              <a:lnSpc>
                <a:spcPct val="80000"/>
              </a:lnSpc>
              <a:spcBef>
                <a:spcPct val="10000"/>
              </a:spcBef>
              <a:buNone/>
            </a:pPr>
            <a:endParaRPr lang="en-US" sz="2000" dirty="0">
              <a:latin typeface="Arial" panose="020B0604020202020204" pitchFamily="34" charset="0"/>
              <a:cs typeface="Arial" panose="020B0604020202020204" pitchFamily="34" charset="0"/>
            </a:endParaRPr>
          </a:p>
          <a:p>
            <a:pPr marL="400050" indent="-255588">
              <a:lnSpc>
                <a:spcPct val="80000"/>
              </a:lnSpc>
              <a:spcBef>
                <a:spcPct val="10000"/>
              </a:spcBef>
              <a:buFont typeface="Wingdings" pitchFamily="2" charset="2"/>
              <a:buChar char="Ø"/>
            </a:pPr>
            <a:r>
              <a:rPr lang="en-US" sz="2000" dirty="0">
                <a:latin typeface="Arial" panose="020B0604020202020204" pitchFamily="34" charset="0"/>
                <a:cs typeface="Arial" panose="020B0604020202020204" pitchFamily="34" charset="0"/>
              </a:rPr>
              <a:t>The Government may use data provided in the offeror's proposal and data obtained from other sources (e.g. PPIRS).</a:t>
            </a:r>
          </a:p>
          <a:p>
            <a:pPr marL="400050">
              <a:lnSpc>
                <a:spcPct val="80000"/>
              </a:lnSpc>
              <a:spcBef>
                <a:spcPct val="10000"/>
              </a:spcBef>
              <a:buFont typeface="Wingdings" pitchFamily="2" charset="2"/>
              <a:buChar char="Ø"/>
            </a:pPr>
            <a:endParaRPr lang="en-US" sz="2000" dirty="0">
              <a:latin typeface="Arial" panose="020B0604020202020204" pitchFamily="34" charset="0"/>
              <a:cs typeface="Arial" panose="020B0604020202020204" pitchFamily="34" charset="0"/>
            </a:endParaRPr>
          </a:p>
          <a:p>
            <a:pPr marL="400050">
              <a:lnSpc>
                <a:spcPct val="80000"/>
              </a:lnSpc>
              <a:spcBef>
                <a:spcPct val="10000"/>
              </a:spcBef>
              <a:buFont typeface="Wingdings" pitchFamily="2" charset="2"/>
              <a:buChar char="Ø"/>
            </a:pPr>
            <a:r>
              <a:rPr lang="en-US" sz="2000" dirty="0">
                <a:latin typeface="Arial" panose="020B0604020202020204" pitchFamily="34" charset="0"/>
                <a:cs typeface="Arial" panose="020B0604020202020204" pitchFamily="34" charset="0"/>
              </a:rPr>
              <a:t>Clearly explain relationship between Bidding Entity and Entity with Past Performance instance.</a:t>
            </a:r>
          </a:p>
          <a:p>
            <a:pPr marL="400050">
              <a:lnSpc>
                <a:spcPct val="80000"/>
              </a:lnSpc>
              <a:spcBef>
                <a:spcPct val="10000"/>
              </a:spcBef>
              <a:buFont typeface="Wingdings" pitchFamily="2" charset="2"/>
              <a:buChar char="Ø"/>
            </a:pPr>
            <a:endParaRPr lang="en-US" sz="2000" dirty="0">
              <a:latin typeface="Arial" panose="020B0604020202020204" pitchFamily="34" charset="0"/>
              <a:cs typeface="Arial" panose="020B0604020202020204" pitchFamily="34" charset="0"/>
            </a:endParaRPr>
          </a:p>
          <a:p>
            <a:pPr marL="400050">
              <a:lnSpc>
                <a:spcPct val="80000"/>
              </a:lnSpc>
              <a:spcBef>
                <a:spcPct val="10000"/>
              </a:spcBef>
              <a:buFont typeface="Wingdings" pitchFamily="2" charset="2"/>
              <a:buChar char="Ø"/>
            </a:pPr>
            <a:r>
              <a:rPr lang="en-US" sz="2000" dirty="0">
                <a:latin typeface="Arial" panose="020B0604020202020204" pitchFamily="34" charset="0"/>
                <a:cs typeface="Arial" panose="020B0604020202020204" pitchFamily="34" charset="0"/>
              </a:rPr>
              <a:t>Resolution of Negative Past Performance instances should be explained, including how Company will ensure a similar issue does not occur in the future. </a:t>
            </a:r>
          </a:p>
          <a:p>
            <a:pPr marL="400050">
              <a:lnSpc>
                <a:spcPct val="80000"/>
              </a:lnSpc>
              <a:spcBef>
                <a:spcPct val="10000"/>
              </a:spcBef>
              <a:buFont typeface="Wingdings" pitchFamily="2" charset="2"/>
              <a:buChar char="Ø"/>
            </a:pPr>
            <a:endParaRPr lang="en-US" sz="2000" dirty="0">
              <a:latin typeface="Arial" panose="020B0604020202020204" pitchFamily="34" charset="0"/>
              <a:cs typeface="Arial" panose="020B0604020202020204" pitchFamily="34" charset="0"/>
            </a:endParaRPr>
          </a:p>
          <a:p>
            <a:pPr marL="400050">
              <a:lnSpc>
                <a:spcPct val="80000"/>
              </a:lnSpc>
              <a:spcBef>
                <a:spcPct val="10000"/>
              </a:spcBef>
              <a:buFont typeface="Wingdings" pitchFamily="2" charset="2"/>
              <a:buChar char="Ø"/>
            </a:pPr>
            <a:endParaRPr lang="en-US" sz="20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72</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Past Performance Factor Considerations</a:t>
            </a:r>
          </a:p>
        </p:txBody>
      </p:sp>
    </p:spTree>
    <p:extLst>
      <p:ext uri="{BB962C8B-B14F-4D97-AF65-F5344CB8AC3E}">
        <p14:creationId xmlns:p14="http://schemas.microsoft.com/office/powerpoint/2010/main" val="262786893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400050" indent="-255588">
              <a:lnSpc>
                <a:spcPct val="80000"/>
              </a:lnSpc>
              <a:spcBef>
                <a:spcPct val="10000"/>
              </a:spcBef>
              <a:buFont typeface="Wingdings" pitchFamily="2" charset="2"/>
              <a:buChar char="Ø"/>
            </a:pPr>
            <a:r>
              <a:rPr lang="en-US" sz="2000" dirty="0"/>
              <a:t>In accordance with VAAR 852.215-70, Service-Disabled Veteran-Owned and Veteran-Owned Small Business Evaluation Factors, the Government will assign evaluation credit for an Offeror (prime contractor), which is a Service-Disabled Veteran-Owned Small Business (SDVOSB) (Full Credit) or a Veteran-Owned Small Business (VOSB) (Partial Credit).  </a:t>
            </a:r>
          </a:p>
          <a:p>
            <a:pPr marL="57150" indent="0">
              <a:lnSpc>
                <a:spcPct val="80000"/>
              </a:lnSpc>
              <a:spcBef>
                <a:spcPct val="10000"/>
              </a:spcBef>
              <a:buNone/>
            </a:pPr>
            <a:endParaRPr lang="en-US" sz="2000" dirty="0"/>
          </a:p>
          <a:p>
            <a:pPr marL="400050">
              <a:lnSpc>
                <a:spcPct val="80000"/>
              </a:lnSpc>
              <a:spcBef>
                <a:spcPct val="10000"/>
              </a:spcBef>
              <a:buFont typeface="Wingdings" pitchFamily="2" charset="2"/>
              <a:buChar char="Ø"/>
            </a:pPr>
            <a:r>
              <a:rPr lang="en-US" sz="2000" dirty="0"/>
              <a:t>Non-Veteran Offerors who agree to sub-contract a certain percentage (procurement specific) or more of the contract value to a SDVOSB or VOSB will also receive some evaluation credit.</a:t>
            </a:r>
          </a:p>
          <a:p>
            <a:pPr marL="400050">
              <a:lnSpc>
                <a:spcPct val="80000"/>
              </a:lnSpc>
              <a:spcBef>
                <a:spcPct val="10000"/>
              </a:spcBef>
              <a:buFont typeface="Wingdings" pitchFamily="2" charset="2"/>
              <a:buChar char="Ø"/>
            </a:pPr>
            <a:endParaRPr lang="en-US" sz="2000" dirty="0"/>
          </a:p>
          <a:p>
            <a:pPr marL="400050">
              <a:lnSpc>
                <a:spcPct val="80000"/>
              </a:lnSpc>
              <a:spcBef>
                <a:spcPct val="10000"/>
              </a:spcBef>
              <a:buFont typeface="Wingdings" pitchFamily="2" charset="2"/>
              <a:buChar char="Ø"/>
            </a:pPr>
            <a:r>
              <a:rPr lang="en-US" sz="2000" dirty="0"/>
              <a:t>Must be registered and verified in Vendor Information Pages (VIP) database (</a:t>
            </a:r>
            <a:r>
              <a:rPr lang="en-US" sz="2000" dirty="0">
                <a:solidFill>
                  <a:srgbClr val="002060"/>
                </a:solidFill>
                <a:hlinkClick r:id="rId3">
                  <a:extLst>
                    <a:ext uri="{A12FA001-AC4F-418D-AE19-62706E023703}">
                      <ahyp:hlinkClr xmlns:ahyp="http://schemas.microsoft.com/office/drawing/2018/hyperlinkcolor" val="tx"/>
                    </a:ext>
                  </a:extLst>
                </a:hlinkClick>
              </a:rPr>
              <a:t>www.VetBiz.va.gov</a:t>
            </a:r>
            <a:r>
              <a:rPr lang="en-US" sz="2000" dirty="0"/>
              <a:t>) to receive credit (prime or subcontractors).  Offerors should ensure proposed subcontractors meet the requirements for credit prior to proposal submission and prior to award. </a:t>
            </a:r>
          </a:p>
          <a:p>
            <a:pPr marL="400050">
              <a:lnSpc>
                <a:spcPct val="80000"/>
              </a:lnSpc>
              <a:spcBef>
                <a:spcPct val="10000"/>
              </a:spcBef>
              <a:buFont typeface="Wingdings" pitchFamily="2" charset="2"/>
              <a:buChar char="Ø"/>
            </a:pPr>
            <a:endParaRPr lang="en-US" sz="2000" dirty="0"/>
          </a:p>
          <a:p>
            <a:pPr marL="400050">
              <a:lnSpc>
                <a:spcPct val="80000"/>
              </a:lnSpc>
              <a:spcBef>
                <a:spcPct val="10000"/>
              </a:spcBef>
              <a:buFont typeface="Wingdings" pitchFamily="2" charset="2"/>
              <a:buChar char="Ø"/>
            </a:pPr>
            <a:r>
              <a:rPr lang="en-US" sz="2000" dirty="0"/>
              <a:t>Ensure correct names of VOSBs and/or SDVOSBs are provided and provide a brief description of proposed effort and estimated value of the proposed VOSB and/or SDVOSB subcontracts.</a:t>
            </a: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73</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p:txBody>
          <a:bodyPr>
            <a:noAutofit/>
          </a:bodyPr>
          <a:lstStyle/>
          <a:p>
            <a:r>
              <a:rPr lang="en-US" sz="3600" dirty="0"/>
              <a:t>Veterans Involvement Considerations</a:t>
            </a:r>
          </a:p>
        </p:txBody>
      </p:sp>
    </p:spTree>
    <p:extLst>
      <p:ext uri="{BB962C8B-B14F-4D97-AF65-F5344CB8AC3E}">
        <p14:creationId xmlns:p14="http://schemas.microsoft.com/office/powerpoint/2010/main" val="144773540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EB7C3D4-035D-4070-ADE3-A76D089B0B0F}"/>
              </a:ext>
            </a:extLst>
          </p:cNvPr>
          <p:cNvSpPr>
            <a:spLocks noGrp="1"/>
          </p:cNvSpPr>
          <p:nvPr>
            <p:ph idx="1"/>
          </p:nvPr>
        </p:nvSpPr>
        <p:spPr/>
        <p:txBody>
          <a:bodyPr>
            <a:normAutofit/>
          </a:bodyPr>
          <a:lstStyle/>
          <a:p>
            <a:pPr marL="255588" indent="-255588">
              <a:buFont typeface="Wingdings" panose="05000000000000000000" pitchFamily="2" charset="2"/>
              <a:buChar char="Ø"/>
            </a:pPr>
            <a:r>
              <a:rPr lang="en-US" dirty="0"/>
              <a:t>Encourages the employment of Veterans by a Prime Contractor</a:t>
            </a:r>
          </a:p>
          <a:p>
            <a:pPr marL="0" indent="0">
              <a:buNone/>
            </a:pPr>
            <a:endParaRPr lang="en-US" dirty="0"/>
          </a:p>
          <a:p>
            <a:pPr>
              <a:buFont typeface="Wingdings" panose="05000000000000000000" pitchFamily="2" charset="2"/>
              <a:buChar char="Ø"/>
            </a:pPr>
            <a:r>
              <a:rPr lang="en-US" dirty="0"/>
              <a:t>Evaluation based on:</a:t>
            </a:r>
          </a:p>
          <a:p>
            <a:pPr lvl="1">
              <a:buFont typeface="Arial" panose="020B0604020202020204" pitchFamily="34" charset="0"/>
              <a:buChar char="•"/>
            </a:pPr>
            <a:r>
              <a:rPr lang="en-US" dirty="0"/>
              <a:t>Number of Veterans employed</a:t>
            </a:r>
          </a:p>
          <a:p>
            <a:pPr lvl="1">
              <a:buFont typeface="Arial" panose="020B0604020202020204" pitchFamily="34" charset="0"/>
              <a:buChar char="•"/>
            </a:pPr>
            <a:r>
              <a:rPr lang="en-US" dirty="0"/>
              <a:t>Percentage of Veterans employed</a:t>
            </a:r>
          </a:p>
          <a:p>
            <a:pPr marL="342882" lvl="1" indent="0">
              <a:buNone/>
            </a:pPr>
            <a:endParaRPr lang="en-US" dirty="0"/>
          </a:p>
          <a:p>
            <a:pPr>
              <a:buFont typeface="Wingdings" panose="05000000000000000000" pitchFamily="2" charset="2"/>
              <a:buChar char="Ø"/>
            </a:pPr>
            <a:r>
              <a:rPr lang="en-US" dirty="0"/>
              <a:t>T4NG IDIQ utilizes VE as part of the Past Performance Score</a:t>
            </a:r>
          </a:p>
          <a:p>
            <a:pPr lvl="1">
              <a:buFont typeface="Arial" panose="020B0604020202020204" pitchFamily="34" charset="0"/>
              <a:buChar char="•"/>
            </a:pPr>
            <a:r>
              <a:rPr lang="en-US" sz="2000" dirty="0"/>
              <a:t>Evaluates how well an Offeror is doing maintaining or exceeding its percentage of Veterans employed</a:t>
            </a:r>
          </a:p>
          <a:p>
            <a:pPr lvl="1">
              <a:buFont typeface="Arial" panose="020B0604020202020204" pitchFamily="34" charset="0"/>
              <a:buChar char="•"/>
            </a:pPr>
            <a:r>
              <a:rPr lang="en-US" sz="2000" dirty="0"/>
              <a:t>T4NG Primes employ over 36,000 Veterans</a:t>
            </a:r>
          </a:p>
          <a:p>
            <a:pPr lvl="2">
              <a:buFont typeface="Arial" panose="020B0604020202020204" pitchFamily="34" charset="0"/>
              <a:buChar char="•"/>
            </a:pPr>
            <a:r>
              <a:rPr lang="en-US" dirty="0"/>
              <a:t>Represents an increase of over 20,000 Veterans since contract inception</a:t>
            </a:r>
          </a:p>
          <a:p>
            <a:pPr>
              <a:buFont typeface="Arial" panose="020B0604020202020204" pitchFamily="34" charset="0"/>
              <a:buChar char="•"/>
            </a:pPr>
            <a:endParaRPr lang="en-US" dirty="0"/>
          </a:p>
        </p:txBody>
      </p:sp>
      <p:sp>
        <p:nvSpPr>
          <p:cNvPr id="3" name="Slide Number Placeholder 2">
            <a:extLst>
              <a:ext uri="{FF2B5EF4-FFF2-40B4-BE49-F238E27FC236}">
                <a16:creationId xmlns:a16="http://schemas.microsoft.com/office/drawing/2014/main" id="{6445767F-3871-4D98-82AB-540D7DA66796}"/>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74</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D1AB0EE7-B90E-41DC-85C8-1E9ACC208980}"/>
              </a:ext>
            </a:extLst>
          </p:cNvPr>
          <p:cNvSpPr>
            <a:spLocks noGrp="1"/>
          </p:cNvSpPr>
          <p:nvPr>
            <p:ph type="title"/>
          </p:nvPr>
        </p:nvSpPr>
        <p:spPr/>
        <p:txBody>
          <a:bodyPr/>
          <a:lstStyle/>
          <a:p>
            <a:r>
              <a:rPr lang="en-US" dirty="0"/>
              <a:t>Veterans Employment</a:t>
            </a:r>
          </a:p>
        </p:txBody>
      </p:sp>
    </p:spTree>
    <p:extLst>
      <p:ext uri="{BB962C8B-B14F-4D97-AF65-F5344CB8AC3E}">
        <p14:creationId xmlns:p14="http://schemas.microsoft.com/office/powerpoint/2010/main" val="2627132011"/>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457200">
              <a:lnSpc>
                <a:spcPct val="80000"/>
              </a:lnSpc>
              <a:spcBef>
                <a:spcPct val="10000"/>
              </a:spcBef>
              <a:buFont typeface="Wingdings" pitchFamily="2" charset="2"/>
              <a:buChar char="Ø"/>
            </a:pPr>
            <a:r>
              <a:rPr lang="en-US" sz="2500" dirty="0"/>
              <a:t>Not utilized in all source selections</a:t>
            </a:r>
          </a:p>
          <a:p>
            <a:pPr marL="457200">
              <a:lnSpc>
                <a:spcPct val="80000"/>
              </a:lnSpc>
              <a:spcBef>
                <a:spcPct val="10000"/>
              </a:spcBef>
              <a:buFont typeface="Wingdings" pitchFamily="2" charset="2"/>
              <a:buChar char="Ø"/>
            </a:pPr>
            <a:endParaRPr lang="en-US" sz="2500" b="1" dirty="0"/>
          </a:p>
          <a:p>
            <a:pPr marL="457200">
              <a:lnSpc>
                <a:spcPct val="80000"/>
              </a:lnSpc>
              <a:spcBef>
                <a:spcPct val="10000"/>
              </a:spcBef>
              <a:buFont typeface="Wingdings" pitchFamily="2" charset="2"/>
              <a:buChar char="Ø"/>
            </a:pPr>
            <a:r>
              <a:rPr lang="en-US" sz="2500" dirty="0"/>
              <a:t>All offerors, both small and large businesses, are required to submit Small Business Participation Plan information</a:t>
            </a:r>
          </a:p>
          <a:p>
            <a:pPr marL="114300" indent="0">
              <a:lnSpc>
                <a:spcPct val="80000"/>
              </a:lnSpc>
              <a:spcBef>
                <a:spcPct val="10000"/>
              </a:spcBef>
              <a:buNone/>
            </a:pPr>
            <a:endParaRPr lang="en-US" sz="2500" dirty="0"/>
          </a:p>
          <a:p>
            <a:pPr marL="857250" lvl="1">
              <a:lnSpc>
                <a:spcPct val="80000"/>
              </a:lnSpc>
              <a:spcBef>
                <a:spcPct val="10000"/>
              </a:spcBef>
              <a:buFont typeface="Arial" panose="020B0604020202020204" pitchFamily="34" charset="0"/>
              <a:buChar char="•"/>
            </a:pPr>
            <a:r>
              <a:rPr lang="en-US" sz="2400" dirty="0"/>
              <a:t>Commitment to meeting or exceeding the goals set in the solicitation</a:t>
            </a:r>
          </a:p>
          <a:p>
            <a:pPr marL="857250" lvl="1">
              <a:lnSpc>
                <a:spcPct val="80000"/>
              </a:lnSpc>
              <a:spcBef>
                <a:spcPct val="10000"/>
              </a:spcBef>
              <a:buFont typeface="Arial" panose="020B0604020202020204" pitchFamily="34" charset="0"/>
              <a:buChar char="•"/>
            </a:pPr>
            <a:endParaRPr lang="en-US" sz="2400" dirty="0"/>
          </a:p>
          <a:p>
            <a:pPr marL="857250" lvl="1">
              <a:lnSpc>
                <a:spcPct val="80000"/>
              </a:lnSpc>
              <a:spcBef>
                <a:spcPct val="10000"/>
              </a:spcBef>
              <a:buFont typeface="Arial" panose="020B0604020202020204" pitchFamily="34" charset="0"/>
              <a:buChar char="•"/>
            </a:pPr>
            <a:r>
              <a:rPr lang="en-US" sz="2400" dirty="0"/>
              <a:t>Feasibility of Approach</a:t>
            </a: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75</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2800" spc="-80" dirty="0"/>
              <a:t>Small Business Participation Commitment Factor Considerations</a:t>
            </a:r>
          </a:p>
        </p:txBody>
      </p:sp>
    </p:spTree>
    <p:extLst>
      <p:ext uri="{BB962C8B-B14F-4D97-AF65-F5344CB8AC3E}">
        <p14:creationId xmlns:p14="http://schemas.microsoft.com/office/powerpoint/2010/main" val="3971193168"/>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403225" indent="-344488">
              <a:lnSpc>
                <a:spcPct val="80000"/>
              </a:lnSpc>
              <a:spcBef>
                <a:spcPct val="10000"/>
              </a:spcBef>
              <a:buFont typeface="Wingdings" pitchFamily="2" charset="2"/>
              <a:buChar char="Ø"/>
            </a:pPr>
            <a:r>
              <a:rPr lang="en-US" sz="2000" dirty="0"/>
              <a:t>Varies by acquisition type and / or contract type</a:t>
            </a:r>
          </a:p>
          <a:p>
            <a:pPr marL="403225" lvl="1" indent="-344488">
              <a:lnSpc>
                <a:spcPct val="80000"/>
              </a:lnSpc>
              <a:spcBef>
                <a:spcPct val="10000"/>
              </a:spcBef>
              <a:buFont typeface="Wingdings" pitchFamily="2" charset="2"/>
              <a:buChar char="Ø"/>
            </a:pPr>
            <a:endParaRPr lang="en-US" sz="2000" dirty="0"/>
          </a:p>
          <a:p>
            <a:pPr marL="403225" indent="-344488">
              <a:buFont typeface="Wingdings" panose="05000000000000000000" pitchFamily="2" charset="2"/>
              <a:buChar char="Ø"/>
            </a:pPr>
            <a:r>
              <a:rPr lang="en-US" sz="2000" dirty="0"/>
              <a:t>Ensure solicitation Section B Schedule prices align with Price proposal</a:t>
            </a:r>
          </a:p>
          <a:p>
            <a:pPr marL="403225" indent="-344488">
              <a:buFont typeface="Wingdings" panose="05000000000000000000" pitchFamily="2" charset="2"/>
              <a:buChar char="Ø"/>
            </a:pPr>
            <a:endParaRPr lang="en-US" sz="2000" dirty="0"/>
          </a:p>
          <a:p>
            <a:pPr marL="403225" indent="-344488">
              <a:buFont typeface="Wingdings" panose="05000000000000000000" pitchFamily="2" charset="2"/>
              <a:buChar char="Ø"/>
            </a:pPr>
            <a:r>
              <a:rPr lang="en-US" sz="2000" dirty="0"/>
              <a:t>Propose unit prices with ONLY two (2) decimal places</a:t>
            </a:r>
          </a:p>
          <a:p>
            <a:pPr marL="58737" indent="0">
              <a:buNone/>
            </a:pPr>
            <a:endParaRPr lang="en-US" sz="2000" dirty="0"/>
          </a:p>
          <a:p>
            <a:pPr marL="403225" lvl="1" indent="-344488">
              <a:buFont typeface="Wingdings" panose="05000000000000000000" pitchFamily="2" charset="2"/>
              <a:buChar char="Ø"/>
            </a:pPr>
            <a:r>
              <a:rPr lang="en-US" sz="2000" dirty="0"/>
              <a:t>Follow all instructions carefully.  Review price proposal for calculation errors, consistency, and omissions</a:t>
            </a:r>
          </a:p>
          <a:p>
            <a:pPr marL="58737" lvl="1" indent="0">
              <a:buNone/>
            </a:pPr>
            <a:endParaRPr lang="en-US" sz="2000" dirty="0"/>
          </a:p>
          <a:p>
            <a:pPr marL="403225" lvl="1" indent="-344488">
              <a:buFont typeface="Wingdings" panose="05000000000000000000" pitchFamily="2" charset="2"/>
              <a:buChar char="Ø"/>
            </a:pPr>
            <a:r>
              <a:rPr lang="en-US" sz="2000" dirty="0"/>
              <a:t>Pricing assumptions should not conflict with other solicitation parameters (contract financing, payment schedules)</a:t>
            </a:r>
          </a:p>
          <a:p>
            <a:pPr marL="58737" lvl="1" indent="0">
              <a:buNone/>
            </a:pPr>
            <a:endParaRPr lang="en-US" sz="2000" dirty="0"/>
          </a:p>
          <a:p>
            <a:pPr marL="403225" lvl="1" indent="-344488">
              <a:buFont typeface="Wingdings" panose="05000000000000000000" pitchFamily="2" charset="2"/>
              <a:buChar char="Ø"/>
            </a:pPr>
            <a:r>
              <a:rPr lang="en-US" sz="2000" dirty="0"/>
              <a:t>Price Factor is not rated</a:t>
            </a: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76</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3600" dirty="0"/>
              <a:t>Price Factor Considerations</a:t>
            </a:r>
          </a:p>
        </p:txBody>
      </p:sp>
    </p:spTree>
    <p:extLst>
      <p:ext uri="{BB962C8B-B14F-4D97-AF65-F5344CB8AC3E}">
        <p14:creationId xmlns:p14="http://schemas.microsoft.com/office/powerpoint/2010/main" val="3185298926"/>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fontScale="77500" lnSpcReduction="20000"/>
          </a:bodyPr>
          <a:lstStyle/>
          <a:p>
            <a:pPr marL="344488" lvl="0" indent="-344488">
              <a:buFont typeface="Wingdings" panose="05000000000000000000" pitchFamily="2" charset="2"/>
              <a:buChar char="Ø"/>
            </a:pPr>
            <a:r>
              <a:rPr lang="en-US" sz="2800" dirty="0"/>
              <a:t>When completing a Firm-Fixed Price (FFP) Schedule (Schedule B), enter unit prices with no more than two decimal places.  The two decimal place unit multiplied by the line-item quantity should equal the two decimal place total line-item price (there should be no rounding).  Do not develop the unit price by dividing the total line-item price by the quantity. </a:t>
            </a:r>
          </a:p>
          <a:p>
            <a:pPr marL="344488" lvl="0" indent="-344488">
              <a:buFont typeface="Wingdings" panose="05000000000000000000" pitchFamily="2" charset="2"/>
              <a:buChar char="Ø"/>
            </a:pPr>
            <a:endParaRPr lang="en-US" sz="2800" dirty="0"/>
          </a:p>
          <a:p>
            <a:pPr marL="344488" lvl="0" indent="-344488">
              <a:buFont typeface="Wingdings" panose="05000000000000000000" pitchFamily="2" charset="2"/>
              <a:buChar char="Ø"/>
            </a:pPr>
            <a:r>
              <a:rPr lang="en-US" sz="2800" dirty="0"/>
              <a:t>Time and Materials (T&amp;M) proposals – Ensure if the Government provided the labor hours by labor category to be priced, that the hours are correctly allocated across the Offeror’s team.</a:t>
            </a:r>
          </a:p>
          <a:p>
            <a:pPr marL="285750" indent="-285750">
              <a:buFont typeface="Wingdings" panose="05000000000000000000" pitchFamily="2" charset="2"/>
              <a:buChar char="Ø"/>
            </a:pPr>
            <a:endParaRPr lang="en-US" sz="2800" dirty="0"/>
          </a:p>
          <a:p>
            <a:pPr marL="344488" indent="-344488">
              <a:buFont typeface="Wingdings" panose="05000000000000000000" pitchFamily="2" charset="2"/>
              <a:buChar char="Ø"/>
            </a:pPr>
            <a:r>
              <a:rPr lang="en-US" sz="2800" dirty="0"/>
              <a:t>T&amp;M proposals – When proposing on an order under an existing contract, loaded labor rates should not exceed rates set forth in the contract.  The same applies to fixed price orders where the basic contract contains fixed price labor rates.</a:t>
            </a: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3600" dirty="0"/>
              <a:t>Price</a:t>
            </a:r>
          </a:p>
        </p:txBody>
      </p:sp>
    </p:spTree>
    <p:extLst>
      <p:ext uri="{BB962C8B-B14F-4D97-AF65-F5344CB8AC3E}">
        <p14:creationId xmlns:p14="http://schemas.microsoft.com/office/powerpoint/2010/main" val="494341348"/>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lnSpcReduction="10000"/>
          </a:bodyPr>
          <a:lstStyle/>
          <a:p>
            <a:pPr eaLnBrk="0" hangingPunct="0">
              <a:buFont typeface="Wingdings" pitchFamily="2" charset="2"/>
              <a:buChar char="Ø"/>
            </a:pPr>
            <a:r>
              <a:rPr lang="en-US" b="1" dirty="0">
                <a:solidFill>
                  <a:prstClr val="black"/>
                </a:solidFill>
                <a:latin typeface="Arial" pitchFamily="34" charset="0"/>
              </a:rPr>
              <a:t> </a:t>
            </a:r>
            <a:r>
              <a:rPr lang="en-US" sz="2000" b="1" dirty="0">
                <a:solidFill>
                  <a:prstClr val="black"/>
                </a:solidFill>
                <a:latin typeface="Arial" pitchFamily="34" charset="0"/>
              </a:rPr>
              <a:t>Proposal Evaluation</a:t>
            </a:r>
          </a:p>
          <a:p>
            <a:pPr marL="742950" lvl="1" indent="-285750" eaLnBrk="0" hangingPunct="0">
              <a:buFont typeface="Arial" panose="020B0604020202020204" pitchFamily="34" charset="0"/>
              <a:buChar char="•"/>
            </a:pPr>
            <a:r>
              <a:rPr lang="en-US" sz="1600" dirty="0">
                <a:solidFill>
                  <a:prstClr val="black"/>
                </a:solidFill>
                <a:latin typeface="Arial" pitchFamily="34" charset="0"/>
              </a:rPr>
              <a:t>Examination of the merits of each proposal against the requirements of the solicitation and evaluation criteria and rating the factors and sub-factors accordingly. </a:t>
            </a:r>
          </a:p>
          <a:p>
            <a:pPr marL="742950" lvl="1" indent="-285750" eaLnBrk="0" hangingPunct="0">
              <a:buFont typeface="Arial" panose="020B0604020202020204" pitchFamily="34" charset="0"/>
              <a:buChar char="•"/>
            </a:pPr>
            <a:endParaRPr lang="en-US" sz="1600" dirty="0">
              <a:solidFill>
                <a:prstClr val="black"/>
              </a:solidFill>
              <a:latin typeface="Arial" pitchFamily="34" charset="0"/>
            </a:endParaRPr>
          </a:p>
          <a:p>
            <a:pPr marL="742950" lvl="1" indent="-285750" eaLnBrk="0" hangingPunct="0">
              <a:buFont typeface="Arial" panose="020B0604020202020204" pitchFamily="34" charset="0"/>
              <a:buChar char="•"/>
            </a:pPr>
            <a:r>
              <a:rPr lang="en-US" sz="1600" dirty="0">
                <a:solidFill>
                  <a:prstClr val="black"/>
                </a:solidFill>
                <a:latin typeface="Arial" pitchFamily="34" charset="0"/>
              </a:rPr>
              <a:t>Performed by the Source Selection Evaluation Board (SSEB)</a:t>
            </a:r>
          </a:p>
          <a:p>
            <a:pPr marL="1200150" lvl="2" indent="-285750" eaLnBrk="0" hangingPunct="0">
              <a:buFont typeface="Arial" panose="020B0604020202020204" pitchFamily="34" charset="0"/>
              <a:buChar char="‒"/>
            </a:pPr>
            <a:r>
              <a:rPr lang="en-US" sz="1600" dirty="0">
                <a:solidFill>
                  <a:prstClr val="black"/>
                </a:solidFill>
                <a:latin typeface="Arial" pitchFamily="34" charset="0"/>
              </a:rPr>
              <a:t> </a:t>
            </a:r>
            <a:r>
              <a:rPr lang="en-US" sz="1600" b="1" dirty="0">
                <a:solidFill>
                  <a:prstClr val="black"/>
                </a:solidFill>
                <a:latin typeface="Arial" pitchFamily="34" charset="0"/>
              </a:rPr>
              <a:t>Note:   </a:t>
            </a:r>
            <a:r>
              <a:rPr lang="en-US" sz="1600" dirty="0">
                <a:solidFill>
                  <a:prstClr val="black"/>
                </a:solidFill>
                <a:latin typeface="Arial" pitchFamily="34" charset="0"/>
              </a:rPr>
              <a:t>Comparison of proposals </a:t>
            </a:r>
            <a:r>
              <a:rPr lang="en-US" sz="1600" b="1" dirty="0">
                <a:solidFill>
                  <a:prstClr val="black"/>
                </a:solidFill>
                <a:latin typeface="Arial" pitchFamily="34" charset="0"/>
              </a:rPr>
              <a:t>DOES NOT </a:t>
            </a:r>
            <a:r>
              <a:rPr lang="en-US" sz="1600" dirty="0">
                <a:solidFill>
                  <a:prstClr val="black"/>
                </a:solidFill>
                <a:latin typeface="Arial" pitchFamily="34" charset="0"/>
              </a:rPr>
              <a:t>take place during evaluation.  </a:t>
            </a:r>
          </a:p>
          <a:p>
            <a:pPr eaLnBrk="0" hangingPunct="0">
              <a:buFont typeface="Wingdings" pitchFamily="2" charset="2"/>
              <a:buNone/>
            </a:pPr>
            <a:endParaRPr lang="en-US" dirty="0">
              <a:solidFill>
                <a:prstClr val="black"/>
              </a:solidFill>
              <a:latin typeface="Arial" pitchFamily="34" charset="0"/>
            </a:endParaRPr>
          </a:p>
          <a:p>
            <a:pPr eaLnBrk="0" hangingPunct="0">
              <a:buFont typeface="Wingdings" pitchFamily="2" charset="2"/>
              <a:buChar char="Ø"/>
            </a:pPr>
            <a:r>
              <a:rPr lang="en-US" b="1" dirty="0">
                <a:solidFill>
                  <a:prstClr val="black"/>
                </a:solidFill>
                <a:latin typeface="Arial" pitchFamily="34" charset="0"/>
              </a:rPr>
              <a:t>  </a:t>
            </a:r>
            <a:r>
              <a:rPr lang="en-US" sz="2000" b="1" dirty="0">
                <a:solidFill>
                  <a:prstClr val="black"/>
                </a:solidFill>
                <a:latin typeface="Arial" pitchFamily="34" charset="0"/>
              </a:rPr>
              <a:t>Source Selection</a:t>
            </a:r>
          </a:p>
          <a:p>
            <a:pPr marL="742950" lvl="1" indent="-285750" eaLnBrk="0" hangingPunct="0">
              <a:buFont typeface="Arial" panose="020B0604020202020204" pitchFamily="34" charset="0"/>
              <a:buChar char="•"/>
            </a:pPr>
            <a:r>
              <a:rPr lang="en-US" sz="1600" dirty="0">
                <a:solidFill>
                  <a:prstClr val="black"/>
                </a:solidFill>
                <a:latin typeface="Arial" pitchFamily="34" charset="0"/>
              </a:rPr>
              <a:t>Comparing the evaluated merits of each proposal against those of other proposals using the established weights of the factors and sub-factors, and selecting the proposal judged to represent the “Best Value” to the Government.</a:t>
            </a:r>
          </a:p>
          <a:p>
            <a:pPr marL="742950" lvl="1" indent="-285750" eaLnBrk="0" hangingPunct="0">
              <a:buFont typeface="Arial" panose="020B0604020202020204" pitchFamily="34" charset="0"/>
              <a:buChar char="•"/>
            </a:pPr>
            <a:endParaRPr lang="en-US" sz="1600" dirty="0">
              <a:solidFill>
                <a:prstClr val="black"/>
              </a:solidFill>
              <a:latin typeface="Arial" pitchFamily="34" charset="0"/>
            </a:endParaRPr>
          </a:p>
          <a:p>
            <a:pPr marL="742950" lvl="1" indent="-285750" eaLnBrk="0" hangingPunct="0">
              <a:buFont typeface="Arial" panose="020B0604020202020204" pitchFamily="34" charset="0"/>
              <a:buChar char="•"/>
            </a:pPr>
            <a:r>
              <a:rPr lang="en-US" sz="1600" dirty="0">
                <a:solidFill>
                  <a:prstClr val="black"/>
                </a:solidFill>
                <a:latin typeface="Arial" pitchFamily="34" charset="0"/>
              </a:rPr>
              <a:t>Performed by the Source Selection Authority (SSA)</a:t>
            </a:r>
          </a:p>
          <a:p>
            <a:pPr marL="1200150" lvl="2" indent="-285750" eaLnBrk="0" hangingPunct="0">
              <a:buFont typeface="Arial" panose="020B0604020202020204" pitchFamily="34" charset="0"/>
              <a:buChar char="‒"/>
            </a:pPr>
            <a:r>
              <a:rPr lang="en-US" sz="1600" b="1" dirty="0">
                <a:solidFill>
                  <a:prstClr val="black"/>
                </a:solidFill>
                <a:latin typeface="Arial" pitchFamily="34" charset="0"/>
              </a:rPr>
              <a:t>Note:</a:t>
            </a:r>
            <a:r>
              <a:rPr lang="en-US" sz="1600" b="1" dirty="0">
                <a:latin typeface="Arial" pitchFamily="34" charset="0"/>
                <a:cs typeface="Arial" pitchFamily="34" charset="0"/>
              </a:rPr>
              <a:t>  </a:t>
            </a:r>
            <a:r>
              <a:rPr lang="en-US" sz="1600" dirty="0">
                <a:latin typeface="Arial" pitchFamily="34" charset="0"/>
                <a:cs typeface="Arial" pitchFamily="34" charset="0"/>
              </a:rPr>
              <a:t>The identity of the offerors is unknown to the SSA, so a competitor’s good “reputation” – even if well deserved - is meaningless outside of the stated evaluation criteria.</a:t>
            </a:r>
            <a:endParaRPr lang="en-US" sz="2000" dirty="0"/>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3600" dirty="0"/>
              <a:t>Proposal Evaluation vs. Source Selection</a:t>
            </a:r>
          </a:p>
        </p:txBody>
      </p:sp>
    </p:spTree>
    <p:extLst>
      <p:ext uri="{BB962C8B-B14F-4D97-AF65-F5344CB8AC3E}">
        <p14:creationId xmlns:p14="http://schemas.microsoft.com/office/powerpoint/2010/main" val="3162864231"/>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a:bodyPr>
          <a:lstStyle/>
          <a:p>
            <a:pPr marL="457200" indent="-457200" eaLnBrk="0" hangingPunct="0">
              <a:buFont typeface="Wingdings" pitchFamily="2" charset="2"/>
              <a:buChar char="Ø"/>
            </a:pPr>
            <a:r>
              <a:rPr lang="en-US" dirty="0">
                <a:solidFill>
                  <a:prstClr val="black"/>
                </a:solidFill>
                <a:latin typeface="Arial" pitchFamily="34" charset="0"/>
              </a:rPr>
              <a:t>SSA makes an independent, integrated, comparative assessment and decision consistent with the stated evaluation criteria and relative weightings.</a:t>
            </a: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3600" dirty="0"/>
              <a:t>Source Selection Decision</a:t>
            </a:r>
          </a:p>
        </p:txBody>
      </p:sp>
    </p:spTree>
    <p:extLst>
      <p:ext uri="{BB962C8B-B14F-4D97-AF65-F5344CB8AC3E}">
        <p14:creationId xmlns:p14="http://schemas.microsoft.com/office/powerpoint/2010/main" val="2538652563"/>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457200" y="914400"/>
            <a:ext cx="8229600" cy="5029200"/>
          </a:xfrm>
        </p:spPr>
        <p:txBody>
          <a:bodyPr>
            <a:normAutofit fontScale="92500" lnSpcReduction="20000"/>
          </a:bodyPr>
          <a:lstStyle/>
          <a:p>
            <a:pPr marL="285750" indent="-285750" eaLnBrk="0" hangingPunct="0">
              <a:buFont typeface="Wingdings" panose="05000000000000000000" pitchFamily="2" charset="2"/>
              <a:buChar char="Ø"/>
            </a:pPr>
            <a:r>
              <a:rPr lang="en-US" b="1" dirty="0">
                <a:solidFill>
                  <a:prstClr val="black"/>
                </a:solidFill>
                <a:latin typeface="Arial" pitchFamily="34" charset="0"/>
              </a:rPr>
              <a:t> </a:t>
            </a:r>
            <a:r>
              <a:rPr lang="en-US" dirty="0">
                <a:latin typeface="Arial" pitchFamily="34" charset="0"/>
                <a:cs typeface="Arial" pitchFamily="34" charset="0"/>
              </a:rPr>
              <a:t>Ensure compliance with proposal submission instructions:</a:t>
            </a:r>
          </a:p>
          <a:p>
            <a:pPr marL="742950" lvl="1" indent="-285750">
              <a:buFont typeface="Arial" panose="020B0604020202020204" pitchFamily="34" charset="0"/>
              <a:buChar char="•"/>
            </a:pPr>
            <a:r>
              <a:rPr lang="en-US" dirty="0">
                <a:latin typeface="Arial" pitchFamily="34" charset="0"/>
                <a:cs typeface="Arial" pitchFamily="34" charset="0"/>
              </a:rPr>
              <a:t> Font, spacing, margins, table requirements</a:t>
            </a:r>
          </a:p>
          <a:p>
            <a:pPr marL="742950" lvl="1" indent="-285750">
              <a:buFont typeface="Arial" panose="020B0604020202020204" pitchFamily="34" charset="0"/>
              <a:buChar char="•"/>
            </a:pPr>
            <a:r>
              <a:rPr lang="en-US" dirty="0">
                <a:latin typeface="Arial" pitchFamily="34" charset="0"/>
                <a:cs typeface="Arial" pitchFamily="34" charset="0"/>
              </a:rPr>
              <a:t> Proposal volume page limitations</a:t>
            </a:r>
          </a:p>
          <a:p>
            <a:pPr marL="742950" lvl="1" indent="-285750">
              <a:buFont typeface="Arial" panose="020B0604020202020204" pitchFamily="34" charset="0"/>
              <a:buChar char="•"/>
            </a:pPr>
            <a:r>
              <a:rPr lang="en-US" dirty="0">
                <a:latin typeface="Arial" pitchFamily="34" charset="0"/>
                <a:cs typeface="Arial" pitchFamily="34" charset="0"/>
              </a:rPr>
              <a:t> Proposal volume file format (MS Word, Excel, Adobe)</a:t>
            </a:r>
          </a:p>
          <a:p>
            <a:pPr marL="800100" lvl="1" indent="-342900" eaLnBrk="0" hangingPunct="0">
              <a:buFont typeface="Arial" panose="020B0604020202020204" pitchFamily="34" charset="0"/>
              <a:buChar char="•"/>
            </a:pPr>
            <a:r>
              <a:rPr lang="en-US" dirty="0">
                <a:solidFill>
                  <a:prstClr val="black"/>
                </a:solidFill>
                <a:latin typeface="Arial" pitchFamily="34" charset="0"/>
              </a:rPr>
              <a:t>Do not submit additional appendices unless specifically called for - these may put your proposal over the page limit – additional pages not evaluated</a:t>
            </a:r>
          </a:p>
          <a:p>
            <a:pPr eaLnBrk="0" hangingPunct="0">
              <a:buFont typeface="Wingdings" pitchFamily="2" charset="2"/>
              <a:buChar char="Ø"/>
            </a:pPr>
            <a:endParaRPr lang="en-US" dirty="0">
              <a:solidFill>
                <a:prstClr val="black"/>
              </a:solidFill>
              <a:latin typeface="Arial" pitchFamily="34" charset="0"/>
            </a:endParaRPr>
          </a:p>
          <a:p>
            <a:pPr eaLnBrk="0" hangingPunct="0">
              <a:buFont typeface="Wingdings" pitchFamily="2" charset="2"/>
              <a:buChar char="Ø"/>
            </a:pPr>
            <a:r>
              <a:rPr lang="en-US" dirty="0">
                <a:solidFill>
                  <a:prstClr val="black"/>
                </a:solidFill>
                <a:latin typeface="Arial" pitchFamily="34" charset="0"/>
              </a:rPr>
              <a:t>  Eliminate / reduce proposal assumptions which may lead to deficiencies:</a:t>
            </a:r>
          </a:p>
          <a:p>
            <a:pPr marL="796925" lvl="1" indent="-339725">
              <a:buFont typeface="Arial" panose="020B0604020202020204" pitchFamily="34" charset="0"/>
              <a:buChar char="•"/>
            </a:pPr>
            <a:r>
              <a:rPr lang="en-US" dirty="0">
                <a:latin typeface="Arial" panose="020B0604020202020204" pitchFamily="34" charset="0"/>
                <a:cs typeface="Arial" panose="020B0604020202020204" pitchFamily="34" charset="0"/>
              </a:rPr>
              <a:t>Review dates or due dates that conflict with Section B, Schedule of Deliverables</a:t>
            </a:r>
          </a:p>
          <a:p>
            <a:pPr marL="796925" lvl="1" indent="-339725">
              <a:buFont typeface="Arial" panose="020B0604020202020204" pitchFamily="34" charset="0"/>
              <a:buChar char="•"/>
            </a:pPr>
            <a:r>
              <a:rPr lang="en-US" dirty="0">
                <a:latin typeface="Arial" panose="020B0604020202020204" pitchFamily="34" charset="0"/>
                <a:cs typeface="Arial" panose="020B0604020202020204" pitchFamily="34" charset="0"/>
              </a:rPr>
              <a:t>Assuming additional GFE is provided when GFE paragraph states what the Government will furnish</a:t>
            </a:r>
          </a:p>
          <a:p>
            <a:pPr marL="796925" lvl="1" indent="-339725">
              <a:buFont typeface="Arial" panose="020B0604020202020204" pitchFamily="34" charset="0"/>
              <a:buChar char="•"/>
            </a:pPr>
            <a:r>
              <a:rPr lang="en-US" dirty="0">
                <a:latin typeface="Arial" panose="020B0604020202020204" pitchFamily="34" charset="0"/>
                <a:cs typeface="Arial" panose="020B0604020202020204" pitchFamily="34" charset="0"/>
              </a:rPr>
              <a:t>Exception to Liquidated Damages for Data Breach or any other Security Requirements</a:t>
            </a:r>
          </a:p>
          <a:p>
            <a:pPr marL="796925" lvl="1" indent="-339725">
              <a:buFont typeface="Arial" panose="020B0604020202020204" pitchFamily="34" charset="0"/>
              <a:buChar char="•"/>
            </a:pPr>
            <a:r>
              <a:rPr lang="en-US" dirty="0">
                <a:latin typeface="Arial" panose="020B0604020202020204" pitchFamily="34" charset="0"/>
                <a:cs typeface="Arial" panose="020B0604020202020204" pitchFamily="34" charset="0"/>
              </a:rPr>
              <a:t>Exception to Intellectual Property rights</a:t>
            </a: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80</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3600" dirty="0"/>
              <a:t>Proposal Best Practices</a:t>
            </a:r>
          </a:p>
        </p:txBody>
      </p:sp>
    </p:spTree>
    <p:extLst>
      <p:ext uri="{BB962C8B-B14F-4D97-AF65-F5344CB8AC3E}">
        <p14:creationId xmlns:p14="http://schemas.microsoft.com/office/powerpoint/2010/main" val="3729536871"/>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1D51BB4-337D-4F94-94EF-8DEC09243998}"/>
              </a:ext>
            </a:extLst>
          </p:cNvPr>
          <p:cNvSpPr>
            <a:spLocks noGrp="1"/>
          </p:cNvSpPr>
          <p:nvPr>
            <p:ph idx="1"/>
          </p:nvPr>
        </p:nvSpPr>
        <p:spPr>
          <a:xfrm>
            <a:off x="228600" y="997248"/>
            <a:ext cx="8614230" cy="5029200"/>
          </a:xfrm>
        </p:spPr>
        <p:txBody>
          <a:bodyPr>
            <a:noAutofit/>
          </a:bodyPr>
          <a:lstStyle/>
          <a:p>
            <a:pPr marL="173038" indent="-173038" eaLnBrk="0" hangingPunct="0">
              <a:spcBef>
                <a:spcPts val="0"/>
              </a:spcBef>
              <a:buFont typeface="Wingdings" pitchFamily="2" charset="2"/>
              <a:buChar char="Ø"/>
            </a:pPr>
            <a:r>
              <a:rPr lang="en-US" sz="1800" dirty="0">
                <a:solidFill>
                  <a:prstClr val="black"/>
                </a:solidFill>
                <a:latin typeface="Arial" pitchFamily="34" charset="0"/>
              </a:rPr>
              <a:t>  Terms and Conditions should all be contained in same proposal volume.</a:t>
            </a:r>
          </a:p>
          <a:p>
            <a:pPr marL="344488" lvl="0" indent="-225425">
              <a:spcBef>
                <a:spcPts val="0"/>
              </a:spcBef>
              <a:buFont typeface="Wingdings" pitchFamily="2" charset="2"/>
              <a:buChar char="Ø"/>
            </a:pPr>
            <a:endParaRPr lang="en-US" sz="1800" dirty="0">
              <a:latin typeface="Arial" panose="020B0604020202020204" pitchFamily="34" charset="0"/>
              <a:cs typeface="Arial" panose="020B0604020202020204" pitchFamily="34" charset="0"/>
            </a:endParaRPr>
          </a:p>
          <a:p>
            <a:pPr marL="344488" lvl="0" indent="-344488">
              <a:spcBef>
                <a:spcPts val="0"/>
              </a:spcBef>
              <a:buFont typeface="Wingdings" pitchFamily="2" charset="2"/>
              <a:buChar char="Ø"/>
            </a:pPr>
            <a:r>
              <a:rPr lang="en-US" sz="1800" dirty="0">
                <a:latin typeface="Arial" panose="020B0604020202020204" pitchFamily="34" charset="0"/>
                <a:cs typeface="Arial" panose="020B0604020202020204" pitchFamily="34" charset="0"/>
              </a:rPr>
              <a:t>Do not</a:t>
            </a:r>
            <a:r>
              <a:rPr lang="en-US" sz="1800" b="1" dirty="0">
                <a:latin typeface="Arial" panose="020B0604020202020204" pitchFamily="34" charset="0"/>
                <a:cs typeface="Arial" panose="020B0604020202020204" pitchFamily="34" charset="0"/>
              </a:rPr>
              <a:t> </a:t>
            </a:r>
            <a:r>
              <a:rPr lang="en-US" sz="1800" dirty="0">
                <a:latin typeface="Arial" panose="020B0604020202020204" pitchFamily="34" charset="0"/>
                <a:cs typeface="Arial" panose="020B0604020202020204" pitchFamily="34" charset="0"/>
              </a:rPr>
              <a:t>make assumptions not explicitly stated in the Solicitation and do not include technical assumptions in volumes other than technical </a:t>
            </a:r>
          </a:p>
          <a:p>
            <a:pPr marL="344488" lvl="0" indent="-344488">
              <a:spcBef>
                <a:spcPts val="0"/>
              </a:spcBef>
              <a:buFont typeface="Wingdings" pitchFamily="2" charset="2"/>
              <a:buChar char="Ø"/>
            </a:pPr>
            <a:endParaRPr lang="en-US" sz="1800" dirty="0">
              <a:latin typeface="Arial" panose="020B0604020202020204" pitchFamily="34" charset="0"/>
              <a:cs typeface="Arial" panose="020B0604020202020204" pitchFamily="34" charset="0"/>
            </a:endParaRPr>
          </a:p>
          <a:p>
            <a:pPr marL="344488" lvl="0" indent="-344488">
              <a:spcBef>
                <a:spcPts val="0"/>
              </a:spcBef>
              <a:buFont typeface="Wingdings" pitchFamily="2" charset="2"/>
              <a:buChar char="Ø"/>
            </a:pPr>
            <a:r>
              <a:rPr lang="en-US" sz="1800" dirty="0">
                <a:latin typeface="Arial" panose="020B0604020202020204" pitchFamily="34" charset="0"/>
                <a:cs typeface="Arial" panose="020B0604020202020204" pitchFamily="34" charset="0"/>
              </a:rPr>
              <a:t>Proposal volumes are evaluated independently.  Information in one volume will not be considered in evaluation of another volume.</a:t>
            </a:r>
          </a:p>
          <a:p>
            <a:pPr eaLnBrk="0" hangingPunct="0">
              <a:spcBef>
                <a:spcPts val="0"/>
              </a:spcBef>
              <a:buFont typeface="Wingdings" pitchFamily="2" charset="2"/>
              <a:buChar char="Ø"/>
            </a:pPr>
            <a:endParaRPr lang="en-US" sz="1800" dirty="0">
              <a:solidFill>
                <a:prstClr val="black"/>
              </a:solidFill>
              <a:latin typeface="Arial" pitchFamily="34" charset="0"/>
            </a:endParaRPr>
          </a:p>
          <a:p>
            <a:pPr marL="288925" indent="-288925" eaLnBrk="0" hangingPunct="0">
              <a:spcBef>
                <a:spcPts val="0"/>
              </a:spcBef>
              <a:buFont typeface="Wingdings" pitchFamily="2" charset="2"/>
              <a:buChar char="Ø"/>
            </a:pPr>
            <a:r>
              <a:rPr lang="en-US" sz="1800" dirty="0">
                <a:solidFill>
                  <a:prstClr val="black"/>
                </a:solidFill>
                <a:latin typeface="Arial" pitchFamily="34" charset="0"/>
              </a:rPr>
              <a:t> Perform quality reviews of your proposal.</a:t>
            </a:r>
          </a:p>
          <a:p>
            <a:pPr marL="742950" lvl="1" indent="-285750" eaLnBrk="0" hangingPunct="0">
              <a:spcBef>
                <a:spcPts val="0"/>
              </a:spcBef>
              <a:buFont typeface="Arial" panose="020B0604020202020204" pitchFamily="34" charset="0"/>
              <a:buChar char="•"/>
            </a:pPr>
            <a:r>
              <a:rPr lang="en-US" sz="1800" dirty="0">
                <a:solidFill>
                  <a:prstClr val="black"/>
                </a:solidFill>
                <a:latin typeface="Arial" pitchFamily="34" charset="0"/>
              </a:rPr>
              <a:t>Spelling/grammar/cut and paste errors (prior proposals)</a:t>
            </a:r>
          </a:p>
          <a:p>
            <a:pPr marL="742950" lvl="1" indent="-285750" eaLnBrk="0" hangingPunct="0">
              <a:spcBef>
                <a:spcPts val="0"/>
              </a:spcBef>
              <a:buFont typeface="Arial" panose="020B0604020202020204" pitchFamily="34" charset="0"/>
              <a:buChar char="•"/>
            </a:pPr>
            <a:r>
              <a:rPr lang="en-US" sz="1800" dirty="0">
                <a:solidFill>
                  <a:prstClr val="black"/>
                </a:solidFill>
                <a:latin typeface="Arial" pitchFamily="34" charset="0"/>
              </a:rPr>
              <a:t>Facts and references</a:t>
            </a:r>
          </a:p>
          <a:p>
            <a:pPr marL="742950" lvl="1" indent="-285750" eaLnBrk="0" hangingPunct="0">
              <a:spcBef>
                <a:spcPts val="0"/>
              </a:spcBef>
              <a:buFont typeface="Arial" panose="020B0604020202020204" pitchFamily="34" charset="0"/>
              <a:buChar char="•"/>
            </a:pPr>
            <a:r>
              <a:rPr lang="en-US" sz="1800" dirty="0">
                <a:solidFill>
                  <a:prstClr val="black"/>
                </a:solidFill>
                <a:latin typeface="Arial" pitchFamily="34" charset="0"/>
              </a:rPr>
              <a:t>Consistency between all proposal volumes</a:t>
            </a:r>
          </a:p>
          <a:p>
            <a:pPr marL="742950" lvl="1" indent="-285750" eaLnBrk="0" hangingPunct="0">
              <a:spcBef>
                <a:spcPts val="0"/>
              </a:spcBef>
              <a:buFont typeface="Arial" panose="020B0604020202020204" pitchFamily="34" charset="0"/>
              <a:buChar char="•"/>
            </a:pPr>
            <a:r>
              <a:rPr lang="en-US" sz="1800" dirty="0">
                <a:solidFill>
                  <a:prstClr val="black"/>
                </a:solidFill>
                <a:latin typeface="Arial" pitchFamily="34" charset="0"/>
              </a:rPr>
              <a:t>Compliance with proposal submission requirements</a:t>
            </a:r>
          </a:p>
          <a:p>
            <a:pPr marL="742950" lvl="1" indent="-285750" eaLnBrk="0" hangingPunct="0">
              <a:spcBef>
                <a:spcPts val="0"/>
              </a:spcBef>
              <a:buFont typeface="Arial" panose="020B0604020202020204" pitchFamily="34" charset="0"/>
              <a:buChar char="•"/>
            </a:pPr>
            <a:r>
              <a:rPr lang="en-US" sz="1800" dirty="0">
                <a:solidFill>
                  <a:prstClr val="black"/>
                </a:solidFill>
                <a:latin typeface="Arial" pitchFamily="34" charset="0"/>
              </a:rPr>
              <a:t>Ensure solicitation amendments are acknowledged, if applicable</a:t>
            </a:r>
          </a:p>
          <a:p>
            <a:pPr eaLnBrk="0" hangingPunct="0">
              <a:spcBef>
                <a:spcPts val="0"/>
              </a:spcBef>
              <a:buFont typeface="Wingdings" pitchFamily="2" charset="2"/>
              <a:buChar char="Ø"/>
            </a:pPr>
            <a:endParaRPr lang="en-US" sz="1800" dirty="0">
              <a:solidFill>
                <a:prstClr val="black"/>
              </a:solidFill>
              <a:latin typeface="Arial" pitchFamily="34" charset="0"/>
            </a:endParaRPr>
          </a:p>
          <a:p>
            <a:pPr marL="347663" indent="-347663" eaLnBrk="0" hangingPunct="0">
              <a:spcBef>
                <a:spcPts val="0"/>
              </a:spcBef>
              <a:buFont typeface="Wingdings" pitchFamily="2" charset="2"/>
              <a:buChar char="Ø"/>
            </a:pPr>
            <a:r>
              <a:rPr lang="en-US" sz="1800" dirty="0">
                <a:solidFill>
                  <a:prstClr val="black"/>
                </a:solidFill>
                <a:latin typeface="Arial" pitchFamily="34" charset="0"/>
              </a:rPr>
              <a:t>Submit proposal early – Verify all volumes of your proposal were received and on-time</a:t>
            </a:r>
            <a:endParaRPr lang="en-US" sz="1800" dirty="0">
              <a:latin typeface="Arial" panose="020B0604020202020204" pitchFamily="34" charset="0"/>
              <a:cs typeface="Arial" panose="020B0604020202020204" pitchFamily="34" charset="0"/>
            </a:endParaRPr>
          </a:p>
        </p:txBody>
      </p:sp>
      <p:sp>
        <p:nvSpPr>
          <p:cNvPr id="3" name="Slide Number Placeholder 2">
            <a:extLst>
              <a:ext uri="{FF2B5EF4-FFF2-40B4-BE49-F238E27FC236}">
                <a16:creationId xmlns:a16="http://schemas.microsoft.com/office/drawing/2014/main" id="{3A244EAC-0E1D-42BA-AD40-5F479CE27AE3}"/>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81</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E8E83F4A-B0B4-48AF-8EA0-5B27536B0FDA}"/>
              </a:ext>
            </a:extLst>
          </p:cNvPr>
          <p:cNvSpPr>
            <a:spLocks noGrp="1"/>
          </p:cNvSpPr>
          <p:nvPr>
            <p:ph type="title"/>
          </p:nvPr>
        </p:nvSpPr>
        <p:spPr>
          <a:xfrm>
            <a:off x="0" y="-76200"/>
            <a:ext cx="9071430" cy="699655"/>
          </a:xfrm>
        </p:spPr>
        <p:txBody>
          <a:bodyPr>
            <a:noAutofit/>
          </a:bodyPr>
          <a:lstStyle/>
          <a:p>
            <a:r>
              <a:rPr lang="en-US" sz="3600" dirty="0"/>
              <a:t>Proposal Best Practices</a:t>
            </a:r>
          </a:p>
        </p:txBody>
      </p:sp>
    </p:spTree>
    <p:extLst>
      <p:ext uri="{BB962C8B-B14F-4D97-AF65-F5344CB8AC3E}">
        <p14:creationId xmlns:p14="http://schemas.microsoft.com/office/powerpoint/2010/main" val="2966026020"/>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Content Placeholder 1"/>
          <p:cNvSpPr>
            <a:spLocks noGrp="1"/>
          </p:cNvSpPr>
          <p:nvPr>
            <p:ph idx="1"/>
          </p:nvPr>
        </p:nvSpPr>
        <p:spPr>
          <a:xfrm>
            <a:off x="0" y="685800"/>
            <a:ext cx="9144000" cy="5486400"/>
          </a:xfrm>
          <a:solidFill>
            <a:schemeClr val="bg1"/>
          </a:solidFill>
          <a:ln w="28575">
            <a:solidFill>
              <a:schemeClr val="bg1"/>
            </a:solidFill>
          </a:ln>
        </p:spPr>
        <p:txBody>
          <a:bodyPr>
            <a:noAutofit/>
          </a:bodyPr>
          <a:lstStyle/>
          <a:p>
            <a:pPr marL="0" indent="0" algn="ctr">
              <a:buNone/>
            </a:pPr>
            <a:endParaRPr lang="en-US" sz="3600" b="1" cap="all" dirty="0">
              <a:latin typeface="Arial" panose="020B0604020202020204" pitchFamily="34" charset="0"/>
              <a:cs typeface="Arial" panose="020B0604020202020204" pitchFamily="34" charset="0"/>
            </a:endParaRPr>
          </a:p>
          <a:p>
            <a:pPr marL="0" indent="0" algn="ctr">
              <a:buNone/>
            </a:pPr>
            <a:r>
              <a:rPr lang="en-US" sz="3600" b="1" cap="all" dirty="0">
                <a:latin typeface="Arial" panose="020B0604020202020204" pitchFamily="34" charset="0"/>
                <a:cs typeface="Arial" panose="020B0604020202020204" pitchFamily="34" charset="0"/>
              </a:rPr>
              <a:t>2021 Small Business update</a:t>
            </a:r>
            <a:endParaRPr lang="en-US" sz="2800" b="1" dirty="0">
              <a:latin typeface="Arial" panose="020B0604020202020204" pitchFamily="34" charset="0"/>
              <a:cs typeface="Arial" panose="020B0604020202020204" pitchFamily="34" charset="0"/>
            </a:endParaRPr>
          </a:p>
          <a:p>
            <a:pPr marL="0" indent="0" algn="ctr">
              <a:buNone/>
            </a:pPr>
            <a:endParaRPr lang="en-US" sz="2800" b="1" dirty="0">
              <a:latin typeface="Arial" panose="020B0604020202020204" pitchFamily="34" charset="0"/>
              <a:cs typeface="Arial" panose="020B0604020202020204" pitchFamily="34" charset="0"/>
            </a:endParaRPr>
          </a:p>
          <a:p>
            <a:pPr marL="0" indent="0" algn="ctr">
              <a:buNone/>
            </a:pPr>
            <a:r>
              <a:rPr lang="en-US" b="1" dirty="0">
                <a:latin typeface="Arial" panose="020B0604020202020204" pitchFamily="34" charset="0"/>
                <a:cs typeface="Arial" panose="020B0604020202020204" pitchFamily="34" charset="0"/>
              </a:rPr>
              <a:t>Advanced Planning Brief to Industry</a:t>
            </a:r>
          </a:p>
          <a:p>
            <a:pPr marL="0" indent="0" algn="ctr">
              <a:buNone/>
            </a:pPr>
            <a:r>
              <a:rPr lang="en-US" b="1" dirty="0">
                <a:latin typeface="Arial" panose="020B0604020202020204" pitchFamily="34" charset="0"/>
                <a:cs typeface="Arial" panose="020B0604020202020204" pitchFamily="34" charset="0"/>
              </a:rPr>
              <a:t>June 9, 2021</a:t>
            </a:r>
          </a:p>
          <a:p>
            <a:pPr marL="0" indent="0" algn="ctr">
              <a:buNone/>
            </a:pPr>
            <a:endParaRPr lang="en-US" b="1" dirty="0">
              <a:latin typeface="Arial" panose="020B0604020202020204" pitchFamily="34" charset="0"/>
              <a:cs typeface="Arial" panose="020B0604020202020204" pitchFamily="34" charset="0"/>
            </a:endParaRPr>
          </a:p>
          <a:p>
            <a:pPr marL="0" indent="0" algn="ctr">
              <a:buNone/>
            </a:pPr>
            <a:r>
              <a:rPr lang="en-US" b="1" dirty="0">
                <a:ea typeface="Calibri" panose="020F0502020204030204" pitchFamily="34" charset="0"/>
              </a:rPr>
              <a:t>Ms. Sharon Ridley</a:t>
            </a:r>
            <a:endParaRPr lang="en-US" dirty="0">
              <a:ea typeface="Calibri" panose="020F0502020204030204" pitchFamily="34" charset="0"/>
            </a:endParaRPr>
          </a:p>
          <a:p>
            <a:pPr marL="0" indent="0" algn="ctr">
              <a:buNone/>
            </a:pPr>
            <a:r>
              <a:rPr lang="en-US" dirty="0">
                <a:ea typeface="Calibri" panose="020F0502020204030204" pitchFamily="34" charset="0"/>
              </a:rPr>
              <a:t> </a:t>
            </a:r>
            <a:r>
              <a:rPr lang="en-US" sz="2800" dirty="0">
                <a:ea typeface="Calibri" panose="020F0502020204030204" pitchFamily="34" charset="0"/>
              </a:rPr>
              <a:t>Executive Director </a:t>
            </a:r>
          </a:p>
          <a:p>
            <a:pPr marL="0" indent="0" algn="ctr">
              <a:buNone/>
            </a:pPr>
            <a:r>
              <a:rPr lang="en-US" sz="2800" dirty="0">
                <a:ea typeface="Calibri" panose="020F0502020204030204" pitchFamily="34" charset="0"/>
              </a:rPr>
              <a:t>Office of Small and Disadvantaged Business Utilization</a:t>
            </a:r>
            <a:endParaRPr lang="en-US" sz="2800" b="1" dirty="0">
              <a:latin typeface="Arial" panose="020B0604020202020204" pitchFamily="34" charset="0"/>
              <a:cs typeface="Arial" panose="020B0604020202020204" pitchFamily="34" charset="0"/>
            </a:endParaRPr>
          </a:p>
          <a:p>
            <a:pPr marL="0" indent="0" algn="ctr">
              <a:buNone/>
            </a:pPr>
            <a:endParaRPr lang="en-US" sz="2800" b="1" dirty="0">
              <a:latin typeface="Arial" panose="020B0604020202020204" pitchFamily="34" charset="0"/>
              <a:cs typeface="Arial" panose="020B0604020202020204" pitchFamily="34" charset="0"/>
            </a:endParaRPr>
          </a:p>
          <a:p>
            <a:pPr marL="0" indent="0" algn="r">
              <a:buNone/>
            </a:pPr>
            <a:endParaRPr lang="en-US" sz="2400" dirty="0">
              <a:latin typeface="Arial" panose="020B0604020202020204" pitchFamily="34" charset="0"/>
              <a:cs typeface="Arial" panose="020B0604020202020204" pitchFamily="34" charset="0"/>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82</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title"/>
          </p:nvPr>
        </p:nvSpPr>
        <p:spPr/>
        <p:txBody>
          <a:bodyPr>
            <a:noAutofit/>
          </a:bodyPr>
          <a:lstStyle/>
          <a:p>
            <a:r>
              <a:rPr lang="en-US" sz="2400" dirty="0"/>
              <a:t>OFFICE OF SMALL &amp; DISADVANTAGED BUSINESS UTILIZATION</a:t>
            </a:r>
          </a:p>
        </p:txBody>
      </p:sp>
    </p:spTree>
    <p:extLst>
      <p:ext uri="{BB962C8B-B14F-4D97-AF65-F5344CB8AC3E}">
        <p14:creationId xmlns:p14="http://schemas.microsoft.com/office/powerpoint/2010/main" val="301087341"/>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2BF495-2849-4E49-89CB-3E6C5999874E}"/>
              </a:ext>
            </a:extLst>
          </p:cNvPr>
          <p:cNvSpPr>
            <a:spLocks noGrp="1"/>
          </p:cNvSpPr>
          <p:nvPr>
            <p:ph idx="1"/>
          </p:nvPr>
        </p:nvSpPr>
        <p:spPr/>
        <p:txBody>
          <a:bodyPr>
            <a:normAutofit/>
          </a:bodyPr>
          <a:lstStyle/>
          <a:p>
            <a:pPr lvl="0">
              <a:spcBef>
                <a:spcPts val="0"/>
              </a:spcBef>
              <a:buFont typeface="+mj-lt"/>
              <a:buAutoNum type="romanUcPeriod"/>
            </a:pPr>
            <a:r>
              <a:rPr lang="en-US" dirty="0">
                <a:latin typeface="Calibri" panose="020F0502020204030204" pitchFamily="34" charset="0"/>
                <a:ea typeface="Calibri" panose="020F0502020204030204" pitchFamily="34" charset="0"/>
              </a:rPr>
              <a:t>Doing Business with VA in 2021</a:t>
            </a:r>
          </a:p>
          <a:p>
            <a:pPr lvl="0">
              <a:spcBef>
                <a:spcPts val="0"/>
              </a:spcBef>
              <a:buFont typeface="+mj-lt"/>
              <a:buAutoNum type="romanUcPeriod"/>
            </a:pPr>
            <a:r>
              <a:rPr lang="en-US" dirty="0">
                <a:latin typeface="Calibri" panose="020F0502020204030204" pitchFamily="34" charset="0"/>
                <a:ea typeface="Calibri" panose="020F0502020204030204" pitchFamily="34" charset="0"/>
              </a:rPr>
              <a:t> Verification Transfer to SBA</a:t>
            </a:r>
          </a:p>
          <a:p>
            <a:pPr marL="0" indent="0">
              <a:buNone/>
            </a:pPr>
            <a:endParaRPr lang="en-US" sz="2800" dirty="0"/>
          </a:p>
          <a:p>
            <a:endParaRPr lang="en-US" sz="2800" dirty="0"/>
          </a:p>
          <a:p>
            <a:pPr marL="0" indent="0">
              <a:buNone/>
            </a:pPr>
            <a:endParaRPr lang="en-US" sz="2800" dirty="0"/>
          </a:p>
          <a:p>
            <a:pPr marL="0" indent="0">
              <a:buNone/>
            </a:pPr>
            <a:endParaRPr lang="en-US" dirty="0"/>
          </a:p>
          <a:p>
            <a:endParaRPr lang="en-US" dirty="0"/>
          </a:p>
        </p:txBody>
      </p:sp>
      <p:sp>
        <p:nvSpPr>
          <p:cNvPr id="3" name="Slide Number Placeholder 2">
            <a:extLst>
              <a:ext uri="{FF2B5EF4-FFF2-40B4-BE49-F238E27FC236}">
                <a16:creationId xmlns:a16="http://schemas.microsoft.com/office/drawing/2014/main" id="{EF623D6C-19BB-4689-8723-CFDEAD88A2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83</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7B64F4DF-5CC6-462C-B864-94ACDA61F8DC}"/>
              </a:ext>
            </a:extLst>
          </p:cNvPr>
          <p:cNvSpPr>
            <a:spLocks noGrp="1"/>
          </p:cNvSpPr>
          <p:nvPr>
            <p:ph type="title"/>
          </p:nvPr>
        </p:nvSpPr>
        <p:spPr/>
        <p:txBody>
          <a:bodyPr>
            <a:normAutofit/>
          </a:bodyPr>
          <a:lstStyle/>
          <a:p>
            <a:r>
              <a:rPr lang="en-US" sz="3200" dirty="0"/>
              <a:t>Agenda</a:t>
            </a:r>
          </a:p>
        </p:txBody>
      </p:sp>
    </p:spTree>
    <p:extLst>
      <p:ext uri="{BB962C8B-B14F-4D97-AF65-F5344CB8AC3E}">
        <p14:creationId xmlns:p14="http://schemas.microsoft.com/office/powerpoint/2010/main" val="3369223586"/>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42BF495-2849-4E49-89CB-3E6C5999874E}"/>
              </a:ext>
            </a:extLst>
          </p:cNvPr>
          <p:cNvSpPr>
            <a:spLocks noGrp="1"/>
          </p:cNvSpPr>
          <p:nvPr>
            <p:ph idx="1"/>
          </p:nvPr>
        </p:nvSpPr>
        <p:spPr>
          <a:xfrm>
            <a:off x="457200" y="1752600"/>
            <a:ext cx="8229600" cy="4267200"/>
          </a:xfrm>
        </p:spPr>
        <p:txBody>
          <a:bodyPr>
            <a:normAutofit fontScale="77500" lnSpcReduction="20000"/>
          </a:bodyPr>
          <a:lstStyle/>
          <a:p>
            <a:endParaRPr lang="en-US" sz="2800" dirty="0"/>
          </a:p>
          <a:p>
            <a:endParaRPr lang="en-US" sz="2800" dirty="0"/>
          </a:p>
          <a:p>
            <a:endParaRPr lang="en-US" sz="2800" dirty="0"/>
          </a:p>
          <a:p>
            <a:endParaRPr lang="en-US" sz="2800" dirty="0"/>
          </a:p>
          <a:p>
            <a:endParaRPr lang="en-US" sz="2800" dirty="0"/>
          </a:p>
          <a:p>
            <a:endParaRPr lang="en-US" sz="2800" dirty="0"/>
          </a:p>
          <a:p>
            <a:pPr>
              <a:spcBef>
                <a:spcPts val="0"/>
              </a:spcBef>
            </a:pPr>
            <a:r>
              <a:rPr lang="en-US" sz="3300" b="1" dirty="0"/>
              <a:t>OSDBU Priorities: </a:t>
            </a:r>
          </a:p>
          <a:p>
            <a:pPr marL="0" indent="0">
              <a:spcBef>
                <a:spcPts val="0"/>
              </a:spcBef>
              <a:buNone/>
            </a:pPr>
            <a:r>
              <a:rPr lang="en-US" sz="3800" b="1" dirty="0"/>
              <a:t>    C</a:t>
            </a:r>
            <a:r>
              <a:rPr lang="en-US" sz="3300" dirty="0"/>
              <a:t>ustomer Service, </a:t>
            </a:r>
            <a:r>
              <a:rPr lang="en-US" sz="4200" b="1" dirty="0"/>
              <a:t>O</a:t>
            </a:r>
            <a:r>
              <a:rPr lang="en-US" sz="3300" dirty="0"/>
              <a:t>utreach, </a:t>
            </a:r>
            <a:r>
              <a:rPr lang="en-US" sz="4200" b="1" dirty="0"/>
              <a:t>V</a:t>
            </a:r>
            <a:r>
              <a:rPr lang="en-US" sz="3300" dirty="0"/>
              <a:t>erification, </a:t>
            </a:r>
            <a:r>
              <a:rPr lang="en-US" sz="3800" b="1" dirty="0"/>
              <a:t>E</a:t>
            </a:r>
            <a:r>
              <a:rPr lang="en-US" sz="3300" dirty="0"/>
              <a:t>ngagement</a:t>
            </a:r>
          </a:p>
          <a:p>
            <a:r>
              <a:rPr lang="en-US" sz="3300" b="1" dirty="0"/>
              <a:t>Annual VA Spend: Over $36.9 billion in FY 2020</a:t>
            </a:r>
          </a:p>
          <a:p>
            <a:pPr lvl="1"/>
            <a:r>
              <a:rPr lang="en-US" b="1" dirty="0"/>
              <a:t>Over $9 billion </a:t>
            </a:r>
            <a:r>
              <a:rPr lang="en-US" dirty="0"/>
              <a:t>spent on small businesses annually</a:t>
            </a:r>
          </a:p>
          <a:p>
            <a:r>
              <a:rPr lang="en-US" sz="3300" b="1" dirty="0"/>
              <a:t>Small Business Goal: </a:t>
            </a:r>
            <a:r>
              <a:rPr lang="en-US" sz="3300" b="1" u="sng" dirty="0"/>
              <a:t>FY 2021 </a:t>
            </a:r>
            <a:r>
              <a:rPr lang="en-US" sz="3300" b="1" dirty="0"/>
              <a:t>- 28.45% </a:t>
            </a:r>
          </a:p>
          <a:p>
            <a:pPr lvl="1"/>
            <a:r>
              <a:rPr lang="en-US" dirty="0"/>
              <a:t>VA Performance on Small Business as of April 30</a:t>
            </a:r>
            <a:r>
              <a:rPr lang="en-US" b="1" dirty="0"/>
              <a:t>– 29.1% </a:t>
            </a:r>
          </a:p>
          <a:p>
            <a:pPr marL="0" indent="0">
              <a:buNone/>
            </a:pPr>
            <a:endParaRPr lang="en-US" sz="2800" dirty="0"/>
          </a:p>
          <a:p>
            <a:pPr marL="0" indent="0">
              <a:buNone/>
            </a:pPr>
            <a:endParaRPr lang="en-US" dirty="0"/>
          </a:p>
          <a:p>
            <a:endParaRPr lang="en-US" dirty="0"/>
          </a:p>
        </p:txBody>
      </p:sp>
      <p:sp>
        <p:nvSpPr>
          <p:cNvPr id="3" name="Slide Number Placeholder 2">
            <a:extLst>
              <a:ext uri="{FF2B5EF4-FFF2-40B4-BE49-F238E27FC236}">
                <a16:creationId xmlns:a16="http://schemas.microsoft.com/office/drawing/2014/main" id="{EF623D6C-19BB-4689-8723-CFDEAD88A2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84</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7B64F4DF-5CC6-462C-B864-94ACDA61F8DC}"/>
              </a:ext>
            </a:extLst>
          </p:cNvPr>
          <p:cNvSpPr>
            <a:spLocks noGrp="1"/>
          </p:cNvSpPr>
          <p:nvPr>
            <p:ph type="title"/>
          </p:nvPr>
        </p:nvSpPr>
        <p:spPr/>
        <p:txBody>
          <a:bodyPr>
            <a:normAutofit/>
          </a:bodyPr>
          <a:lstStyle/>
          <a:p>
            <a:r>
              <a:rPr lang="en-US" sz="3200" dirty="0"/>
              <a:t>Introduction to OSDBU </a:t>
            </a:r>
          </a:p>
        </p:txBody>
      </p:sp>
      <p:sp>
        <p:nvSpPr>
          <p:cNvPr id="7" name="Snip Diagonal Corner Rectangle 5">
            <a:extLst>
              <a:ext uri="{FF2B5EF4-FFF2-40B4-BE49-F238E27FC236}">
                <a16:creationId xmlns:a16="http://schemas.microsoft.com/office/drawing/2014/main" id="{3FCD7266-4DD3-4778-931C-CD97C7089533}"/>
              </a:ext>
            </a:extLst>
          </p:cNvPr>
          <p:cNvSpPr/>
          <p:nvPr/>
        </p:nvSpPr>
        <p:spPr>
          <a:xfrm>
            <a:off x="1066194" y="900126"/>
            <a:ext cx="7011612" cy="2528874"/>
          </a:xfrm>
          <a:prstGeom prst="roundRect">
            <a:avLst/>
          </a:prstGeom>
          <a:solidFill>
            <a:schemeClr val="tx2">
              <a:lumMod val="75000"/>
            </a:schemeClr>
          </a:solidFill>
          <a:ln/>
        </p:spPr>
        <p:style>
          <a:lnRef idx="2">
            <a:schemeClr val="accent2"/>
          </a:lnRef>
          <a:fillRef idx="1">
            <a:schemeClr val="lt1"/>
          </a:fillRef>
          <a:effectRef idx="0">
            <a:schemeClr val="accent2"/>
          </a:effectRef>
          <a:fontRef idx="minor">
            <a:schemeClr val="dk1"/>
          </a:fontRef>
        </p:style>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prstClr val="white"/>
                </a:solidFill>
                <a:effectLst/>
                <a:uLnTx/>
                <a:uFillTx/>
                <a:latin typeface="Calibri"/>
                <a:ea typeface="+mn-ea"/>
                <a:cs typeface="+mn-cs"/>
              </a:rPr>
              <a:t>Mission</a:t>
            </a:r>
            <a:r>
              <a:rPr kumimoji="0" lang="en-US" sz="2000" b="1" i="0" u="none" strike="noStrike" kern="1200" cap="none" spc="0" normalizeH="0" baseline="0" noProof="0" dirty="0">
                <a:ln>
                  <a:noFill/>
                </a:ln>
                <a:solidFill>
                  <a:prstClr val="white"/>
                </a:solidFill>
                <a:effectLst/>
                <a:uLnTx/>
                <a:uFillTx/>
                <a:latin typeface="Calibri"/>
                <a:ea typeface="+mn-ea"/>
                <a:cs typeface="+mn-cs"/>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white"/>
                </a:solidFill>
                <a:effectLst/>
                <a:uLnTx/>
                <a:uFillTx/>
                <a:latin typeface="Calibri"/>
                <a:ea typeface="+mn-ea"/>
                <a:cs typeface="+mn-cs"/>
              </a:rPr>
              <a:t>Support the Secretary’s priorities by </a:t>
            </a:r>
            <a:r>
              <a:rPr kumimoji="0" lang="en-US" sz="2000" b="1" i="0" u="sng" strike="noStrike" kern="1200" cap="none" spc="0" normalizeH="0" baseline="0" noProof="0" dirty="0">
                <a:ln>
                  <a:noFill/>
                </a:ln>
                <a:solidFill>
                  <a:prstClr val="white"/>
                </a:solidFill>
                <a:effectLst/>
                <a:uLnTx/>
                <a:uFillTx/>
                <a:latin typeface="Calibri"/>
                <a:ea typeface="+mn-ea"/>
                <a:cs typeface="+mn-cs"/>
              </a:rPr>
              <a:t>enabling Veterans to gain access to economic opportunities</a:t>
            </a:r>
            <a:r>
              <a:rPr kumimoji="0" lang="en-US" sz="2000" b="1" i="0" u="none" strike="noStrike" kern="1200" cap="none" spc="0" normalizeH="0" baseline="0" noProof="0" dirty="0">
                <a:ln>
                  <a:noFill/>
                </a:ln>
                <a:solidFill>
                  <a:prstClr val="white"/>
                </a:solidFill>
                <a:effectLst/>
                <a:uLnTx/>
                <a:uFillTx/>
                <a:latin typeface="Calibri"/>
                <a:ea typeface="+mn-ea"/>
                <a:cs typeface="+mn-cs"/>
              </a:rPr>
              <a:t> by developing policies and programs, informed by customer feedback, that improve market research, increase direct access, and maximize the participation of procurement ready Service-Disabled Veteran-Owned Small Businesses (SDVOSBs) and Veteran-Owned Small Businesses (VOSBs)  in Federal contracting.</a:t>
            </a:r>
          </a:p>
        </p:txBody>
      </p:sp>
    </p:spTree>
    <p:extLst>
      <p:ext uri="{BB962C8B-B14F-4D97-AF65-F5344CB8AC3E}">
        <p14:creationId xmlns:p14="http://schemas.microsoft.com/office/powerpoint/2010/main" val="3641259599"/>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152400" y="838200"/>
            <a:ext cx="6124575" cy="5257800"/>
          </a:xfrm>
        </p:spPr>
        <p:txBody>
          <a:bodyPr>
            <a:normAutofit fontScale="25000" lnSpcReduction="20000"/>
          </a:bodyPr>
          <a:lstStyle/>
          <a:p>
            <a:r>
              <a:rPr lang="en-US" altLang="en-US" sz="7200" dirty="0"/>
              <a:t>Apply for Verification to be listed in the Vendor Information Pages (VIP).</a:t>
            </a:r>
          </a:p>
          <a:p>
            <a:pPr marL="0" indent="0">
              <a:buNone/>
            </a:pPr>
            <a:endParaRPr lang="en-US" altLang="en-US" sz="7200" dirty="0"/>
          </a:p>
          <a:p>
            <a:r>
              <a:rPr lang="en-US" altLang="en-US" sz="7200" dirty="0"/>
              <a:t>Stay informed by checking for small business updates online through the OSDBU Website and/or social media accounts (YouTube, Facebook, Twitter).</a:t>
            </a:r>
          </a:p>
          <a:p>
            <a:pPr marL="0" indent="0">
              <a:buNone/>
            </a:pPr>
            <a:endParaRPr lang="en-US" altLang="en-US" sz="7200" dirty="0"/>
          </a:p>
          <a:p>
            <a:r>
              <a:rPr lang="en-US" altLang="en-US" sz="7200" dirty="0"/>
              <a:t>Review our </a:t>
            </a:r>
            <a:r>
              <a:rPr lang="en-US" altLang="en-US" sz="7200" b="1" dirty="0"/>
              <a:t>Doing Business with VA </a:t>
            </a:r>
            <a:r>
              <a:rPr lang="en-US" altLang="en-US" sz="7200" dirty="0"/>
              <a:t>and education and training resources.</a:t>
            </a:r>
          </a:p>
          <a:p>
            <a:pPr lvl="1"/>
            <a:r>
              <a:rPr lang="en-US" altLang="en-US" sz="7200" dirty="0"/>
              <a:t>Doing Business with VA Reference Guide</a:t>
            </a:r>
          </a:p>
          <a:p>
            <a:pPr lvl="1"/>
            <a:r>
              <a:rPr lang="en-US" altLang="en-US" sz="7200" dirty="0"/>
              <a:t>Procurement Readiness Reference Guide</a:t>
            </a:r>
          </a:p>
          <a:p>
            <a:pPr lvl="1"/>
            <a:r>
              <a:rPr lang="en-US" altLang="en-US" sz="7200" dirty="0"/>
              <a:t>Framework for Success Model</a:t>
            </a:r>
          </a:p>
          <a:p>
            <a:pPr lvl="1"/>
            <a:r>
              <a:rPr lang="en-US" altLang="en-US" sz="7200" dirty="0"/>
              <a:t>Building a Capabilities Statement Training</a:t>
            </a:r>
          </a:p>
          <a:p>
            <a:pPr marL="457200" lvl="1" indent="0">
              <a:buNone/>
            </a:pPr>
            <a:endParaRPr lang="en-US" altLang="en-US" sz="7200" dirty="0"/>
          </a:p>
          <a:p>
            <a:r>
              <a:rPr lang="en-US" altLang="en-US" sz="7200" dirty="0"/>
              <a:t>Browse our </a:t>
            </a:r>
            <a:r>
              <a:rPr lang="en-US" altLang="en-US" sz="7200" b="1" dirty="0"/>
              <a:t>Media Library</a:t>
            </a:r>
            <a:r>
              <a:rPr lang="en-US" altLang="en-US" sz="7200" dirty="0"/>
              <a:t> for previous webinars, On-Demand training, and speaking engagements pertinent to the small business community.</a:t>
            </a:r>
          </a:p>
          <a:p>
            <a:pPr marL="0" indent="0">
              <a:buNone/>
            </a:pPr>
            <a:endParaRPr lang="en-US" altLang="en-US" sz="7200" dirty="0"/>
          </a:p>
          <a:p>
            <a:r>
              <a:rPr lang="en-US" altLang="en-US" sz="7200" dirty="0"/>
              <a:t>Attend Direct Access Program events. </a:t>
            </a:r>
          </a:p>
          <a:p>
            <a:pPr marL="0" indent="0">
              <a:buNone/>
            </a:pPr>
            <a:endParaRPr lang="en-US" altLang="en-US" sz="2000" dirty="0"/>
          </a:p>
          <a:p>
            <a:pPr marL="0" indent="0">
              <a:buNone/>
            </a:pPr>
            <a:endParaRPr lang="en-US" altLang="en-US" sz="2000" dirty="0"/>
          </a:p>
          <a:p>
            <a:pPr marL="0" indent="0">
              <a:buNone/>
            </a:pPr>
            <a:endParaRPr lang="en-US" altLang="en-US" sz="2000" dirty="0"/>
          </a:p>
          <a:p>
            <a:pPr marL="0" indent="0">
              <a:buNone/>
            </a:pPr>
            <a:endParaRPr lang="en-US" altLang="en-US" sz="2000" dirty="0"/>
          </a:p>
          <a:p>
            <a:pPr marL="0" indent="0">
              <a:buNone/>
            </a:pPr>
            <a:r>
              <a:rPr lang="en-US" altLang="en-US" sz="4400" dirty="0"/>
              <a:t> </a:t>
            </a:r>
          </a:p>
          <a:p>
            <a:endParaRPr lang="en-US" altLang="en-US" sz="2100" b="1" dirty="0"/>
          </a:p>
          <a:p>
            <a:pPr lvl="1"/>
            <a:endParaRPr lang="en-US" altLang="en-US" sz="1800" dirty="0"/>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85</a:t>
            </a:fld>
            <a:endParaRPr kumimoji="0" lang="en-US"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p:cNvSpPr>
            <a:spLocks noGrp="1"/>
          </p:cNvSpPr>
          <p:nvPr>
            <p:ph type="title"/>
          </p:nvPr>
        </p:nvSpPr>
        <p:spPr/>
        <p:txBody>
          <a:bodyPr>
            <a:normAutofit/>
          </a:bodyPr>
          <a:lstStyle/>
          <a:p>
            <a:r>
              <a:rPr lang="en-US" sz="3200" dirty="0"/>
              <a:t>How to use OSDBU Resources Effectively</a:t>
            </a:r>
          </a:p>
        </p:txBody>
      </p:sp>
      <p:pic>
        <p:nvPicPr>
          <p:cNvPr id="5" name="Picture 4">
            <a:extLst>
              <a:ext uri="{FF2B5EF4-FFF2-40B4-BE49-F238E27FC236}">
                <a16:creationId xmlns:a16="http://schemas.microsoft.com/office/drawing/2014/main" id="{32175EDF-EB9D-4B35-998A-7765ED73E655}"/>
              </a:ext>
            </a:extLst>
          </p:cNvPr>
          <p:cNvPicPr>
            <a:picLocks noChangeAspect="1"/>
          </p:cNvPicPr>
          <p:nvPr/>
        </p:nvPicPr>
        <p:blipFill>
          <a:blip r:embed="rId4"/>
          <a:stretch>
            <a:fillRect/>
          </a:stretch>
        </p:blipFill>
        <p:spPr>
          <a:xfrm>
            <a:off x="6460251" y="2114550"/>
            <a:ext cx="2102724" cy="2741295"/>
          </a:xfrm>
          <a:prstGeom prst="rect">
            <a:avLst/>
          </a:prstGeom>
        </p:spPr>
      </p:pic>
      <p:sp>
        <p:nvSpPr>
          <p:cNvPr id="6" name="TextBox 5">
            <a:extLst>
              <a:ext uri="{FF2B5EF4-FFF2-40B4-BE49-F238E27FC236}">
                <a16:creationId xmlns:a16="http://schemas.microsoft.com/office/drawing/2014/main" id="{BABC8871-3E3E-44DB-A5E5-C5147E63FE42}"/>
              </a:ext>
            </a:extLst>
          </p:cNvPr>
          <p:cNvSpPr txBox="1"/>
          <p:nvPr/>
        </p:nvSpPr>
        <p:spPr>
          <a:xfrm>
            <a:off x="6460251" y="4993347"/>
            <a:ext cx="1919436" cy="523220"/>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sng" strike="noStrike" kern="1200" cap="none" spc="0" normalizeH="0" baseline="0" noProof="0" dirty="0">
                <a:ln>
                  <a:noFill/>
                </a:ln>
                <a:solidFill>
                  <a:srgbClr val="000000"/>
                </a:solidFill>
                <a:effectLst/>
                <a:uLnTx/>
                <a:uFillTx/>
                <a:latin typeface="Calibri"/>
                <a:ea typeface="+mn-ea"/>
                <a:cs typeface="+mn-cs"/>
              </a:rPr>
              <a:t>Doing Business with VA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1" u="sng" strike="noStrike" kern="1200" cap="none" spc="0" normalizeH="0" baseline="0" noProof="0" dirty="0">
                <a:ln>
                  <a:noFill/>
                </a:ln>
                <a:solidFill>
                  <a:srgbClr val="000000"/>
                </a:solidFill>
                <a:effectLst/>
                <a:uLnTx/>
                <a:uFillTx/>
                <a:latin typeface="Calibri"/>
                <a:ea typeface="+mn-ea"/>
                <a:cs typeface="+mn-cs"/>
              </a:rPr>
              <a:t>Reference Guide</a:t>
            </a:r>
          </a:p>
        </p:txBody>
      </p:sp>
    </p:spTree>
    <p:custDataLst>
      <p:tags r:id="rId1"/>
    </p:custDataLst>
    <p:extLst>
      <p:ext uri="{BB962C8B-B14F-4D97-AF65-F5344CB8AC3E}">
        <p14:creationId xmlns:p14="http://schemas.microsoft.com/office/powerpoint/2010/main" val="541630669"/>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a:extLst>
              <a:ext uri="{FF2B5EF4-FFF2-40B4-BE49-F238E27FC236}">
                <a16:creationId xmlns:a16="http://schemas.microsoft.com/office/drawing/2014/main" id="{4569E435-788B-4A63-A609-358D2B51A791}"/>
              </a:ext>
            </a:extLst>
          </p:cNvPr>
          <p:cNvSpPr txBox="1"/>
          <p:nvPr/>
        </p:nvSpPr>
        <p:spPr>
          <a:xfrm>
            <a:off x="420915" y="763714"/>
            <a:ext cx="8458200" cy="4524315"/>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Calibri"/>
                <a:ea typeface="+mn-ea"/>
                <a:cs typeface="+mn-cs"/>
              </a:rPr>
              <a:t>OSDBU-hosted Direct Access Program events are held throughout the year designed to facilitate direct interaction between VA PDMs and small businesses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Calibri"/>
                <a:ea typeface="+mn-ea"/>
                <a:cs typeface="+mn-cs"/>
              </a:rPr>
              <a:t>Learn about upcoming events here: </a:t>
            </a:r>
            <a:r>
              <a:rPr kumimoji="0" lang="en-US" sz="3200" b="0" i="0" u="none" strike="noStrike" kern="1200" cap="none" spc="0" normalizeH="0" baseline="0" noProof="0" dirty="0">
                <a:ln>
                  <a:noFill/>
                </a:ln>
                <a:solidFill>
                  <a:srgbClr val="0083BE">
                    <a:lumMod val="75000"/>
                  </a:srgbClr>
                </a:solidFill>
                <a:effectLst/>
                <a:uLnTx/>
                <a:uFillTx/>
                <a:latin typeface="Calibri"/>
                <a:ea typeface="+mn-ea"/>
                <a:cs typeface="+mn-cs"/>
                <a:hlinkClick r:id="rId3">
                  <a:extLst>
                    <a:ext uri="{A12FA001-AC4F-418D-AE19-62706E023703}">
                      <ahyp:hlinkClr xmlns:ahyp="http://schemas.microsoft.com/office/drawing/2018/hyperlinkcolor" val="tx"/>
                    </a:ext>
                  </a:extLst>
                </a:hlinkClick>
              </a:rPr>
              <a:t>https://www.vetbiz.va.gov/events</a:t>
            </a:r>
            <a:r>
              <a:rPr kumimoji="0" lang="en-US" sz="3200" b="0" i="0" u="none" strike="noStrike" kern="1200" cap="none" spc="0" normalizeH="0" baseline="0" noProof="0" dirty="0">
                <a:ln>
                  <a:noFill/>
                </a:ln>
                <a:solidFill>
                  <a:srgbClr val="0083BE">
                    <a:lumMod val="75000"/>
                  </a:srgbClr>
                </a:solidFill>
                <a:effectLst/>
                <a:uLnTx/>
                <a:uFillTx/>
                <a:latin typeface="Calibri"/>
                <a:ea typeface="+mn-ea"/>
                <a:cs typeface="+mn-cs"/>
              </a:rPr>
              <a:t> </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000000"/>
              </a:solidFill>
              <a:effectLst/>
              <a:uLnTx/>
              <a:uFillTx/>
              <a:latin typeface="Calibri"/>
              <a:ea typeface="+mn-ea"/>
              <a:cs typeface="+mn-cs"/>
            </a:endParaRPr>
          </a:p>
        </p:txBody>
      </p:sp>
      <p:sp>
        <p:nvSpPr>
          <p:cNvPr id="3" name="Slide Number Placeholder 2">
            <a:extLst>
              <a:ext uri="{FF2B5EF4-FFF2-40B4-BE49-F238E27FC236}">
                <a16:creationId xmlns:a16="http://schemas.microsoft.com/office/drawing/2014/main" id="{EF623D6C-19BB-4689-8723-CFDEAD88A2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86</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7B64F4DF-5CC6-462C-B864-94ACDA61F8DC}"/>
              </a:ext>
            </a:extLst>
          </p:cNvPr>
          <p:cNvSpPr>
            <a:spLocks noGrp="1"/>
          </p:cNvSpPr>
          <p:nvPr>
            <p:ph type="title"/>
          </p:nvPr>
        </p:nvSpPr>
        <p:spPr/>
        <p:txBody>
          <a:bodyPr>
            <a:noAutofit/>
          </a:bodyPr>
          <a:lstStyle/>
          <a:p>
            <a:r>
              <a:rPr lang="en-US" sz="3200" dirty="0"/>
              <a:t>Meet Procurement Decision Makers (PDMs)</a:t>
            </a:r>
          </a:p>
        </p:txBody>
      </p:sp>
    </p:spTree>
    <p:extLst>
      <p:ext uri="{BB962C8B-B14F-4D97-AF65-F5344CB8AC3E}">
        <p14:creationId xmlns:p14="http://schemas.microsoft.com/office/powerpoint/2010/main" val="651054865"/>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F623D6C-19BB-4689-8723-CFDEAD88A2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87</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7B64F4DF-5CC6-462C-B864-94ACDA61F8DC}"/>
              </a:ext>
            </a:extLst>
          </p:cNvPr>
          <p:cNvSpPr>
            <a:spLocks noGrp="1"/>
          </p:cNvSpPr>
          <p:nvPr>
            <p:ph type="title"/>
          </p:nvPr>
        </p:nvSpPr>
        <p:spPr/>
        <p:txBody>
          <a:bodyPr>
            <a:noAutofit/>
          </a:bodyPr>
          <a:lstStyle/>
          <a:p>
            <a:r>
              <a:rPr lang="en-US" sz="2800" dirty="0"/>
              <a:t>VA Spend on IT – Top 10 NAICS (2020)</a:t>
            </a:r>
          </a:p>
        </p:txBody>
      </p:sp>
      <p:graphicFrame>
        <p:nvGraphicFramePr>
          <p:cNvPr id="2" name="Table 1">
            <a:extLst>
              <a:ext uri="{FF2B5EF4-FFF2-40B4-BE49-F238E27FC236}">
                <a16:creationId xmlns:a16="http://schemas.microsoft.com/office/drawing/2014/main" id="{AE1B7DD2-347E-43FF-ACF7-4E8540AC1530}"/>
              </a:ext>
            </a:extLst>
          </p:cNvPr>
          <p:cNvGraphicFramePr>
            <a:graphicFrameLocks noGrp="1"/>
          </p:cNvGraphicFramePr>
          <p:nvPr/>
        </p:nvGraphicFramePr>
        <p:xfrm>
          <a:off x="76200" y="655320"/>
          <a:ext cx="8995231" cy="5389489"/>
        </p:xfrm>
        <a:graphic>
          <a:graphicData uri="http://schemas.openxmlformats.org/drawingml/2006/table">
            <a:tbl>
              <a:tblPr>
                <a:tableStyleId>{5C22544A-7EE6-4342-B048-85BDC9FD1C3A}</a:tableStyleId>
              </a:tblPr>
              <a:tblGrid>
                <a:gridCol w="4211923">
                  <a:extLst>
                    <a:ext uri="{9D8B030D-6E8A-4147-A177-3AD203B41FA5}">
                      <a16:colId xmlns:a16="http://schemas.microsoft.com/office/drawing/2014/main" val="1825843230"/>
                    </a:ext>
                  </a:extLst>
                </a:gridCol>
                <a:gridCol w="2009077">
                  <a:extLst>
                    <a:ext uri="{9D8B030D-6E8A-4147-A177-3AD203B41FA5}">
                      <a16:colId xmlns:a16="http://schemas.microsoft.com/office/drawing/2014/main" val="836459500"/>
                    </a:ext>
                  </a:extLst>
                </a:gridCol>
                <a:gridCol w="1990618">
                  <a:extLst>
                    <a:ext uri="{9D8B030D-6E8A-4147-A177-3AD203B41FA5}">
                      <a16:colId xmlns:a16="http://schemas.microsoft.com/office/drawing/2014/main" val="1104052154"/>
                    </a:ext>
                  </a:extLst>
                </a:gridCol>
                <a:gridCol w="783613">
                  <a:extLst>
                    <a:ext uri="{9D8B030D-6E8A-4147-A177-3AD203B41FA5}">
                      <a16:colId xmlns:a16="http://schemas.microsoft.com/office/drawing/2014/main" val="3805841431"/>
                    </a:ext>
                  </a:extLst>
                </a:gridCol>
              </a:tblGrid>
              <a:tr h="390760">
                <a:tc>
                  <a:txBody>
                    <a:bodyPr/>
                    <a:lstStyle/>
                    <a:p>
                      <a:pPr marL="0" marR="0" algn="ctr" defTabSz="457200" rtl="0" eaLnBrk="1" fontAlgn="b" latinLnBrk="0" hangingPunct="1">
                        <a:spcBef>
                          <a:spcPts val="0"/>
                        </a:spcBef>
                        <a:spcAft>
                          <a:spcPts val="0"/>
                        </a:spcAft>
                      </a:pPr>
                      <a:r>
                        <a:rPr lang="en-US" sz="1800" b="1" kern="1200" dirty="0">
                          <a:solidFill>
                            <a:schemeClr val="lt1"/>
                          </a:solidFill>
                          <a:effectLst/>
                          <a:latin typeface="+mn-lt"/>
                          <a:ea typeface="+mn-ea"/>
                          <a:cs typeface="+mn-cs"/>
                        </a:rPr>
                        <a:t>NAICS Description</a:t>
                      </a:r>
                    </a:p>
                  </a:txBody>
                  <a:tcPr marL="6350" marR="6350" marT="6350" marB="0" anchor="b">
                    <a:solidFill>
                      <a:srgbClr val="001F39"/>
                    </a:solidFill>
                  </a:tcPr>
                </a:tc>
                <a:tc>
                  <a:txBody>
                    <a:bodyPr/>
                    <a:lstStyle/>
                    <a:p>
                      <a:pPr marL="0" marR="0" algn="ctr" defTabSz="457200" rtl="0" eaLnBrk="1" fontAlgn="b" latinLnBrk="0" hangingPunct="1">
                        <a:spcBef>
                          <a:spcPts val="0"/>
                        </a:spcBef>
                        <a:spcAft>
                          <a:spcPts val="0"/>
                        </a:spcAft>
                      </a:pPr>
                      <a:r>
                        <a:rPr lang="en-US" sz="1800" b="1" kern="1200" dirty="0">
                          <a:solidFill>
                            <a:schemeClr val="lt1"/>
                          </a:solidFill>
                          <a:effectLst/>
                          <a:latin typeface="+mn-lt"/>
                          <a:ea typeface="+mn-ea"/>
                          <a:cs typeface="+mn-cs"/>
                        </a:rPr>
                        <a:t>Total Spend</a:t>
                      </a:r>
                    </a:p>
                  </a:txBody>
                  <a:tcPr marL="6350" marR="6350" marT="6350" marB="0" anchor="b">
                    <a:solidFill>
                      <a:srgbClr val="001F39"/>
                    </a:solidFill>
                  </a:tcPr>
                </a:tc>
                <a:tc>
                  <a:txBody>
                    <a:bodyPr/>
                    <a:lstStyle/>
                    <a:p>
                      <a:pPr marL="0" marR="0" algn="ctr" defTabSz="457200" rtl="0" eaLnBrk="1" fontAlgn="b" latinLnBrk="0" hangingPunct="1">
                        <a:spcBef>
                          <a:spcPts val="0"/>
                        </a:spcBef>
                        <a:spcAft>
                          <a:spcPts val="0"/>
                        </a:spcAft>
                      </a:pPr>
                      <a:r>
                        <a:rPr lang="en-US" sz="1800" b="1" kern="1200" dirty="0">
                          <a:solidFill>
                            <a:schemeClr val="tx1"/>
                          </a:solidFill>
                          <a:effectLst/>
                          <a:latin typeface="+mn-lt"/>
                          <a:ea typeface="+mn-ea"/>
                          <a:cs typeface="+mn-cs"/>
                        </a:rPr>
                        <a:t>Small Business</a:t>
                      </a:r>
                    </a:p>
                  </a:txBody>
                  <a:tcPr marL="6350" marR="6350" marT="6350" marB="0" anchor="b">
                    <a:solidFill>
                      <a:srgbClr val="CBD9E8"/>
                    </a:solidFill>
                  </a:tcPr>
                </a:tc>
                <a:tc>
                  <a:txBody>
                    <a:bodyPr/>
                    <a:lstStyle/>
                    <a:p>
                      <a:pPr marL="0" marR="0" algn="ctr" defTabSz="457200" rtl="0" eaLnBrk="1" fontAlgn="b" latinLnBrk="0" hangingPunct="1">
                        <a:spcBef>
                          <a:spcPts val="0"/>
                        </a:spcBef>
                        <a:spcAft>
                          <a:spcPts val="0"/>
                        </a:spcAft>
                      </a:pPr>
                      <a:r>
                        <a:rPr lang="en-US" sz="1800" b="1" kern="1200" dirty="0">
                          <a:solidFill>
                            <a:schemeClr val="tx1"/>
                          </a:solidFill>
                          <a:effectLst/>
                          <a:latin typeface="+mn-lt"/>
                          <a:ea typeface="+mn-ea"/>
                          <a:cs typeface="+mn-cs"/>
                        </a:rPr>
                        <a:t>%</a:t>
                      </a:r>
                    </a:p>
                  </a:txBody>
                  <a:tcPr marL="6350" marR="6350" marT="6350" marB="0" anchor="b">
                    <a:solidFill>
                      <a:srgbClr val="CBD9E8"/>
                    </a:solidFill>
                  </a:tcPr>
                </a:tc>
                <a:extLst>
                  <a:ext uri="{0D108BD9-81ED-4DB2-BD59-A6C34878D82A}">
                    <a16:rowId xmlns:a16="http://schemas.microsoft.com/office/drawing/2014/main" val="729136542"/>
                  </a:ext>
                </a:extLst>
              </a:tr>
              <a:tr h="504006">
                <a:tc>
                  <a:txBody>
                    <a:bodyPr/>
                    <a:lstStyle/>
                    <a:p>
                      <a:pPr algn="l" fontAlgn="b"/>
                      <a:r>
                        <a:rPr lang="en-US" sz="1600" b="1" kern="1200" dirty="0">
                          <a:solidFill>
                            <a:schemeClr val="lt1"/>
                          </a:solidFill>
                          <a:effectLst/>
                          <a:latin typeface="+mn-lt"/>
                          <a:ea typeface="+mn-ea"/>
                          <a:cs typeface="+mn-cs"/>
                        </a:rPr>
                        <a:t>541512 - COMPUTER SYSTEMS DESIGN SERVICES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$3,148,808,256.48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$951,125,990.83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30%</a:t>
                      </a:r>
                    </a:p>
                  </a:txBody>
                  <a:tcPr marL="6350" marR="6350" marT="6350" marB="0" anchor="b">
                    <a:solidFill>
                      <a:srgbClr val="CBD9E8"/>
                    </a:solidFill>
                  </a:tcPr>
                </a:tc>
                <a:extLst>
                  <a:ext uri="{0D108BD9-81ED-4DB2-BD59-A6C34878D82A}">
                    <a16:rowId xmlns:a16="http://schemas.microsoft.com/office/drawing/2014/main" val="4088115810"/>
                  </a:ext>
                </a:extLst>
              </a:tr>
              <a:tr h="504006">
                <a:tc>
                  <a:txBody>
                    <a:bodyPr/>
                    <a:lstStyle/>
                    <a:p>
                      <a:pPr algn="l" fontAlgn="b"/>
                      <a:r>
                        <a:rPr lang="en-US" sz="1600" b="1" kern="1200" dirty="0">
                          <a:solidFill>
                            <a:schemeClr val="lt1"/>
                          </a:solidFill>
                          <a:effectLst/>
                          <a:latin typeface="+mn-lt"/>
                          <a:ea typeface="+mn-ea"/>
                          <a:cs typeface="+mn-cs"/>
                        </a:rPr>
                        <a:t>541519 - OTHER COMPUTER RELATED SERVICES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$2,433,394,405.38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$1,765,886,208.73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73%</a:t>
                      </a:r>
                    </a:p>
                  </a:txBody>
                  <a:tcPr marL="6350" marR="6350" marT="6350" marB="0" anchor="b">
                    <a:solidFill>
                      <a:srgbClr val="CBD9E8"/>
                    </a:solidFill>
                  </a:tcPr>
                </a:tc>
                <a:extLst>
                  <a:ext uri="{0D108BD9-81ED-4DB2-BD59-A6C34878D82A}">
                    <a16:rowId xmlns:a16="http://schemas.microsoft.com/office/drawing/2014/main" val="518893808"/>
                  </a:ext>
                </a:extLst>
              </a:tr>
              <a:tr h="538380">
                <a:tc>
                  <a:txBody>
                    <a:bodyPr/>
                    <a:lstStyle/>
                    <a:p>
                      <a:pPr algn="l" fontAlgn="b"/>
                      <a:r>
                        <a:rPr lang="en-US" sz="1600" b="1" kern="1200" dirty="0">
                          <a:solidFill>
                            <a:schemeClr val="lt1"/>
                          </a:solidFill>
                          <a:effectLst/>
                          <a:latin typeface="+mn-lt"/>
                          <a:ea typeface="+mn-ea"/>
                          <a:cs typeface="+mn-cs"/>
                        </a:rPr>
                        <a:t>517110 - WIRED TELECOMMUNICATIONS CARRIERS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$321,958,470.50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$856,597.84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0.3%</a:t>
                      </a:r>
                    </a:p>
                  </a:txBody>
                  <a:tcPr marL="6350" marR="6350" marT="6350" marB="0" anchor="b">
                    <a:solidFill>
                      <a:srgbClr val="CBD9E8"/>
                    </a:solidFill>
                  </a:tcPr>
                </a:tc>
                <a:extLst>
                  <a:ext uri="{0D108BD9-81ED-4DB2-BD59-A6C34878D82A}">
                    <a16:rowId xmlns:a16="http://schemas.microsoft.com/office/drawing/2014/main" val="2111696032"/>
                  </a:ext>
                </a:extLst>
              </a:tr>
              <a:tr h="538380">
                <a:tc>
                  <a:txBody>
                    <a:bodyPr/>
                    <a:lstStyle/>
                    <a:p>
                      <a:pPr algn="l" fontAlgn="b"/>
                      <a:r>
                        <a:rPr lang="en-US" sz="1600" b="1" kern="1200" dirty="0">
                          <a:solidFill>
                            <a:schemeClr val="lt1"/>
                          </a:solidFill>
                          <a:effectLst/>
                          <a:latin typeface="+mn-lt"/>
                          <a:ea typeface="+mn-ea"/>
                          <a:cs typeface="+mn-cs"/>
                        </a:rPr>
                        <a:t>541511 - CUSTOM COMPUTER PROGRAMMING SERVICES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$154,168,269.29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$100,594,858.98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65%</a:t>
                      </a:r>
                    </a:p>
                  </a:txBody>
                  <a:tcPr marL="6350" marR="6350" marT="6350" marB="0" anchor="b">
                    <a:solidFill>
                      <a:srgbClr val="CBD9E8"/>
                    </a:solidFill>
                  </a:tcPr>
                </a:tc>
                <a:extLst>
                  <a:ext uri="{0D108BD9-81ED-4DB2-BD59-A6C34878D82A}">
                    <a16:rowId xmlns:a16="http://schemas.microsoft.com/office/drawing/2014/main" val="215747008"/>
                  </a:ext>
                </a:extLst>
              </a:tr>
              <a:tr h="538380">
                <a:tc>
                  <a:txBody>
                    <a:bodyPr/>
                    <a:lstStyle/>
                    <a:p>
                      <a:pPr algn="l" fontAlgn="b"/>
                      <a:r>
                        <a:rPr lang="en-US" sz="1600" b="1" kern="1200" dirty="0">
                          <a:solidFill>
                            <a:schemeClr val="lt1"/>
                          </a:solidFill>
                          <a:effectLst/>
                          <a:latin typeface="+mn-lt"/>
                          <a:ea typeface="+mn-ea"/>
                          <a:cs typeface="+mn-cs"/>
                        </a:rPr>
                        <a:t>518210 - DATA PROCESSING, HOSTING, AND RELATED SERVICES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$119,341,338.66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$31,795,506.43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27%</a:t>
                      </a:r>
                    </a:p>
                  </a:txBody>
                  <a:tcPr marL="6350" marR="6350" marT="6350" marB="0" anchor="b">
                    <a:solidFill>
                      <a:srgbClr val="CBD9E8"/>
                    </a:solidFill>
                  </a:tcPr>
                </a:tc>
                <a:extLst>
                  <a:ext uri="{0D108BD9-81ED-4DB2-BD59-A6C34878D82A}">
                    <a16:rowId xmlns:a16="http://schemas.microsoft.com/office/drawing/2014/main" val="1971234085"/>
                  </a:ext>
                </a:extLst>
              </a:tr>
              <a:tr h="538380">
                <a:tc>
                  <a:txBody>
                    <a:bodyPr/>
                    <a:lstStyle/>
                    <a:p>
                      <a:pPr algn="l" fontAlgn="b"/>
                      <a:r>
                        <a:rPr lang="en-US" sz="1600" b="1" kern="1200" dirty="0">
                          <a:solidFill>
                            <a:schemeClr val="lt1"/>
                          </a:solidFill>
                          <a:effectLst/>
                          <a:latin typeface="+mn-lt"/>
                          <a:ea typeface="+mn-ea"/>
                          <a:cs typeface="+mn-cs"/>
                        </a:rPr>
                        <a:t>517312 - WIRELESS TELECOMMUNICATIONS CARRIERS (EXCEPT SATELLITE)</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$73,139,768.06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$12,569,278.21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17%</a:t>
                      </a:r>
                    </a:p>
                  </a:txBody>
                  <a:tcPr marL="6350" marR="6350" marT="6350" marB="0" anchor="b">
                    <a:solidFill>
                      <a:srgbClr val="CBD9E8"/>
                    </a:solidFill>
                  </a:tcPr>
                </a:tc>
                <a:extLst>
                  <a:ext uri="{0D108BD9-81ED-4DB2-BD59-A6C34878D82A}">
                    <a16:rowId xmlns:a16="http://schemas.microsoft.com/office/drawing/2014/main" val="1426558122"/>
                  </a:ext>
                </a:extLst>
              </a:tr>
              <a:tr h="269189">
                <a:tc>
                  <a:txBody>
                    <a:bodyPr/>
                    <a:lstStyle/>
                    <a:p>
                      <a:pPr algn="l" fontAlgn="b"/>
                      <a:r>
                        <a:rPr lang="en-US" sz="1600" b="1" kern="1200">
                          <a:solidFill>
                            <a:schemeClr val="lt1"/>
                          </a:solidFill>
                          <a:effectLst/>
                          <a:latin typeface="+mn-lt"/>
                          <a:ea typeface="+mn-ea"/>
                          <a:cs typeface="+mn-cs"/>
                        </a:rPr>
                        <a:t>511210 - SOFTWARE PUBLISHERS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$58,065,431.03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$16,314,586.82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28%</a:t>
                      </a:r>
                    </a:p>
                  </a:txBody>
                  <a:tcPr marL="6350" marR="6350" marT="6350" marB="0" anchor="b">
                    <a:solidFill>
                      <a:srgbClr val="CBD9E8"/>
                    </a:solidFill>
                  </a:tcPr>
                </a:tc>
                <a:extLst>
                  <a:ext uri="{0D108BD9-81ED-4DB2-BD59-A6C34878D82A}">
                    <a16:rowId xmlns:a16="http://schemas.microsoft.com/office/drawing/2014/main" val="2682363057"/>
                  </a:ext>
                </a:extLst>
              </a:tr>
              <a:tr h="538380">
                <a:tc>
                  <a:txBody>
                    <a:bodyPr/>
                    <a:lstStyle/>
                    <a:p>
                      <a:pPr algn="l" fontAlgn="b"/>
                      <a:r>
                        <a:rPr lang="en-US" sz="1600" b="1" kern="1200">
                          <a:solidFill>
                            <a:schemeClr val="lt1"/>
                          </a:solidFill>
                          <a:effectLst/>
                          <a:latin typeface="+mn-lt"/>
                          <a:ea typeface="+mn-ea"/>
                          <a:cs typeface="+mn-cs"/>
                        </a:rPr>
                        <a:t>519130 - INTERNET PUBLISHING AND BROADCASTING AND WEB SEARCH PORTALS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$34,102,660.24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$11,464,976.43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34%</a:t>
                      </a:r>
                    </a:p>
                  </a:txBody>
                  <a:tcPr marL="6350" marR="6350" marT="6350" marB="0" anchor="b">
                    <a:solidFill>
                      <a:srgbClr val="CBD9E8"/>
                    </a:solidFill>
                  </a:tcPr>
                </a:tc>
                <a:extLst>
                  <a:ext uri="{0D108BD9-81ED-4DB2-BD59-A6C34878D82A}">
                    <a16:rowId xmlns:a16="http://schemas.microsoft.com/office/drawing/2014/main" val="1824066790"/>
                  </a:ext>
                </a:extLst>
              </a:tr>
              <a:tr h="491248">
                <a:tc>
                  <a:txBody>
                    <a:bodyPr/>
                    <a:lstStyle/>
                    <a:p>
                      <a:pPr algn="l" fontAlgn="b"/>
                      <a:r>
                        <a:rPr lang="en-US" sz="1600" b="1" kern="1200">
                          <a:solidFill>
                            <a:schemeClr val="lt1"/>
                          </a:solidFill>
                          <a:effectLst/>
                          <a:latin typeface="+mn-lt"/>
                          <a:ea typeface="+mn-ea"/>
                          <a:cs typeface="+mn-cs"/>
                        </a:rPr>
                        <a:t>517919 - ALL OTHER TELECOMMUNICATIONS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$11,797,177.89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$1,432,466.86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12%</a:t>
                      </a:r>
                    </a:p>
                  </a:txBody>
                  <a:tcPr marL="6350" marR="6350" marT="6350" marB="0" anchor="b">
                    <a:solidFill>
                      <a:srgbClr val="CBD9E8"/>
                    </a:solidFill>
                  </a:tcPr>
                </a:tc>
                <a:extLst>
                  <a:ext uri="{0D108BD9-81ED-4DB2-BD59-A6C34878D82A}">
                    <a16:rowId xmlns:a16="http://schemas.microsoft.com/office/drawing/2014/main" val="2999420649"/>
                  </a:ext>
                </a:extLst>
              </a:tr>
              <a:tr h="538380">
                <a:tc>
                  <a:txBody>
                    <a:bodyPr/>
                    <a:lstStyle/>
                    <a:p>
                      <a:pPr algn="l" fontAlgn="b"/>
                      <a:r>
                        <a:rPr lang="en-US" sz="1600" b="1" kern="1200" dirty="0">
                          <a:solidFill>
                            <a:schemeClr val="lt1"/>
                          </a:solidFill>
                          <a:effectLst/>
                          <a:latin typeface="+mn-lt"/>
                          <a:ea typeface="+mn-ea"/>
                          <a:cs typeface="+mn-cs"/>
                        </a:rPr>
                        <a:t>517311 - WIRED TELECOMMUNICATIONS CARRIERS</a:t>
                      </a:r>
                    </a:p>
                  </a:txBody>
                  <a:tcPr marL="6350" marR="6350" marT="6350" marB="0" anchor="b">
                    <a:solidFill>
                      <a:srgbClr val="001F39"/>
                    </a:solidFill>
                  </a:tcPr>
                </a:tc>
                <a:tc>
                  <a:txBody>
                    <a:bodyPr/>
                    <a:lstStyle/>
                    <a:p>
                      <a:pPr algn="r" fontAlgn="b"/>
                      <a:r>
                        <a:rPr lang="en-US" sz="1600" b="1" i="0" u="none" strike="noStrike" kern="1200" dirty="0">
                          <a:solidFill>
                            <a:schemeClr val="bg1"/>
                          </a:solidFill>
                          <a:effectLst/>
                          <a:latin typeface="Calibri" panose="020F0502020204030204" pitchFamily="34" charset="0"/>
                          <a:ea typeface="+mn-ea"/>
                          <a:cs typeface="+mn-cs"/>
                        </a:rPr>
                        <a:t>$9,424,553.82 </a:t>
                      </a:r>
                    </a:p>
                  </a:txBody>
                  <a:tcPr marL="6350" marR="6350" marT="6350" marB="0" anchor="b">
                    <a:solidFill>
                      <a:srgbClr val="001F39"/>
                    </a:solidFill>
                  </a:tcPr>
                </a:tc>
                <a:tc>
                  <a:txBody>
                    <a:bodyPr/>
                    <a:lstStyle/>
                    <a:p>
                      <a:pPr algn="r" fontAlgn="b"/>
                      <a:r>
                        <a:rPr lang="en-US" sz="1600" b="1" kern="1200" dirty="0">
                          <a:solidFill>
                            <a:schemeClr val="dk1"/>
                          </a:solidFill>
                          <a:effectLst/>
                          <a:latin typeface="+mn-lt"/>
                          <a:ea typeface="+mn-ea"/>
                          <a:cs typeface="+mn-cs"/>
                        </a:rPr>
                        <a:t>$1,307,547.32 </a:t>
                      </a:r>
                    </a:p>
                  </a:txBody>
                  <a:tcPr marL="6350" marR="6350" marT="6350" marB="0" anchor="b">
                    <a:solidFill>
                      <a:srgbClr val="CBD9E8"/>
                    </a:solidFill>
                  </a:tcPr>
                </a:tc>
                <a:tc>
                  <a:txBody>
                    <a:bodyPr/>
                    <a:lstStyle/>
                    <a:p>
                      <a:pPr algn="r" fontAlgn="b"/>
                      <a:r>
                        <a:rPr lang="en-US" sz="1400" b="1" i="0" u="none" strike="noStrike" kern="1200" dirty="0">
                          <a:solidFill>
                            <a:srgbClr val="000000"/>
                          </a:solidFill>
                          <a:effectLst/>
                          <a:latin typeface="Calibri" panose="020F0502020204030204" pitchFamily="34" charset="0"/>
                          <a:ea typeface="+mn-ea"/>
                          <a:cs typeface="+mn-cs"/>
                        </a:rPr>
                        <a:t>14%</a:t>
                      </a:r>
                    </a:p>
                  </a:txBody>
                  <a:tcPr marL="6350" marR="6350" marT="6350" marB="0" anchor="b">
                    <a:solidFill>
                      <a:srgbClr val="CBD9E8"/>
                    </a:solidFill>
                  </a:tcPr>
                </a:tc>
                <a:extLst>
                  <a:ext uri="{0D108BD9-81ED-4DB2-BD59-A6C34878D82A}">
                    <a16:rowId xmlns:a16="http://schemas.microsoft.com/office/drawing/2014/main" val="3369788259"/>
                  </a:ext>
                </a:extLst>
              </a:tr>
            </a:tbl>
          </a:graphicData>
        </a:graphic>
      </p:graphicFrame>
    </p:spTree>
    <p:extLst>
      <p:ext uri="{BB962C8B-B14F-4D97-AF65-F5344CB8AC3E}">
        <p14:creationId xmlns:p14="http://schemas.microsoft.com/office/powerpoint/2010/main" val="5106356"/>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F623D6C-19BB-4689-8723-CFDEAD88A2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88</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7B64F4DF-5CC6-462C-B864-94ACDA61F8DC}"/>
              </a:ext>
            </a:extLst>
          </p:cNvPr>
          <p:cNvSpPr>
            <a:spLocks noGrp="1"/>
          </p:cNvSpPr>
          <p:nvPr>
            <p:ph type="title"/>
          </p:nvPr>
        </p:nvSpPr>
        <p:spPr/>
        <p:txBody>
          <a:bodyPr>
            <a:noAutofit/>
          </a:bodyPr>
          <a:lstStyle/>
          <a:p>
            <a:r>
              <a:rPr lang="en-US" sz="2800" dirty="0"/>
              <a:t>VA Also Acquires IT Through Other Agency Contracts (FY 20)</a:t>
            </a:r>
          </a:p>
        </p:txBody>
      </p:sp>
      <p:graphicFrame>
        <p:nvGraphicFramePr>
          <p:cNvPr id="5" name="Table 4">
            <a:extLst>
              <a:ext uri="{FF2B5EF4-FFF2-40B4-BE49-F238E27FC236}">
                <a16:creationId xmlns:a16="http://schemas.microsoft.com/office/drawing/2014/main" id="{A4D5715E-9E85-43C8-B934-458CD5A7B0A1}"/>
              </a:ext>
            </a:extLst>
          </p:cNvPr>
          <p:cNvGraphicFramePr>
            <a:graphicFrameLocks noGrp="1"/>
          </p:cNvGraphicFramePr>
          <p:nvPr/>
        </p:nvGraphicFramePr>
        <p:xfrm>
          <a:off x="36285" y="851656"/>
          <a:ext cx="9071430" cy="5154688"/>
        </p:xfrm>
        <a:graphic>
          <a:graphicData uri="http://schemas.openxmlformats.org/drawingml/2006/table">
            <a:tbl>
              <a:tblPr firstRow="1" firstCol="1" bandRow="1">
                <a:tableStyleId>{21E4AEA4-8DFA-4A89-87EB-49C32662AFE0}</a:tableStyleId>
              </a:tblPr>
              <a:tblGrid>
                <a:gridCol w="2041072">
                  <a:extLst>
                    <a:ext uri="{9D8B030D-6E8A-4147-A177-3AD203B41FA5}">
                      <a16:colId xmlns:a16="http://schemas.microsoft.com/office/drawing/2014/main" val="370378816"/>
                    </a:ext>
                  </a:extLst>
                </a:gridCol>
                <a:gridCol w="2113643">
                  <a:extLst>
                    <a:ext uri="{9D8B030D-6E8A-4147-A177-3AD203B41FA5}">
                      <a16:colId xmlns:a16="http://schemas.microsoft.com/office/drawing/2014/main" val="1418395247"/>
                    </a:ext>
                  </a:extLst>
                </a:gridCol>
                <a:gridCol w="1676400">
                  <a:extLst>
                    <a:ext uri="{9D8B030D-6E8A-4147-A177-3AD203B41FA5}">
                      <a16:colId xmlns:a16="http://schemas.microsoft.com/office/drawing/2014/main" val="4035758990"/>
                    </a:ext>
                  </a:extLst>
                </a:gridCol>
                <a:gridCol w="838200">
                  <a:extLst>
                    <a:ext uri="{9D8B030D-6E8A-4147-A177-3AD203B41FA5}">
                      <a16:colId xmlns:a16="http://schemas.microsoft.com/office/drawing/2014/main" val="4275678769"/>
                    </a:ext>
                  </a:extLst>
                </a:gridCol>
                <a:gridCol w="1676400">
                  <a:extLst>
                    <a:ext uri="{9D8B030D-6E8A-4147-A177-3AD203B41FA5}">
                      <a16:colId xmlns:a16="http://schemas.microsoft.com/office/drawing/2014/main" val="1293662916"/>
                    </a:ext>
                  </a:extLst>
                </a:gridCol>
                <a:gridCol w="725715">
                  <a:extLst>
                    <a:ext uri="{9D8B030D-6E8A-4147-A177-3AD203B41FA5}">
                      <a16:colId xmlns:a16="http://schemas.microsoft.com/office/drawing/2014/main" val="4156630245"/>
                    </a:ext>
                  </a:extLst>
                </a:gridCol>
              </a:tblGrid>
              <a:tr h="574466">
                <a:tc>
                  <a:txBody>
                    <a:bodyPr/>
                    <a:lstStyle/>
                    <a:p>
                      <a:pPr marL="0" marR="0" algn="ctr">
                        <a:spcBef>
                          <a:spcPts val="0"/>
                        </a:spcBef>
                        <a:spcAft>
                          <a:spcPts val="0"/>
                        </a:spcAft>
                      </a:pPr>
                      <a:r>
                        <a:rPr lang="en-US" sz="1800" dirty="0">
                          <a:effectLst/>
                          <a:latin typeface="+mn-lt"/>
                        </a:rPr>
                        <a:t>Agency Name</a:t>
                      </a:r>
                      <a:endParaRPr lang="en-US" sz="1800" dirty="0">
                        <a:effectLst/>
                        <a:latin typeface="+mn-lt"/>
                        <a:ea typeface="Calibri" panose="020F0502020204030204" pitchFamily="34" charset="0"/>
                      </a:endParaRPr>
                    </a:p>
                  </a:txBody>
                  <a:tcPr marL="38882" marR="38882" marT="0" marB="0" anchor="b">
                    <a:solidFill>
                      <a:schemeClr val="tx2">
                        <a:lumMod val="50000"/>
                      </a:schemeClr>
                    </a:solidFill>
                  </a:tcPr>
                </a:tc>
                <a:tc>
                  <a:txBody>
                    <a:bodyPr/>
                    <a:lstStyle/>
                    <a:p>
                      <a:pPr marL="0" marR="0" algn="ctr">
                        <a:spcBef>
                          <a:spcPts val="0"/>
                        </a:spcBef>
                        <a:spcAft>
                          <a:spcPts val="0"/>
                        </a:spcAft>
                      </a:pPr>
                      <a:r>
                        <a:rPr lang="en-US" sz="1800" dirty="0">
                          <a:effectLst/>
                          <a:latin typeface="+mn-lt"/>
                        </a:rPr>
                        <a:t>Total Spend</a:t>
                      </a:r>
                      <a:endParaRPr lang="en-US" sz="1800" dirty="0">
                        <a:effectLst/>
                        <a:latin typeface="+mn-lt"/>
                        <a:ea typeface="Calibri" panose="020F0502020204030204" pitchFamily="34" charset="0"/>
                      </a:endParaRPr>
                    </a:p>
                  </a:txBody>
                  <a:tcPr marL="38882" marR="38882" marT="0" marB="0" anchor="b">
                    <a:solidFill>
                      <a:schemeClr val="tx2">
                        <a:lumMod val="50000"/>
                      </a:schemeClr>
                    </a:solidFill>
                  </a:tcPr>
                </a:tc>
                <a:tc>
                  <a:txBody>
                    <a:bodyPr/>
                    <a:lstStyle/>
                    <a:p>
                      <a:pPr marL="0" marR="0" algn="ctr">
                        <a:spcBef>
                          <a:spcPts val="0"/>
                        </a:spcBef>
                        <a:spcAft>
                          <a:spcPts val="0"/>
                        </a:spcAft>
                      </a:pPr>
                      <a:r>
                        <a:rPr lang="en-US" sz="1800" dirty="0">
                          <a:effectLst/>
                          <a:latin typeface="+mn-lt"/>
                        </a:rPr>
                        <a:t>Small Business</a:t>
                      </a:r>
                      <a:endParaRPr lang="en-US" sz="1800" dirty="0">
                        <a:effectLst/>
                        <a:latin typeface="+mn-lt"/>
                        <a:ea typeface="Calibri" panose="020F0502020204030204" pitchFamily="34" charset="0"/>
                      </a:endParaRPr>
                    </a:p>
                  </a:txBody>
                  <a:tcPr marL="38882" marR="38882" marT="0" marB="0" anchor="b">
                    <a:solidFill>
                      <a:schemeClr val="tx2">
                        <a:lumMod val="50000"/>
                      </a:schemeClr>
                    </a:solidFill>
                  </a:tcPr>
                </a:tc>
                <a:tc>
                  <a:txBody>
                    <a:bodyPr/>
                    <a:lstStyle/>
                    <a:p>
                      <a:pPr marL="0" marR="0" algn="ctr">
                        <a:spcBef>
                          <a:spcPts val="0"/>
                        </a:spcBef>
                        <a:spcAft>
                          <a:spcPts val="0"/>
                        </a:spcAft>
                      </a:pPr>
                      <a:r>
                        <a:rPr lang="en-US" sz="1800" dirty="0">
                          <a:effectLst/>
                          <a:latin typeface="+mn-lt"/>
                        </a:rPr>
                        <a:t>%</a:t>
                      </a:r>
                      <a:endParaRPr lang="en-US" sz="1800" dirty="0">
                        <a:effectLst/>
                        <a:latin typeface="+mn-lt"/>
                        <a:ea typeface="Calibri" panose="020F0502020204030204" pitchFamily="34" charset="0"/>
                      </a:endParaRPr>
                    </a:p>
                  </a:txBody>
                  <a:tcPr marL="38882" marR="38882" marT="0" marB="0" anchor="b">
                    <a:solidFill>
                      <a:schemeClr val="tx2">
                        <a:lumMod val="50000"/>
                      </a:schemeClr>
                    </a:solidFill>
                  </a:tcPr>
                </a:tc>
                <a:tc>
                  <a:txBody>
                    <a:bodyPr/>
                    <a:lstStyle/>
                    <a:p>
                      <a:pPr marL="0" marR="0" algn="ctr">
                        <a:spcBef>
                          <a:spcPts val="0"/>
                        </a:spcBef>
                        <a:spcAft>
                          <a:spcPts val="0"/>
                        </a:spcAft>
                      </a:pPr>
                      <a:r>
                        <a:rPr lang="en-US" sz="1800" dirty="0">
                          <a:effectLst/>
                          <a:latin typeface="+mn-lt"/>
                        </a:rPr>
                        <a:t>VOSB</a:t>
                      </a:r>
                      <a:endParaRPr lang="en-US" sz="1800" dirty="0">
                        <a:effectLst/>
                        <a:latin typeface="+mn-lt"/>
                        <a:ea typeface="Calibri" panose="020F0502020204030204" pitchFamily="34" charset="0"/>
                      </a:endParaRPr>
                    </a:p>
                  </a:txBody>
                  <a:tcPr marL="38882" marR="38882" marT="0" marB="0" anchor="b">
                    <a:solidFill>
                      <a:schemeClr val="tx2">
                        <a:lumMod val="50000"/>
                      </a:schemeClr>
                    </a:solidFill>
                  </a:tcPr>
                </a:tc>
                <a:tc>
                  <a:txBody>
                    <a:bodyPr/>
                    <a:lstStyle/>
                    <a:p>
                      <a:pPr marL="0" marR="0" algn="ctr">
                        <a:spcBef>
                          <a:spcPts val="0"/>
                        </a:spcBef>
                        <a:spcAft>
                          <a:spcPts val="0"/>
                        </a:spcAft>
                      </a:pPr>
                      <a:r>
                        <a:rPr lang="en-US" sz="1800" dirty="0">
                          <a:effectLst/>
                          <a:latin typeface="+mn-lt"/>
                        </a:rPr>
                        <a:t>%</a:t>
                      </a:r>
                    </a:p>
                    <a:p>
                      <a:pPr marL="0" marR="0" algn="ctr">
                        <a:spcBef>
                          <a:spcPts val="0"/>
                        </a:spcBef>
                        <a:spcAft>
                          <a:spcPts val="0"/>
                        </a:spcAft>
                      </a:pPr>
                      <a:r>
                        <a:rPr lang="en-US" sz="1800" dirty="0">
                          <a:effectLst/>
                          <a:latin typeface="+mn-lt"/>
                        </a:rPr>
                        <a:t>VOSB</a:t>
                      </a:r>
                      <a:endParaRPr lang="en-US" sz="1800" dirty="0">
                        <a:effectLst/>
                        <a:latin typeface="+mn-lt"/>
                        <a:ea typeface="Calibri" panose="020F0502020204030204" pitchFamily="34" charset="0"/>
                      </a:endParaRPr>
                    </a:p>
                  </a:txBody>
                  <a:tcPr marL="38882" marR="38882" marT="0" marB="0" anchor="b">
                    <a:solidFill>
                      <a:schemeClr val="tx2">
                        <a:lumMod val="50000"/>
                      </a:schemeClr>
                    </a:solidFill>
                  </a:tcPr>
                </a:tc>
                <a:extLst>
                  <a:ext uri="{0D108BD9-81ED-4DB2-BD59-A6C34878D82A}">
                    <a16:rowId xmlns:a16="http://schemas.microsoft.com/office/drawing/2014/main" val="2072043699"/>
                  </a:ext>
                </a:extLst>
              </a:tr>
              <a:tr h="765954">
                <a:tc>
                  <a:txBody>
                    <a:bodyPr/>
                    <a:lstStyle/>
                    <a:p>
                      <a:pPr marL="0" marR="0">
                        <a:spcBef>
                          <a:spcPts val="0"/>
                        </a:spcBef>
                        <a:spcAft>
                          <a:spcPts val="0"/>
                        </a:spcAft>
                      </a:pPr>
                      <a:r>
                        <a:rPr lang="en-US" sz="1600" dirty="0">
                          <a:effectLst/>
                          <a:latin typeface="+mn-lt"/>
                        </a:rPr>
                        <a:t>DEPARTMENT OF VETERANS AFFAIRS</a:t>
                      </a:r>
                    </a:p>
                    <a:p>
                      <a:pPr marL="0" marR="0">
                        <a:spcBef>
                          <a:spcPts val="0"/>
                        </a:spcBef>
                        <a:spcAft>
                          <a:spcPts val="0"/>
                        </a:spcAft>
                      </a:pPr>
                      <a:endParaRPr lang="en-US" sz="1600" dirty="0">
                        <a:effectLst/>
                        <a:latin typeface="+mn-lt"/>
                        <a:ea typeface="Calibri" panose="020F0502020204030204" pitchFamily="34" charset="0"/>
                      </a:endParaRPr>
                    </a:p>
                  </a:txBody>
                  <a:tcPr marL="38882" marR="38882" marT="0" marB="0">
                    <a:solidFill>
                      <a:schemeClr val="tx2">
                        <a:lumMod val="50000"/>
                      </a:schemeClr>
                    </a:solidFill>
                  </a:tcPr>
                </a:tc>
                <a:tc>
                  <a:txBody>
                    <a:bodyPr/>
                    <a:lstStyle/>
                    <a:p>
                      <a:pPr marL="0" marR="0" algn="l">
                        <a:spcBef>
                          <a:spcPts val="0"/>
                        </a:spcBef>
                        <a:spcAft>
                          <a:spcPts val="0"/>
                        </a:spcAft>
                      </a:pPr>
                      <a:r>
                        <a:rPr lang="en-US" sz="1800" b="1" dirty="0">
                          <a:solidFill>
                            <a:schemeClr val="bg1"/>
                          </a:solidFill>
                          <a:effectLst/>
                          <a:latin typeface="+mn-lt"/>
                        </a:rPr>
                        <a:t>  $    3,012,735,267.1</a:t>
                      </a:r>
                      <a:endParaRPr lang="en-US" sz="1800" b="1" dirty="0">
                        <a:solidFill>
                          <a:schemeClr val="bg1"/>
                        </a:solidFill>
                        <a:effectLst/>
                        <a:latin typeface="+mn-lt"/>
                        <a:ea typeface="Calibri" panose="020F0502020204030204" pitchFamily="34" charset="0"/>
                      </a:endParaRPr>
                    </a:p>
                  </a:txBody>
                  <a:tcPr marL="38882" marR="38882" marT="0" marB="0" anchor="b">
                    <a:solidFill>
                      <a:schemeClr val="tx2">
                        <a:lumMod val="50000"/>
                      </a:schemeClr>
                    </a:solidFill>
                  </a:tcPr>
                </a:tc>
                <a:tc>
                  <a:txBody>
                    <a:bodyPr/>
                    <a:lstStyle/>
                    <a:p>
                      <a:pPr algn="l" fontAlgn="b"/>
                      <a:r>
                        <a:rPr lang="en-US" sz="1500" b="1" i="0" u="none" strike="noStrike" kern="1200" dirty="0">
                          <a:solidFill>
                            <a:srgbClr val="000000"/>
                          </a:solidFill>
                          <a:effectLst/>
                          <a:latin typeface="Calibri" panose="020F0502020204030204" pitchFamily="34" charset="0"/>
                          <a:ea typeface="+mn-ea"/>
                          <a:cs typeface="+mn-cs"/>
                        </a:rPr>
                        <a:t> $  962,308,965.68 </a:t>
                      </a:r>
                    </a:p>
                  </a:txBody>
                  <a:tcPr marL="6350" marR="6350" marT="6350" marB="0" anchor="b"/>
                </a:tc>
                <a:tc>
                  <a:txBody>
                    <a:bodyPr/>
                    <a:lstStyle/>
                    <a:p>
                      <a:pPr marL="0" marR="0" algn="ctr">
                        <a:spcBef>
                          <a:spcPts val="0"/>
                        </a:spcBef>
                        <a:spcAft>
                          <a:spcPts val="0"/>
                        </a:spcAft>
                      </a:pPr>
                      <a:r>
                        <a:rPr lang="en-US" sz="1200" b="1" dirty="0">
                          <a:effectLst/>
                          <a:latin typeface="+mn-lt"/>
                        </a:rPr>
                        <a:t>31.94%</a:t>
                      </a:r>
                      <a:endParaRPr lang="en-US" sz="1200" b="1" dirty="0">
                        <a:effectLst/>
                        <a:latin typeface="+mn-lt"/>
                        <a:ea typeface="Calibri" panose="020F0502020204030204" pitchFamily="34" charset="0"/>
                      </a:endParaRPr>
                    </a:p>
                  </a:txBody>
                  <a:tcPr marL="38882" marR="38882" marT="0" marB="0" anchor="b"/>
                </a:tc>
                <a:tc>
                  <a:txBody>
                    <a:bodyPr/>
                    <a:lstStyle/>
                    <a:p>
                      <a:pPr algn="l" fontAlgn="b"/>
                      <a:r>
                        <a:rPr lang="en-US" sz="1500" b="1" i="0" u="none" strike="noStrike" kern="1200" dirty="0">
                          <a:solidFill>
                            <a:srgbClr val="000000"/>
                          </a:solidFill>
                          <a:effectLst/>
                          <a:latin typeface="Calibri" panose="020F0502020204030204" pitchFamily="34" charset="0"/>
                          <a:ea typeface="+mn-ea"/>
                          <a:cs typeface="+mn-cs"/>
                        </a:rPr>
                        <a:t> $   951,156,956.08 </a:t>
                      </a:r>
                    </a:p>
                  </a:txBody>
                  <a:tcPr marL="6350" marR="6350" marT="6350" marB="0" anchor="b"/>
                </a:tc>
                <a:tc>
                  <a:txBody>
                    <a:bodyPr/>
                    <a:lstStyle/>
                    <a:p>
                      <a:pPr marL="0" marR="0" algn="ctr">
                        <a:spcBef>
                          <a:spcPts val="0"/>
                        </a:spcBef>
                        <a:spcAft>
                          <a:spcPts val="0"/>
                        </a:spcAft>
                      </a:pPr>
                      <a:r>
                        <a:rPr lang="en-US" sz="1200" b="1" dirty="0">
                          <a:effectLst/>
                          <a:latin typeface="+mn-lt"/>
                        </a:rPr>
                        <a:t>31.57%</a:t>
                      </a:r>
                      <a:endParaRPr lang="en-US" sz="1200" b="1" dirty="0">
                        <a:effectLst/>
                        <a:latin typeface="+mn-lt"/>
                        <a:ea typeface="Calibri" panose="020F0502020204030204" pitchFamily="34" charset="0"/>
                      </a:endParaRPr>
                    </a:p>
                  </a:txBody>
                  <a:tcPr marL="38882" marR="38882" marT="0" marB="0" anchor="b"/>
                </a:tc>
                <a:extLst>
                  <a:ext uri="{0D108BD9-81ED-4DB2-BD59-A6C34878D82A}">
                    <a16:rowId xmlns:a16="http://schemas.microsoft.com/office/drawing/2014/main" val="886468039"/>
                  </a:ext>
                </a:extLst>
              </a:tr>
              <a:tr h="1021780">
                <a:tc>
                  <a:txBody>
                    <a:bodyPr/>
                    <a:lstStyle/>
                    <a:p>
                      <a:pPr marL="0" marR="0">
                        <a:spcBef>
                          <a:spcPts val="0"/>
                        </a:spcBef>
                        <a:spcAft>
                          <a:spcPts val="0"/>
                        </a:spcAft>
                      </a:pPr>
                      <a:r>
                        <a:rPr lang="en-US" sz="1600" dirty="0">
                          <a:effectLst/>
                          <a:latin typeface="+mn-lt"/>
                        </a:rPr>
                        <a:t>NATIONAL AERONAUTICS AND SPACE ADMINISTRATION</a:t>
                      </a:r>
                    </a:p>
                    <a:p>
                      <a:pPr marL="0" marR="0">
                        <a:spcBef>
                          <a:spcPts val="0"/>
                        </a:spcBef>
                        <a:spcAft>
                          <a:spcPts val="0"/>
                        </a:spcAft>
                      </a:pPr>
                      <a:endParaRPr lang="en-US" sz="1600" dirty="0">
                        <a:effectLst/>
                        <a:latin typeface="+mn-lt"/>
                        <a:ea typeface="Calibri" panose="020F0502020204030204" pitchFamily="34" charset="0"/>
                      </a:endParaRPr>
                    </a:p>
                  </a:txBody>
                  <a:tcPr marL="38882" marR="38882" marT="0" marB="0">
                    <a:solidFill>
                      <a:schemeClr val="tx2">
                        <a:lumMod val="50000"/>
                      </a:schemeClr>
                    </a:solidFill>
                  </a:tcPr>
                </a:tc>
                <a:tc>
                  <a:txBody>
                    <a:bodyPr/>
                    <a:lstStyle/>
                    <a:p>
                      <a:pPr algn="ctr" fontAlgn="b"/>
                      <a:r>
                        <a:rPr lang="en-US" sz="1800" b="1" i="0" u="none" strike="noStrike" dirty="0">
                          <a:solidFill>
                            <a:schemeClr val="bg1"/>
                          </a:solidFill>
                          <a:effectLst/>
                          <a:latin typeface="Calibri" panose="020F0502020204030204" pitchFamily="34" charset="0"/>
                        </a:rPr>
                        <a:t> $    1,681,261,881.52 </a:t>
                      </a:r>
                    </a:p>
                  </a:txBody>
                  <a:tcPr marL="9525" marR="9525" marT="9525" marB="0" anchor="b">
                    <a:solidFill>
                      <a:schemeClr val="tx2">
                        <a:lumMod val="50000"/>
                      </a:schemeClr>
                    </a:solidFill>
                  </a:tcPr>
                </a:tc>
                <a:tc>
                  <a:txBody>
                    <a:bodyPr/>
                    <a:lstStyle/>
                    <a:p>
                      <a:pPr algn="l" fontAlgn="b"/>
                      <a:r>
                        <a:rPr lang="en-US" sz="1500" b="1" i="0" u="none" strike="noStrike" dirty="0">
                          <a:solidFill>
                            <a:srgbClr val="000000"/>
                          </a:solidFill>
                          <a:effectLst/>
                          <a:latin typeface="Calibri" panose="020F0502020204030204" pitchFamily="34" charset="0"/>
                        </a:rPr>
                        <a:t> $ 1,616,589,331.69</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96.15%</a:t>
                      </a:r>
                    </a:p>
                  </a:txBody>
                  <a:tcPr marL="9525" marR="9525" marT="9525" marB="0" anchor="b"/>
                </a:tc>
                <a:tc>
                  <a:txBody>
                    <a:bodyPr/>
                    <a:lstStyle/>
                    <a:p>
                      <a:pPr algn="l" fontAlgn="b"/>
                      <a:r>
                        <a:rPr lang="en-US" sz="1500" b="1" i="0" u="none" strike="noStrike" dirty="0">
                          <a:solidFill>
                            <a:srgbClr val="000000"/>
                          </a:solidFill>
                          <a:effectLst/>
                          <a:latin typeface="Calibri" panose="020F0502020204030204" pitchFamily="34" charset="0"/>
                        </a:rPr>
                        <a:t> $ 1,586,567,378.98</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94.36%</a:t>
                      </a:r>
                    </a:p>
                  </a:txBody>
                  <a:tcPr marL="9525" marR="9525" marT="9525" marB="0" anchor="b"/>
                </a:tc>
                <a:extLst>
                  <a:ext uri="{0D108BD9-81ED-4DB2-BD59-A6C34878D82A}">
                    <a16:rowId xmlns:a16="http://schemas.microsoft.com/office/drawing/2014/main" val="2082018117"/>
                  </a:ext>
                </a:extLst>
              </a:tr>
              <a:tr h="765954">
                <a:tc>
                  <a:txBody>
                    <a:bodyPr/>
                    <a:lstStyle/>
                    <a:p>
                      <a:pPr marL="0" marR="0">
                        <a:spcBef>
                          <a:spcPts val="0"/>
                        </a:spcBef>
                        <a:spcAft>
                          <a:spcPts val="0"/>
                        </a:spcAft>
                      </a:pPr>
                      <a:r>
                        <a:rPr lang="en-US" sz="1600" dirty="0">
                          <a:effectLst/>
                          <a:latin typeface="+mn-lt"/>
                        </a:rPr>
                        <a:t>FEDERAL ACQUISITION SERVICE</a:t>
                      </a:r>
                    </a:p>
                    <a:p>
                      <a:pPr marL="0" marR="0">
                        <a:spcBef>
                          <a:spcPts val="0"/>
                        </a:spcBef>
                        <a:spcAft>
                          <a:spcPts val="0"/>
                        </a:spcAft>
                      </a:pPr>
                      <a:endParaRPr lang="en-US" sz="1600" dirty="0">
                        <a:effectLst/>
                        <a:latin typeface="+mn-lt"/>
                        <a:ea typeface="Calibri" panose="020F0502020204030204" pitchFamily="34" charset="0"/>
                      </a:endParaRPr>
                    </a:p>
                  </a:txBody>
                  <a:tcPr marL="38882" marR="38882" marT="0" marB="0">
                    <a:solidFill>
                      <a:schemeClr val="tx2">
                        <a:lumMod val="50000"/>
                      </a:schemeClr>
                    </a:solidFill>
                  </a:tcPr>
                </a:tc>
                <a:tc>
                  <a:txBody>
                    <a:bodyPr/>
                    <a:lstStyle/>
                    <a:p>
                      <a:pPr algn="l" fontAlgn="b"/>
                      <a:r>
                        <a:rPr lang="en-US" sz="1800" b="1" i="0" u="none" strike="noStrike" kern="1200" dirty="0">
                          <a:solidFill>
                            <a:schemeClr val="bg1"/>
                          </a:solidFill>
                          <a:effectLst/>
                          <a:latin typeface="Calibri" panose="020F0502020204030204" pitchFamily="34" charset="0"/>
                          <a:ea typeface="+mn-ea"/>
                          <a:cs typeface="+mn-cs"/>
                        </a:rPr>
                        <a:t>  $    1,087,740,117.27 </a:t>
                      </a:r>
                    </a:p>
                  </a:txBody>
                  <a:tcPr marL="6350" marR="6350" marT="6350" marB="0" anchor="b">
                    <a:solidFill>
                      <a:schemeClr val="tx2">
                        <a:lumMod val="50000"/>
                      </a:schemeClr>
                    </a:solidFill>
                  </a:tcPr>
                </a:tc>
                <a:tc>
                  <a:txBody>
                    <a:bodyPr/>
                    <a:lstStyle/>
                    <a:p>
                      <a:pPr algn="l" fontAlgn="b"/>
                      <a:r>
                        <a:rPr lang="en-US" sz="1500" b="1" i="0" u="none" strike="noStrike" dirty="0">
                          <a:solidFill>
                            <a:srgbClr val="000000"/>
                          </a:solidFill>
                          <a:effectLst/>
                          <a:latin typeface="Calibri" panose="020F0502020204030204" pitchFamily="34" charset="0"/>
                        </a:rPr>
                        <a:t> $  161,408,067.9 </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14.84%</a:t>
                      </a:r>
                    </a:p>
                  </a:txBody>
                  <a:tcPr marL="9525" marR="9525" marT="9525" marB="0" anchor="b"/>
                </a:tc>
                <a:tc>
                  <a:txBody>
                    <a:bodyPr/>
                    <a:lstStyle/>
                    <a:p>
                      <a:pPr algn="l" fontAlgn="b"/>
                      <a:r>
                        <a:rPr lang="en-US" sz="1500" b="1" i="0" u="none" strike="noStrike" dirty="0">
                          <a:solidFill>
                            <a:srgbClr val="000000"/>
                          </a:solidFill>
                          <a:effectLst/>
                          <a:latin typeface="Calibri" panose="020F0502020204030204" pitchFamily="34" charset="0"/>
                        </a:rPr>
                        <a:t> $   115,480,841.68 </a:t>
                      </a:r>
                    </a:p>
                  </a:txBody>
                  <a:tcPr marL="9525" marR="9525" marT="9525" marB="0" anchor="b"/>
                </a:tc>
                <a:tc>
                  <a:txBody>
                    <a:bodyPr/>
                    <a:lstStyle/>
                    <a:p>
                      <a:pPr algn="ctr" fontAlgn="b"/>
                      <a:r>
                        <a:rPr lang="en-US" sz="1200" b="1" i="0" u="none" strike="noStrike" dirty="0">
                          <a:solidFill>
                            <a:srgbClr val="000000"/>
                          </a:solidFill>
                          <a:effectLst/>
                          <a:latin typeface="Calibri" panose="020F0502020204030204" pitchFamily="34" charset="0"/>
                        </a:rPr>
                        <a:t>10.62%</a:t>
                      </a:r>
                    </a:p>
                  </a:txBody>
                  <a:tcPr marL="9525" marR="9525" marT="9525" marB="0" anchor="b"/>
                </a:tc>
                <a:extLst>
                  <a:ext uri="{0D108BD9-81ED-4DB2-BD59-A6C34878D82A}">
                    <a16:rowId xmlns:a16="http://schemas.microsoft.com/office/drawing/2014/main" val="2420265407"/>
                  </a:ext>
                </a:extLst>
              </a:tr>
              <a:tr h="765954">
                <a:tc>
                  <a:txBody>
                    <a:bodyPr/>
                    <a:lstStyle/>
                    <a:p>
                      <a:pPr marL="0" marR="0">
                        <a:spcBef>
                          <a:spcPts val="0"/>
                        </a:spcBef>
                        <a:spcAft>
                          <a:spcPts val="0"/>
                        </a:spcAft>
                      </a:pPr>
                      <a:r>
                        <a:rPr lang="en-US" sz="1600" dirty="0">
                          <a:effectLst/>
                          <a:latin typeface="+mn-lt"/>
                        </a:rPr>
                        <a:t>DEPARTMENT OF THE NAVY</a:t>
                      </a:r>
                    </a:p>
                    <a:p>
                      <a:pPr marL="0" marR="0">
                        <a:spcBef>
                          <a:spcPts val="0"/>
                        </a:spcBef>
                        <a:spcAft>
                          <a:spcPts val="0"/>
                        </a:spcAft>
                      </a:pPr>
                      <a:endParaRPr lang="en-US" sz="1600" dirty="0">
                        <a:effectLst/>
                        <a:latin typeface="+mn-lt"/>
                        <a:ea typeface="Calibri" panose="020F0502020204030204" pitchFamily="34" charset="0"/>
                      </a:endParaRPr>
                    </a:p>
                  </a:txBody>
                  <a:tcPr marL="38882" marR="38882" marT="0" marB="0">
                    <a:solidFill>
                      <a:schemeClr val="tx2">
                        <a:lumMod val="50000"/>
                      </a:schemeClr>
                    </a:solidFill>
                  </a:tcPr>
                </a:tc>
                <a:tc>
                  <a:txBody>
                    <a:bodyPr/>
                    <a:lstStyle/>
                    <a:p>
                      <a:pPr algn="l" fontAlgn="b"/>
                      <a:r>
                        <a:rPr lang="en-US" sz="1800" b="1" i="0" u="none" strike="noStrike" dirty="0">
                          <a:solidFill>
                            <a:schemeClr val="bg1"/>
                          </a:solidFill>
                          <a:effectLst/>
                          <a:latin typeface="Calibri" panose="020F0502020204030204" pitchFamily="34" charset="0"/>
                        </a:rPr>
                        <a:t>  $    60,550,053.01 </a:t>
                      </a:r>
                    </a:p>
                  </a:txBody>
                  <a:tcPr marL="9525" marR="9525" marT="9525" marB="0" anchor="b">
                    <a:solidFill>
                      <a:schemeClr val="tx2">
                        <a:lumMod val="50000"/>
                      </a:schemeClr>
                    </a:solidFill>
                  </a:tcPr>
                </a:tc>
                <a:tc>
                  <a:txBody>
                    <a:bodyPr/>
                    <a:lstStyle/>
                    <a:p>
                      <a:pPr marL="0" marR="0" algn="l">
                        <a:spcBef>
                          <a:spcPts val="0"/>
                        </a:spcBef>
                        <a:spcAft>
                          <a:spcPts val="0"/>
                        </a:spcAft>
                      </a:pPr>
                      <a:r>
                        <a:rPr lang="en-US" sz="1500" b="1" dirty="0">
                          <a:effectLst/>
                          <a:latin typeface="+mn-lt"/>
                        </a:rPr>
                        <a:t>                             </a:t>
                      </a:r>
                      <a:endParaRPr lang="en-US" sz="1500" b="1" dirty="0">
                        <a:effectLst/>
                        <a:latin typeface="+mn-lt"/>
                        <a:ea typeface="Calibri" panose="020F0502020204030204" pitchFamily="34" charset="0"/>
                      </a:endParaRPr>
                    </a:p>
                  </a:txBody>
                  <a:tcPr marL="38882" marR="38882" marT="0" marB="0" anchor="b">
                    <a:solidFill>
                      <a:srgbClr val="919191"/>
                    </a:solidFill>
                  </a:tcPr>
                </a:tc>
                <a:tc>
                  <a:txBody>
                    <a:bodyPr/>
                    <a:lstStyle/>
                    <a:p>
                      <a:pPr marL="0" marR="0" algn="ctr">
                        <a:spcBef>
                          <a:spcPts val="0"/>
                        </a:spcBef>
                        <a:spcAft>
                          <a:spcPts val="0"/>
                        </a:spcAft>
                      </a:pPr>
                      <a:r>
                        <a:rPr lang="en-US" sz="1200" b="1" dirty="0">
                          <a:effectLst/>
                          <a:latin typeface="+mn-lt"/>
                        </a:rPr>
                        <a:t>0.00%</a:t>
                      </a:r>
                      <a:endParaRPr lang="en-US" sz="1200" b="1" dirty="0">
                        <a:effectLst/>
                        <a:latin typeface="+mn-lt"/>
                        <a:ea typeface="Calibri" panose="020F0502020204030204" pitchFamily="34" charset="0"/>
                      </a:endParaRPr>
                    </a:p>
                  </a:txBody>
                  <a:tcPr marL="38882" marR="38882" marT="0" marB="0" anchor="b"/>
                </a:tc>
                <a:tc>
                  <a:txBody>
                    <a:bodyPr/>
                    <a:lstStyle/>
                    <a:p>
                      <a:pPr marL="0" marR="0" algn="l">
                        <a:spcBef>
                          <a:spcPts val="0"/>
                        </a:spcBef>
                        <a:spcAft>
                          <a:spcPts val="0"/>
                        </a:spcAft>
                      </a:pPr>
                      <a:endParaRPr lang="en-US" sz="1500" b="1" dirty="0">
                        <a:effectLst/>
                        <a:latin typeface="+mn-lt"/>
                        <a:ea typeface="Calibri" panose="020F0502020204030204" pitchFamily="34" charset="0"/>
                      </a:endParaRPr>
                    </a:p>
                  </a:txBody>
                  <a:tcPr marL="38882" marR="38882" marT="0" marB="0" anchor="b">
                    <a:solidFill>
                      <a:srgbClr val="919191"/>
                    </a:solidFill>
                  </a:tcPr>
                </a:tc>
                <a:tc>
                  <a:txBody>
                    <a:bodyPr/>
                    <a:lstStyle/>
                    <a:p>
                      <a:pPr marL="0" marR="0" algn="ctr">
                        <a:spcBef>
                          <a:spcPts val="0"/>
                        </a:spcBef>
                        <a:spcAft>
                          <a:spcPts val="0"/>
                        </a:spcAft>
                      </a:pPr>
                      <a:r>
                        <a:rPr lang="en-US" sz="1200" b="1" dirty="0">
                          <a:effectLst/>
                          <a:latin typeface="+mn-lt"/>
                        </a:rPr>
                        <a:t>0.00%</a:t>
                      </a:r>
                      <a:endParaRPr lang="en-US" sz="1200" b="1" dirty="0">
                        <a:effectLst/>
                        <a:latin typeface="+mn-lt"/>
                        <a:ea typeface="Calibri" panose="020F0502020204030204" pitchFamily="34" charset="0"/>
                      </a:endParaRPr>
                    </a:p>
                  </a:txBody>
                  <a:tcPr marL="38882" marR="38882" marT="0" marB="0" anchor="b"/>
                </a:tc>
                <a:extLst>
                  <a:ext uri="{0D108BD9-81ED-4DB2-BD59-A6C34878D82A}">
                    <a16:rowId xmlns:a16="http://schemas.microsoft.com/office/drawing/2014/main" val="849185090"/>
                  </a:ext>
                </a:extLst>
              </a:tr>
              <a:tr h="765954">
                <a:tc>
                  <a:txBody>
                    <a:bodyPr/>
                    <a:lstStyle/>
                    <a:p>
                      <a:pPr marL="0" marR="0">
                        <a:spcBef>
                          <a:spcPts val="0"/>
                        </a:spcBef>
                        <a:spcAft>
                          <a:spcPts val="0"/>
                        </a:spcAft>
                      </a:pPr>
                      <a:r>
                        <a:rPr lang="en-US" sz="1600" dirty="0">
                          <a:effectLst/>
                          <a:latin typeface="+mn-lt"/>
                        </a:rPr>
                        <a:t>NATIONAL INSTITUTES OF HEALTH</a:t>
                      </a:r>
                    </a:p>
                    <a:p>
                      <a:pPr marL="0" marR="0">
                        <a:spcBef>
                          <a:spcPts val="0"/>
                        </a:spcBef>
                        <a:spcAft>
                          <a:spcPts val="0"/>
                        </a:spcAft>
                      </a:pPr>
                      <a:endParaRPr lang="en-US" sz="1600" dirty="0">
                        <a:effectLst/>
                        <a:latin typeface="+mn-lt"/>
                        <a:ea typeface="Calibri" panose="020F0502020204030204" pitchFamily="34" charset="0"/>
                      </a:endParaRPr>
                    </a:p>
                  </a:txBody>
                  <a:tcPr marL="38882" marR="38882" marT="0" marB="0" anchor="b">
                    <a:solidFill>
                      <a:schemeClr val="tx2">
                        <a:lumMod val="50000"/>
                      </a:schemeClr>
                    </a:solidFill>
                  </a:tcPr>
                </a:tc>
                <a:tc>
                  <a:txBody>
                    <a:bodyPr/>
                    <a:lstStyle/>
                    <a:p>
                      <a:pPr marL="0" marR="0" algn="l">
                        <a:spcBef>
                          <a:spcPts val="0"/>
                        </a:spcBef>
                        <a:spcAft>
                          <a:spcPts val="0"/>
                        </a:spcAft>
                      </a:pPr>
                      <a:r>
                        <a:rPr lang="en-US" sz="1800" b="1" dirty="0">
                          <a:solidFill>
                            <a:schemeClr val="bg1"/>
                          </a:solidFill>
                          <a:effectLst/>
                          <a:latin typeface="Calibri" panose="020F0502020204030204" pitchFamily="34" charset="0"/>
                          <a:ea typeface="Calibri" panose="020F0502020204030204" pitchFamily="34" charset="0"/>
                        </a:rPr>
                        <a:t> $   145,771,338.76 </a:t>
                      </a:r>
                    </a:p>
                  </a:txBody>
                  <a:tcPr marL="68580" marR="68580" marT="0" marB="0" anchor="b">
                    <a:solidFill>
                      <a:schemeClr val="tx2">
                        <a:lumMod val="50000"/>
                      </a:schemeClr>
                    </a:solidFill>
                  </a:tcPr>
                </a:tc>
                <a:tc>
                  <a:txBody>
                    <a:bodyPr/>
                    <a:lstStyle/>
                    <a:p>
                      <a:pPr marL="0" marR="0">
                        <a:spcBef>
                          <a:spcPts val="0"/>
                        </a:spcBef>
                        <a:spcAft>
                          <a:spcPts val="0"/>
                        </a:spcAft>
                      </a:pPr>
                      <a:r>
                        <a:rPr lang="en-US" sz="1500" b="1" dirty="0">
                          <a:solidFill>
                            <a:srgbClr val="000000"/>
                          </a:solidFill>
                          <a:effectLst/>
                          <a:latin typeface="Calibri" panose="020F0502020204030204" pitchFamily="34" charset="0"/>
                          <a:ea typeface="Calibri" panose="020F0502020204030204" pitchFamily="34" charset="0"/>
                        </a:rPr>
                        <a:t> $    21,954,159.19</a:t>
                      </a:r>
                      <a:endParaRPr lang="en-US" sz="1500" b="1" dirty="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ctr">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rPr>
                        <a:t>15.06%</a:t>
                      </a:r>
                      <a:endParaRPr lang="en-US" sz="1200" b="1" dirty="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l">
                        <a:spcBef>
                          <a:spcPts val="0"/>
                        </a:spcBef>
                        <a:spcAft>
                          <a:spcPts val="0"/>
                        </a:spcAft>
                      </a:pPr>
                      <a:r>
                        <a:rPr lang="en-US" sz="1500" b="1" dirty="0">
                          <a:solidFill>
                            <a:srgbClr val="000000"/>
                          </a:solidFill>
                          <a:effectLst/>
                          <a:latin typeface="Calibri" panose="020F0502020204030204" pitchFamily="34" charset="0"/>
                          <a:ea typeface="Calibri" panose="020F0502020204030204" pitchFamily="34" charset="0"/>
                        </a:rPr>
                        <a:t>$     21,954,159.19 </a:t>
                      </a:r>
                      <a:endParaRPr lang="en-US" sz="1500" b="1" dirty="0">
                        <a:effectLst/>
                        <a:latin typeface="Calibri" panose="020F0502020204030204" pitchFamily="34" charset="0"/>
                        <a:ea typeface="Calibri" panose="020F0502020204030204" pitchFamily="34" charset="0"/>
                      </a:endParaRPr>
                    </a:p>
                  </a:txBody>
                  <a:tcPr marL="68580" marR="68580" marT="0" marB="0" anchor="b"/>
                </a:tc>
                <a:tc>
                  <a:txBody>
                    <a:bodyPr/>
                    <a:lstStyle/>
                    <a:p>
                      <a:pPr marL="0" marR="0" algn="ctr">
                        <a:spcBef>
                          <a:spcPts val="0"/>
                        </a:spcBef>
                        <a:spcAft>
                          <a:spcPts val="0"/>
                        </a:spcAft>
                      </a:pPr>
                      <a:r>
                        <a:rPr lang="en-US" sz="1200" b="1" dirty="0">
                          <a:solidFill>
                            <a:srgbClr val="000000"/>
                          </a:solidFill>
                          <a:effectLst/>
                          <a:latin typeface="Calibri" panose="020F0502020204030204" pitchFamily="34" charset="0"/>
                          <a:ea typeface="Calibri" panose="020F0502020204030204" pitchFamily="34" charset="0"/>
                        </a:rPr>
                        <a:t>15.06%</a:t>
                      </a:r>
                      <a:endParaRPr lang="en-US" sz="1200" b="1" dirty="0">
                        <a:effectLst/>
                        <a:latin typeface="Calibri" panose="020F0502020204030204" pitchFamily="34" charset="0"/>
                        <a:ea typeface="Calibri" panose="020F0502020204030204" pitchFamily="34" charset="0"/>
                      </a:endParaRPr>
                    </a:p>
                  </a:txBody>
                  <a:tcPr marL="68580" marR="68580" marT="0" marB="0" anchor="b"/>
                </a:tc>
                <a:extLst>
                  <a:ext uri="{0D108BD9-81ED-4DB2-BD59-A6C34878D82A}">
                    <a16:rowId xmlns:a16="http://schemas.microsoft.com/office/drawing/2014/main" val="1108145415"/>
                  </a:ext>
                </a:extLst>
              </a:tr>
              <a:tr h="297206">
                <a:tc>
                  <a:txBody>
                    <a:bodyPr/>
                    <a:lstStyle/>
                    <a:p>
                      <a:pPr marL="0" marR="0">
                        <a:spcBef>
                          <a:spcPts val="0"/>
                        </a:spcBef>
                        <a:spcAft>
                          <a:spcPts val="0"/>
                        </a:spcAft>
                      </a:pPr>
                      <a:r>
                        <a:rPr lang="en-US" sz="1600" dirty="0">
                          <a:solidFill>
                            <a:schemeClr val="bg1"/>
                          </a:solidFill>
                          <a:effectLst/>
                          <a:latin typeface="+mn-lt"/>
                        </a:rPr>
                        <a:t>Grand Total</a:t>
                      </a:r>
                      <a:endParaRPr lang="en-US" sz="1600" dirty="0">
                        <a:solidFill>
                          <a:schemeClr val="bg1"/>
                        </a:solidFill>
                        <a:effectLst/>
                        <a:latin typeface="+mn-lt"/>
                        <a:ea typeface="Calibri" panose="020F0502020204030204" pitchFamily="34" charset="0"/>
                      </a:endParaRPr>
                    </a:p>
                  </a:txBody>
                  <a:tcPr marL="38882" marR="38882" marT="0" marB="0" anchor="b">
                    <a:solidFill>
                      <a:schemeClr val="accent3">
                        <a:lumMod val="50000"/>
                      </a:schemeClr>
                    </a:solidFill>
                  </a:tcPr>
                </a:tc>
                <a:tc>
                  <a:txBody>
                    <a:bodyPr/>
                    <a:lstStyle/>
                    <a:p>
                      <a:pPr algn="l" rtl="0" fontAlgn="ctr"/>
                      <a:r>
                        <a:rPr lang="en-US" sz="1600" b="1" i="0" u="none" strike="noStrike" dirty="0">
                          <a:solidFill>
                            <a:schemeClr val="bg1"/>
                          </a:solidFill>
                          <a:effectLst/>
                          <a:latin typeface="Calibri" panose="020F0502020204030204" pitchFamily="34" charset="0"/>
                        </a:rPr>
                        <a:t>  $     5,988,058,657.66</a:t>
                      </a:r>
                    </a:p>
                  </a:txBody>
                  <a:tcPr marL="9525" marR="9525" marT="9525" marB="0" anchor="ctr">
                    <a:solidFill>
                      <a:schemeClr val="accent3">
                        <a:lumMod val="50000"/>
                      </a:schemeClr>
                    </a:solidFill>
                  </a:tcPr>
                </a:tc>
                <a:tc>
                  <a:txBody>
                    <a:bodyPr/>
                    <a:lstStyle/>
                    <a:p>
                      <a:pPr algn="ctr" rtl="0" fontAlgn="ctr"/>
                      <a:r>
                        <a:rPr lang="en-US" sz="1600" b="1" i="0" u="none" strike="noStrike" dirty="0">
                          <a:solidFill>
                            <a:schemeClr val="bg1"/>
                          </a:solidFill>
                          <a:effectLst/>
                          <a:latin typeface="Calibri" panose="020F0502020204030204" pitchFamily="34" charset="0"/>
                        </a:rPr>
                        <a:t>$ 2,762,260,524.46</a:t>
                      </a:r>
                    </a:p>
                  </a:txBody>
                  <a:tcPr marL="9525" marR="9525" marT="9525" marB="0" anchor="ctr">
                    <a:solidFill>
                      <a:schemeClr val="accent3">
                        <a:lumMod val="50000"/>
                      </a:schemeClr>
                    </a:solidFill>
                  </a:tcPr>
                </a:tc>
                <a:tc>
                  <a:txBody>
                    <a:bodyPr/>
                    <a:lstStyle/>
                    <a:p>
                      <a:pPr algn="ctr" rtl="0" fontAlgn="ctr"/>
                      <a:r>
                        <a:rPr lang="en-US" sz="1600" b="1" i="0" u="none" strike="noStrike" dirty="0">
                          <a:solidFill>
                            <a:schemeClr val="bg1"/>
                          </a:solidFill>
                          <a:effectLst/>
                          <a:latin typeface="Calibri" panose="020F0502020204030204" pitchFamily="34" charset="0"/>
                        </a:rPr>
                        <a:t>46.13%</a:t>
                      </a:r>
                    </a:p>
                  </a:txBody>
                  <a:tcPr marL="9525" marR="9525" marT="9525" marB="0" anchor="ctr">
                    <a:solidFill>
                      <a:schemeClr val="accent3">
                        <a:lumMod val="50000"/>
                      </a:schemeClr>
                    </a:solidFill>
                  </a:tcPr>
                </a:tc>
                <a:tc>
                  <a:txBody>
                    <a:bodyPr/>
                    <a:lstStyle/>
                    <a:p>
                      <a:pPr algn="ctr" rtl="0" fontAlgn="ctr"/>
                      <a:r>
                        <a:rPr lang="en-US" sz="1600" b="1" i="0" u="none" strike="noStrike" dirty="0">
                          <a:solidFill>
                            <a:schemeClr val="bg1"/>
                          </a:solidFill>
                          <a:effectLst/>
                          <a:latin typeface="Calibri" panose="020F0502020204030204" pitchFamily="34" charset="0"/>
                        </a:rPr>
                        <a:t>$ 2,675,159,335.93</a:t>
                      </a:r>
                    </a:p>
                  </a:txBody>
                  <a:tcPr marL="9525" marR="9525" marT="9525" marB="0" anchor="ctr">
                    <a:solidFill>
                      <a:schemeClr val="accent3">
                        <a:lumMod val="50000"/>
                      </a:schemeClr>
                    </a:solidFill>
                  </a:tcPr>
                </a:tc>
                <a:tc>
                  <a:txBody>
                    <a:bodyPr/>
                    <a:lstStyle/>
                    <a:p>
                      <a:pPr algn="ctr" rtl="0" fontAlgn="ctr"/>
                      <a:r>
                        <a:rPr lang="en-US" sz="1600" b="1" i="0" u="none" strike="noStrike" dirty="0">
                          <a:solidFill>
                            <a:schemeClr val="bg1"/>
                          </a:solidFill>
                          <a:effectLst/>
                          <a:latin typeface="Calibri" panose="020F0502020204030204" pitchFamily="34" charset="0"/>
                        </a:rPr>
                        <a:t>44.67%</a:t>
                      </a:r>
                    </a:p>
                  </a:txBody>
                  <a:tcPr marL="9525" marR="9525" marT="9525" marB="0" anchor="ctr">
                    <a:solidFill>
                      <a:schemeClr val="accent3">
                        <a:lumMod val="50000"/>
                      </a:schemeClr>
                    </a:solidFill>
                  </a:tcPr>
                </a:tc>
                <a:extLst>
                  <a:ext uri="{0D108BD9-81ED-4DB2-BD59-A6C34878D82A}">
                    <a16:rowId xmlns:a16="http://schemas.microsoft.com/office/drawing/2014/main" val="3092974772"/>
                  </a:ext>
                </a:extLst>
              </a:tr>
            </a:tbl>
          </a:graphicData>
        </a:graphic>
      </p:graphicFrame>
    </p:spTree>
    <p:extLst>
      <p:ext uri="{BB962C8B-B14F-4D97-AF65-F5344CB8AC3E}">
        <p14:creationId xmlns:p14="http://schemas.microsoft.com/office/powerpoint/2010/main" val="3789062891"/>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EF623D6C-19BB-4689-8723-CFDEAD88A2DD}"/>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89</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7B64F4DF-5CC6-462C-B864-94ACDA61F8DC}"/>
              </a:ext>
            </a:extLst>
          </p:cNvPr>
          <p:cNvSpPr>
            <a:spLocks noGrp="1"/>
          </p:cNvSpPr>
          <p:nvPr>
            <p:ph type="title"/>
          </p:nvPr>
        </p:nvSpPr>
        <p:spPr/>
        <p:txBody>
          <a:bodyPr>
            <a:noAutofit/>
          </a:bodyPr>
          <a:lstStyle/>
          <a:p>
            <a:r>
              <a:rPr lang="en-US" sz="3200" dirty="0"/>
              <a:t>Summary on Doing Business with VA</a:t>
            </a:r>
          </a:p>
        </p:txBody>
      </p:sp>
      <p:sp>
        <p:nvSpPr>
          <p:cNvPr id="2" name="TextBox 1">
            <a:extLst>
              <a:ext uri="{FF2B5EF4-FFF2-40B4-BE49-F238E27FC236}">
                <a16:creationId xmlns:a16="http://schemas.microsoft.com/office/drawing/2014/main" id="{4569E435-788B-4A63-A609-358D2B51A791}"/>
              </a:ext>
            </a:extLst>
          </p:cNvPr>
          <p:cNvSpPr txBox="1"/>
          <p:nvPr/>
        </p:nvSpPr>
        <p:spPr>
          <a:xfrm>
            <a:off x="420915" y="763714"/>
            <a:ext cx="8458200" cy="5016758"/>
          </a:xfrm>
          <a:prstGeom prst="rect">
            <a:avLst/>
          </a:prstGeom>
          <a:noFill/>
        </p:spPr>
        <p:txBody>
          <a:bodyPr wrap="square" rtlCol="0">
            <a:spAutoFit/>
          </a:bodyPr>
          <a:lstStyle/>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Calibri"/>
                <a:ea typeface="+mn-ea"/>
                <a:cs typeface="+mn-cs"/>
              </a:rPr>
              <a:t>Get verified</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Calibri"/>
                <a:ea typeface="+mn-ea"/>
                <a:cs typeface="+mn-cs"/>
              </a:rPr>
              <a:t>Do your research</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Calibri"/>
                <a:ea typeface="+mn-ea"/>
                <a:cs typeface="+mn-cs"/>
              </a:rPr>
              <a:t>Partner and subcontract</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Calibri"/>
                <a:ea typeface="+mn-ea"/>
                <a:cs typeface="+mn-cs"/>
              </a:rPr>
              <a:t>Meet with Procurement Decision Makers</a:t>
            </a: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3200" b="0" i="0" u="none" strike="noStrike" kern="1200" cap="none" spc="0" normalizeH="0" baseline="0" noProof="0" dirty="0">
                <a:ln>
                  <a:noFill/>
                </a:ln>
                <a:solidFill>
                  <a:srgbClr val="000000"/>
                </a:solidFill>
                <a:effectLst/>
                <a:uLnTx/>
                <a:uFillTx/>
                <a:latin typeface="Calibri"/>
                <a:ea typeface="+mn-ea"/>
                <a:cs typeface="+mn-cs"/>
              </a:rPr>
              <a:t>Take advantage of OSDBU resources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83BE">
                  <a:lumMod val="75000"/>
                </a:srgbClr>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0083BE">
                  <a:lumMod val="75000"/>
                </a:srgbClr>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000000"/>
              </a:solidFill>
              <a:effectLst/>
              <a:uLnTx/>
              <a:uFillTx/>
              <a:latin typeface="Calibri"/>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srgbClr val="000000"/>
              </a:solidFill>
              <a:effectLst/>
              <a:uLnTx/>
              <a:uFillTx/>
              <a:latin typeface="Calibri"/>
              <a:ea typeface="+mn-ea"/>
              <a:cs typeface="+mn-cs"/>
            </a:endParaRPr>
          </a:p>
          <a:p>
            <a:pPr marL="457200" marR="0" lvl="0" indent="-4572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US" sz="3200" b="0" i="0" u="none" strike="noStrike" kern="1200" cap="none" spc="0" normalizeH="0" baseline="0" noProof="0" dirty="0">
              <a:ln>
                <a:noFill/>
              </a:ln>
              <a:solidFill>
                <a:srgbClr val="000000"/>
              </a:solidFill>
              <a:effectLst/>
              <a:uLnTx/>
              <a:uFillTx/>
              <a:latin typeface="Calibri"/>
              <a:ea typeface="+mn-ea"/>
              <a:cs typeface="+mn-cs"/>
            </a:endParaRPr>
          </a:p>
        </p:txBody>
      </p:sp>
    </p:spTree>
    <p:extLst>
      <p:ext uri="{BB962C8B-B14F-4D97-AF65-F5344CB8AC3E}">
        <p14:creationId xmlns:p14="http://schemas.microsoft.com/office/powerpoint/2010/main" val="2461403599"/>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CACAB67-3D65-4921-A893-689BEDC0A467}"/>
              </a:ext>
            </a:extLst>
          </p:cNvPr>
          <p:cNvSpPr>
            <a:spLocks noGrp="1"/>
          </p:cNvSpPr>
          <p:nvPr>
            <p:ph idx="1"/>
          </p:nvPr>
        </p:nvSpPr>
        <p:spPr>
          <a:xfrm>
            <a:off x="457200" y="655319"/>
            <a:ext cx="8229600" cy="5212081"/>
          </a:xfrm>
        </p:spPr>
        <p:txBody>
          <a:bodyPr>
            <a:noAutofit/>
          </a:bodyPr>
          <a:lstStyle/>
          <a:p>
            <a:pPr>
              <a:spcBef>
                <a:spcPts val="0"/>
              </a:spcBef>
            </a:pPr>
            <a:endParaRPr lang="en-US" sz="2400" dirty="0"/>
          </a:p>
          <a:p>
            <a:pPr>
              <a:spcBef>
                <a:spcPts val="0"/>
              </a:spcBef>
            </a:pPr>
            <a:r>
              <a:rPr lang="en-US" sz="2400" dirty="0"/>
              <a:t>Section 862 of the William H. (Mac) Thornberry National Defense Authorization Act for Fiscal Year 2021 (Public Law 116-283) requires transfer of the verification function from VA to the Small Business Administration.</a:t>
            </a:r>
          </a:p>
          <a:p>
            <a:pPr>
              <a:spcBef>
                <a:spcPts val="0"/>
              </a:spcBef>
            </a:pPr>
            <a:r>
              <a:rPr lang="en-US" sz="2400" dirty="0"/>
              <a:t>The law defines the “transfer date” as 2 years after the date of enactment, or January 1, 2023.</a:t>
            </a:r>
          </a:p>
          <a:p>
            <a:pPr>
              <a:spcBef>
                <a:spcPts val="0"/>
              </a:spcBef>
            </a:pPr>
            <a:endParaRPr lang="en-US" sz="2400" dirty="0"/>
          </a:p>
          <a:p>
            <a:pPr>
              <a:spcBef>
                <a:spcPts val="0"/>
              </a:spcBef>
            </a:pPr>
            <a:endParaRPr lang="en-US" sz="2400" dirty="0"/>
          </a:p>
          <a:p>
            <a:pPr marL="0" indent="0">
              <a:spcBef>
                <a:spcPts val="0"/>
              </a:spcBef>
              <a:buNone/>
            </a:pPr>
            <a:r>
              <a:rPr lang="en-US" sz="2400" dirty="0"/>
              <a:t>“Effective on the transfer date, all functions that, immediately before the transfer date, were functions of the Center for Verification and Evaluation shall be functions of the Small Business Administration.”</a:t>
            </a:r>
          </a:p>
          <a:p>
            <a:pPr marL="0" indent="0">
              <a:spcBef>
                <a:spcPts val="0"/>
              </a:spcBef>
              <a:buNone/>
            </a:pPr>
            <a:endParaRPr lang="en-US" sz="2400" dirty="0"/>
          </a:p>
        </p:txBody>
      </p:sp>
      <p:sp>
        <p:nvSpPr>
          <p:cNvPr id="3" name="Slide Number Placeholder 2">
            <a:extLst>
              <a:ext uri="{FF2B5EF4-FFF2-40B4-BE49-F238E27FC236}">
                <a16:creationId xmlns:a16="http://schemas.microsoft.com/office/drawing/2014/main" id="{81C75C12-8ACF-40A0-8659-6781F1695F3B}"/>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smtClean="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90</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sp>
        <p:nvSpPr>
          <p:cNvPr id="4" name="Title 3">
            <a:extLst>
              <a:ext uri="{FF2B5EF4-FFF2-40B4-BE49-F238E27FC236}">
                <a16:creationId xmlns:a16="http://schemas.microsoft.com/office/drawing/2014/main" id="{022CC109-705D-4AF6-94A8-E05DE47B4479}"/>
              </a:ext>
            </a:extLst>
          </p:cNvPr>
          <p:cNvSpPr>
            <a:spLocks noGrp="1"/>
          </p:cNvSpPr>
          <p:nvPr>
            <p:ph type="title"/>
          </p:nvPr>
        </p:nvSpPr>
        <p:spPr/>
        <p:txBody>
          <a:bodyPr>
            <a:normAutofit fontScale="90000"/>
          </a:bodyPr>
          <a:lstStyle/>
          <a:p>
            <a:r>
              <a:rPr lang="en-US" dirty="0"/>
              <a:t>Verification Transfer Legislation</a:t>
            </a:r>
          </a:p>
        </p:txBody>
      </p:sp>
    </p:spTree>
    <p:extLst>
      <p:ext uri="{BB962C8B-B14F-4D97-AF65-F5344CB8AC3E}">
        <p14:creationId xmlns:p14="http://schemas.microsoft.com/office/powerpoint/2010/main" val="472516618"/>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pPr marL="0" indent="0" fontAlgn="base">
              <a:spcBef>
                <a:spcPct val="0"/>
              </a:spcBef>
              <a:spcAft>
                <a:spcPct val="0"/>
              </a:spcAft>
              <a:buNone/>
            </a:pPr>
            <a:r>
              <a:rPr lang="en-US" altLang="en-US" sz="2400" b="1" u="sng" dirty="0">
                <a:solidFill>
                  <a:prstClr val="black"/>
                </a:solidFill>
              </a:rPr>
              <a:t>OSDBU Help Desk: </a:t>
            </a:r>
          </a:p>
          <a:p>
            <a:pPr marL="257175" indent="-257175" fontAlgn="base">
              <a:spcBef>
                <a:spcPct val="0"/>
              </a:spcBef>
              <a:spcAft>
                <a:spcPct val="0"/>
              </a:spcAft>
              <a:buNone/>
            </a:pPr>
            <a:r>
              <a:rPr lang="en-US" altLang="en-US" sz="2000" b="1" dirty="0">
                <a:solidFill>
                  <a:prstClr val="black"/>
                </a:solidFill>
              </a:rPr>
              <a:t>Phone: 1–866–584–2344</a:t>
            </a:r>
          </a:p>
          <a:p>
            <a:pPr marL="257175" indent="-257175" fontAlgn="base">
              <a:spcBef>
                <a:spcPct val="0"/>
              </a:spcBef>
              <a:spcAft>
                <a:spcPct val="0"/>
              </a:spcAft>
              <a:buNone/>
            </a:pPr>
            <a:r>
              <a:rPr lang="en-US" altLang="en-US" sz="2000" b="1" dirty="0"/>
              <a:t>Email: </a:t>
            </a:r>
            <a:r>
              <a:rPr lang="en-US" altLang="en-US" sz="2000" b="1" dirty="0">
                <a:solidFill>
                  <a:schemeClr val="accent2">
                    <a:lumMod val="75000"/>
                  </a:schemeClr>
                </a:solidFill>
                <a:hlinkClick r:id="rId3" tooltip="Email OSDBU about Doing Business with VA">
                  <a:extLst>
                    <a:ext uri="{A12FA001-AC4F-418D-AE19-62706E023703}">
                      <ahyp:hlinkClr xmlns:ahyp="http://schemas.microsoft.com/office/drawing/2018/hyperlinkcolor" val="tx"/>
                    </a:ext>
                  </a:extLst>
                </a:hlinkClick>
              </a:rPr>
              <a:t>vip@va.gov</a:t>
            </a:r>
            <a:endParaRPr lang="en-US" altLang="en-US" sz="2000" b="1" dirty="0">
              <a:solidFill>
                <a:schemeClr val="accent2">
                  <a:lumMod val="75000"/>
                </a:schemeClr>
              </a:solidFill>
            </a:endParaRPr>
          </a:p>
          <a:p>
            <a:pPr marL="257175" indent="-257175" fontAlgn="base">
              <a:spcBef>
                <a:spcPct val="0"/>
              </a:spcBef>
              <a:spcAft>
                <a:spcPct val="0"/>
              </a:spcAft>
              <a:buNone/>
            </a:pPr>
            <a:r>
              <a:rPr lang="en-US" altLang="en-US" sz="2000" b="1" dirty="0"/>
              <a:t>Hours: 8 a.m. – 6 p.m. (Eastern Time)</a:t>
            </a:r>
          </a:p>
          <a:p>
            <a:pPr marL="0" indent="0" fontAlgn="base">
              <a:spcBef>
                <a:spcPct val="0"/>
              </a:spcBef>
              <a:spcAft>
                <a:spcPct val="0"/>
              </a:spcAft>
              <a:buNone/>
            </a:pPr>
            <a:endParaRPr lang="en-US" altLang="en-US" sz="2400" b="1" u="sng" dirty="0"/>
          </a:p>
          <a:p>
            <a:pPr marL="0" indent="0" fontAlgn="base">
              <a:spcBef>
                <a:spcPct val="0"/>
              </a:spcBef>
              <a:spcAft>
                <a:spcPct val="0"/>
              </a:spcAft>
              <a:buNone/>
            </a:pPr>
            <a:r>
              <a:rPr lang="en-US" altLang="en-US" sz="2400" b="1" u="sng" dirty="0"/>
              <a:t>OSDBU Website:</a:t>
            </a:r>
            <a:r>
              <a:rPr lang="en-US" altLang="en-US" sz="2400" b="1" dirty="0"/>
              <a:t>  </a:t>
            </a:r>
            <a:r>
              <a:rPr lang="en-US" altLang="en-US" sz="2000" b="1" dirty="0">
                <a:solidFill>
                  <a:schemeClr val="accent2">
                    <a:lumMod val="75000"/>
                  </a:schemeClr>
                </a:solidFill>
                <a:hlinkClick r:id="rId4" tooltip="https://www.va.gov/osdbu/ ">
                  <a:extLst>
                    <a:ext uri="{A12FA001-AC4F-418D-AE19-62706E023703}">
                      <ahyp:hlinkClr xmlns:ahyp="http://schemas.microsoft.com/office/drawing/2018/hyperlinkcolor" val="tx"/>
                    </a:ext>
                  </a:extLst>
                </a:hlinkClick>
              </a:rPr>
              <a:t>https://www.va.gov/osdbu/</a:t>
            </a:r>
            <a:r>
              <a:rPr lang="en-US" altLang="en-US" sz="2000" b="1" dirty="0">
                <a:solidFill>
                  <a:schemeClr val="accent2">
                    <a:lumMod val="75000"/>
                  </a:schemeClr>
                </a:solidFill>
              </a:rPr>
              <a:t> </a:t>
            </a:r>
          </a:p>
          <a:p>
            <a:pPr marL="0" indent="0" fontAlgn="base">
              <a:spcBef>
                <a:spcPct val="0"/>
              </a:spcBef>
              <a:spcAft>
                <a:spcPct val="0"/>
              </a:spcAft>
              <a:buNone/>
            </a:pPr>
            <a:endParaRPr lang="en-US" altLang="en-US" sz="2400" b="1" u="sng" dirty="0"/>
          </a:p>
          <a:p>
            <a:pPr marL="0" indent="0" fontAlgn="base">
              <a:spcBef>
                <a:spcPct val="0"/>
              </a:spcBef>
              <a:spcAft>
                <a:spcPct val="0"/>
              </a:spcAft>
              <a:buNone/>
            </a:pPr>
            <a:r>
              <a:rPr lang="en-US" altLang="en-US" sz="2400" b="1" u="sng" dirty="0"/>
              <a:t>Social Media: </a:t>
            </a:r>
          </a:p>
          <a:p>
            <a:pPr marL="0" indent="0" fontAlgn="base">
              <a:spcBef>
                <a:spcPct val="0"/>
              </a:spcBef>
              <a:spcAft>
                <a:spcPct val="0"/>
              </a:spcAft>
              <a:buNone/>
            </a:pPr>
            <a:r>
              <a:rPr lang="en-US" altLang="en-US" sz="2000" b="1" dirty="0"/>
              <a:t>Twitter: </a:t>
            </a:r>
            <a:r>
              <a:rPr lang="en-US" altLang="en-US" sz="2000" b="1" dirty="0">
                <a:solidFill>
                  <a:schemeClr val="accent2">
                    <a:lumMod val="75000"/>
                  </a:schemeClr>
                </a:solidFill>
                <a:hlinkClick r:id="rId5" tooltip="https://twitter.com/VAVetBiz">
                  <a:extLst>
                    <a:ext uri="{A12FA001-AC4F-418D-AE19-62706E023703}">
                      <ahyp:hlinkClr xmlns:ahyp="http://schemas.microsoft.com/office/drawing/2018/hyperlinkcolor" val="tx"/>
                    </a:ext>
                  </a:extLst>
                </a:hlinkClick>
              </a:rPr>
              <a:t>https://twitter.com/VAVetBiz</a:t>
            </a:r>
            <a:r>
              <a:rPr lang="en-US" altLang="en-US" sz="2000" b="1" dirty="0">
                <a:solidFill>
                  <a:schemeClr val="accent2">
                    <a:lumMod val="75000"/>
                  </a:schemeClr>
                </a:solidFill>
              </a:rPr>
              <a:t>                                </a:t>
            </a:r>
            <a:r>
              <a:rPr lang="en-US" altLang="en-US" sz="2400" b="1" dirty="0"/>
              <a:t>	 </a:t>
            </a:r>
          </a:p>
          <a:p>
            <a:pPr marL="0" indent="0" fontAlgn="base">
              <a:spcBef>
                <a:spcPct val="0"/>
              </a:spcBef>
              <a:spcAft>
                <a:spcPct val="0"/>
              </a:spcAft>
              <a:buNone/>
            </a:pPr>
            <a:r>
              <a:rPr lang="en-US" altLang="en-US" sz="2000" b="1" dirty="0"/>
              <a:t>Facebook: </a:t>
            </a:r>
            <a:r>
              <a:rPr lang="en-US" altLang="en-US" sz="2000" b="1" dirty="0">
                <a:solidFill>
                  <a:schemeClr val="accent2">
                    <a:lumMod val="75000"/>
                  </a:schemeClr>
                </a:solidFill>
                <a:hlinkClick r:id="rId6" tooltip="https://www.facebook.com/VAVetBiz/  ">
                  <a:extLst>
                    <a:ext uri="{A12FA001-AC4F-418D-AE19-62706E023703}">
                      <ahyp:hlinkClr xmlns:ahyp="http://schemas.microsoft.com/office/drawing/2018/hyperlinkcolor" val="tx"/>
                    </a:ext>
                  </a:extLst>
                </a:hlinkClick>
              </a:rPr>
              <a:t>https://www.facebook.com/VAVetBiz/  </a:t>
            </a:r>
            <a:endParaRPr lang="en-US" altLang="en-US" sz="2000" b="1" dirty="0">
              <a:solidFill>
                <a:schemeClr val="accent2">
                  <a:lumMod val="75000"/>
                </a:schemeClr>
              </a:solidFill>
            </a:endParaRPr>
          </a:p>
          <a:p>
            <a:pPr marL="0" indent="0" fontAlgn="base">
              <a:spcBef>
                <a:spcPct val="0"/>
              </a:spcBef>
              <a:spcAft>
                <a:spcPct val="0"/>
              </a:spcAft>
              <a:buNone/>
            </a:pPr>
            <a:r>
              <a:rPr lang="en-US" altLang="en-US" sz="2000" b="1" dirty="0"/>
              <a:t>YouTube: </a:t>
            </a:r>
            <a:r>
              <a:rPr lang="en-US" altLang="en-US" sz="2000" b="1" dirty="0">
                <a:solidFill>
                  <a:schemeClr val="accent2">
                    <a:lumMod val="75000"/>
                  </a:schemeClr>
                </a:solidFill>
                <a:hlinkClick r:id="rId7" tooltip="https://www.youtube.com/c/VAOSDBU  ">
                  <a:extLst>
                    <a:ext uri="{A12FA001-AC4F-418D-AE19-62706E023703}">
                      <ahyp:hlinkClr xmlns:ahyp="http://schemas.microsoft.com/office/drawing/2018/hyperlinkcolor" val="tx"/>
                    </a:ext>
                  </a:extLst>
                </a:hlinkClick>
              </a:rPr>
              <a:t>https://www.youtube.com/c/VAOSDBU  </a:t>
            </a:r>
            <a:endParaRPr lang="en-US" altLang="en-US" sz="1400" b="1" dirty="0">
              <a:solidFill>
                <a:schemeClr val="accent2">
                  <a:lumMod val="75000"/>
                </a:schemeClr>
              </a:solidFill>
            </a:endParaRPr>
          </a:p>
        </p:txBody>
      </p:sp>
      <p:sp>
        <p:nvSpPr>
          <p:cNvPr id="3" name="Slide Number Placeholder 2"/>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D983F1FA-211D-3044-9E35-958DFBC26156}" type="slidenum">
              <a:rPr kumimoji="0" lang="en-US" sz="1200" b="0" i="0" u="none" strike="noStrike" kern="1200" cap="none" spc="0" normalizeH="0" baseline="0" noProof="0">
                <a:ln>
                  <a:noFill/>
                </a:ln>
                <a:solidFill>
                  <a:prstClr val="white"/>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91</a:t>
            </a:fld>
            <a:endParaRPr kumimoji="0" lang="en-US" sz="12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7" name="Picture 2" descr="graphic" title="YouTube"/>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400800" y="4446482"/>
            <a:ext cx="299852" cy="3393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2" descr="facebook graphic" title="facebook"/>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403274" y="4146630"/>
            <a:ext cx="299852" cy="29985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3" descr="twitter graphic" title="twitte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58172" y="3784997"/>
            <a:ext cx="347428" cy="362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Title 3"/>
          <p:cNvSpPr>
            <a:spLocks noGrp="1"/>
          </p:cNvSpPr>
          <p:nvPr>
            <p:ph type="title"/>
          </p:nvPr>
        </p:nvSpPr>
        <p:spPr/>
        <p:txBody>
          <a:bodyPr>
            <a:normAutofit/>
          </a:bodyPr>
          <a:lstStyle/>
          <a:p>
            <a:r>
              <a:rPr lang="en-US" sz="3200" dirty="0">
                <a:latin typeface="+mj-lt"/>
              </a:rPr>
              <a:t>Stay Connected with OSDBU</a:t>
            </a:r>
          </a:p>
        </p:txBody>
      </p:sp>
    </p:spTree>
    <p:extLst>
      <p:ext uri="{BB962C8B-B14F-4D97-AF65-F5344CB8AC3E}">
        <p14:creationId xmlns:p14="http://schemas.microsoft.com/office/powerpoint/2010/main" val="2217428275"/>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5560" y="-35560"/>
            <a:ext cx="9144000" cy="685800"/>
          </a:xfrm>
        </p:spPr>
        <p:txBody>
          <a:bodyPr>
            <a:normAutofit fontScale="90000"/>
          </a:bodyPr>
          <a:lstStyle/>
          <a:p>
            <a:r>
              <a:rPr lang="en-US" sz="4000" dirty="0"/>
              <a:t>Wrap Up</a:t>
            </a:r>
          </a:p>
        </p:txBody>
      </p:sp>
      <p:sp>
        <p:nvSpPr>
          <p:cNvPr id="3" name="Content Placeholder 2"/>
          <p:cNvSpPr>
            <a:spLocks noGrp="1"/>
          </p:cNvSpPr>
          <p:nvPr>
            <p:ph idx="1"/>
          </p:nvPr>
        </p:nvSpPr>
        <p:spPr>
          <a:xfrm>
            <a:off x="228600" y="1401194"/>
            <a:ext cx="8686800" cy="5181600"/>
          </a:xfrm>
        </p:spPr>
        <p:txBody>
          <a:bodyPr>
            <a:normAutofit/>
          </a:bodyPr>
          <a:lstStyle/>
          <a:p>
            <a:pPr marL="346075" indent="0">
              <a:spcBef>
                <a:spcPts val="0"/>
              </a:spcBef>
              <a:buNone/>
            </a:pPr>
            <a:r>
              <a:rPr lang="en-US" sz="4900" dirty="0"/>
              <a:t>			</a:t>
            </a:r>
          </a:p>
          <a:p>
            <a:pPr marL="346075" indent="0">
              <a:spcBef>
                <a:spcPts val="0"/>
              </a:spcBef>
              <a:buNone/>
            </a:pPr>
            <a:endParaRPr lang="en-US" sz="4900" dirty="0"/>
          </a:p>
          <a:p>
            <a:pPr marL="168275" indent="-168275">
              <a:lnSpc>
                <a:spcPts val="1000"/>
              </a:lnSpc>
              <a:spcBef>
                <a:spcPts val="0"/>
              </a:spcBef>
              <a:buNone/>
            </a:pPr>
            <a:endParaRPr lang="en-US" sz="1400" dirty="0"/>
          </a:p>
          <a:p>
            <a:pPr marL="0" indent="0">
              <a:lnSpc>
                <a:spcPts val="1500"/>
              </a:lnSpc>
              <a:spcBef>
                <a:spcPts val="0"/>
              </a:spcBef>
              <a:buNone/>
            </a:pPr>
            <a:endParaRPr lang="en-US" dirty="0"/>
          </a:p>
        </p:txBody>
      </p:sp>
      <p:sp>
        <p:nvSpPr>
          <p:cNvPr id="5" name="Rectangle 4">
            <a:extLst>
              <a:ext uri="{FF2B5EF4-FFF2-40B4-BE49-F238E27FC236}">
                <a16:creationId xmlns:a16="http://schemas.microsoft.com/office/drawing/2014/main" id="{4E2499AE-6C7A-40EC-89AD-A36892D0AA29}"/>
              </a:ext>
            </a:extLst>
          </p:cNvPr>
          <p:cNvSpPr/>
          <p:nvPr/>
        </p:nvSpPr>
        <p:spPr>
          <a:xfrm>
            <a:off x="609600" y="1143000"/>
            <a:ext cx="7411720" cy="7518981"/>
          </a:xfrm>
          <a:prstGeom prst="rect">
            <a:avLst/>
          </a:prstGeom>
        </p:spPr>
        <p:txBody>
          <a:bodyPr wrap="square">
            <a:spAutoFit/>
          </a:bodyPr>
          <a:lstStyle/>
          <a:p>
            <a:pPr algn="ctr">
              <a:lnSpc>
                <a:spcPct val="115000"/>
              </a:lnSpc>
              <a:tabLst>
                <a:tab pos="1085850" algn="l"/>
              </a:tabLst>
            </a:pPr>
            <a:r>
              <a:rPr lang="en-US" sz="4000" b="1" i="1" dirty="0"/>
              <a:t>Thank You!</a:t>
            </a:r>
          </a:p>
          <a:p>
            <a:pPr marL="457200" indent="-457200">
              <a:lnSpc>
                <a:spcPct val="115000"/>
              </a:lnSpc>
              <a:buFont typeface="Arial" panose="020B0604020202020204" pitchFamily="34" charset="0"/>
              <a:buChar char="•"/>
              <a:tabLst>
                <a:tab pos="1085850" algn="l"/>
              </a:tabLst>
            </a:pPr>
            <a:r>
              <a:rPr lang="en-US" sz="3600" dirty="0"/>
              <a:t>We want to hear from you!</a:t>
            </a:r>
          </a:p>
          <a:p>
            <a:pPr marL="914400" lvl="1" indent="-457200">
              <a:lnSpc>
                <a:spcPct val="115000"/>
              </a:lnSpc>
              <a:buFont typeface="Arial" panose="020B0604020202020204" pitchFamily="34" charset="0"/>
              <a:buChar char="•"/>
              <a:tabLst>
                <a:tab pos="1085850" algn="l"/>
              </a:tabLst>
            </a:pPr>
            <a:r>
              <a:rPr lang="en-US" sz="3200" dirty="0"/>
              <a:t>Customer Survey will appear on your screen after you exit the event today. </a:t>
            </a:r>
          </a:p>
          <a:p>
            <a:pPr marL="914400" lvl="1" indent="-457200">
              <a:lnSpc>
                <a:spcPct val="115000"/>
              </a:lnSpc>
              <a:buFont typeface="Arial" panose="020B0604020202020204" pitchFamily="34" charset="0"/>
              <a:buChar char="•"/>
              <a:tabLst>
                <a:tab pos="1085850" algn="l"/>
              </a:tabLst>
            </a:pPr>
            <a:r>
              <a:rPr lang="en-US" sz="3200" dirty="0"/>
              <a:t>We greatly appreciate your feedback so we can gather lessons learned to apply to future events.</a:t>
            </a:r>
          </a:p>
          <a:p>
            <a:pPr>
              <a:lnSpc>
                <a:spcPct val="115000"/>
              </a:lnSpc>
              <a:tabLst>
                <a:tab pos="1085850" algn="l"/>
              </a:tabLst>
            </a:pPr>
            <a:endParaRPr lang="en-US" sz="3600" dirty="0"/>
          </a:p>
          <a:p>
            <a:pPr marL="457200" indent="-457200">
              <a:lnSpc>
                <a:spcPct val="115000"/>
              </a:lnSpc>
              <a:buFont typeface="Arial" panose="020B0604020202020204" pitchFamily="34" charset="0"/>
              <a:buChar char="•"/>
              <a:tabLst>
                <a:tab pos="1085850" algn="l"/>
              </a:tabLst>
            </a:pPr>
            <a:endParaRPr lang="en-US" sz="2800" dirty="0"/>
          </a:p>
          <a:p>
            <a:pPr marL="457200" indent="-457200">
              <a:lnSpc>
                <a:spcPct val="115000"/>
              </a:lnSpc>
              <a:buFont typeface="Arial" panose="020B0604020202020204" pitchFamily="34" charset="0"/>
              <a:buChar char="•"/>
              <a:tabLst>
                <a:tab pos="1085850" algn="l"/>
              </a:tabLst>
            </a:pPr>
            <a:endParaRPr lang="en-US" sz="2800" dirty="0"/>
          </a:p>
          <a:p>
            <a:pPr marL="1066800" marR="0" indent="-1066800">
              <a:lnSpc>
                <a:spcPct val="115000"/>
              </a:lnSpc>
              <a:spcBef>
                <a:spcPts val="0"/>
              </a:spcBef>
              <a:spcAft>
                <a:spcPts val="0"/>
              </a:spcAft>
              <a:buFont typeface="Arial" panose="020B0604020202020204" pitchFamily="34" charset="0"/>
              <a:buChar char="•"/>
              <a:tabLst>
                <a:tab pos="1085850" algn="l"/>
              </a:tabLst>
            </a:pPr>
            <a:endParaRPr lang="en-US" sz="2000" dirty="0">
              <a:ea typeface="Calibri" panose="020F0502020204030204" pitchFamily="34" charset="0"/>
            </a:endParaRPr>
          </a:p>
          <a:p>
            <a:pPr marL="1066800" marR="0" indent="-1066800">
              <a:lnSpc>
                <a:spcPct val="115000"/>
              </a:lnSpc>
              <a:spcBef>
                <a:spcPts val="0"/>
              </a:spcBef>
              <a:spcAft>
                <a:spcPts val="0"/>
              </a:spcAft>
              <a:tabLst>
                <a:tab pos="1085850" algn="l"/>
              </a:tabLst>
            </a:pPr>
            <a:endParaRPr lang="en-US" sz="2000" dirty="0">
              <a:ea typeface="Calibri" panose="020F0502020204030204" pitchFamily="34" charset="0"/>
            </a:endParaRPr>
          </a:p>
          <a:p>
            <a:pPr marL="1066800" marR="0" indent="-1066800">
              <a:lnSpc>
                <a:spcPct val="115000"/>
              </a:lnSpc>
              <a:spcBef>
                <a:spcPts val="0"/>
              </a:spcBef>
              <a:spcAft>
                <a:spcPts val="0"/>
              </a:spcAft>
              <a:tabLst>
                <a:tab pos="1085850" algn="l"/>
              </a:tabLst>
            </a:pPr>
            <a:endParaRPr lang="en-US" sz="2000" dirty="0">
              <a:ea typeface="Calibri" panose="020F0502020204030204" pitchFamily="34" charset="0"/>
            </a:endParaRPr>
          </a:p>
          <a:p>
            <a:pPr marL="1066800" marR="0" indent="-1066800">
              <a:lnSpc>
                <a:spcPct val="115000"/>
              </a:lnSpc>
              <a:spcBef>
                <a:spcPts val="0"/>
              </a:spcBef>
              <a:spcAft>
                <a:spcPts val="0"/>
              </a:spcAft>
              <a:tabLst>
                <a:tab pos="1085850" algn="l"/>
              </a:tabLst>
            </a:pPr>
            <a:endParaRPr lang="en-US" sz="2000" dirty="0">
              <a:ea typeface="Calibri" panose="020F0502020204030204" pitchFamily="34" charset="0"/>
            </a:endParaRPr>
          </a:p>
          <a:p>
            <a:endParaRPr lang="en-US" dirty="0"/>
          </a:p>
        </p:txBody>
      </p:sp>
      <p:sp>
        <p:nvSpPr>
          <p:cNvPr id="7" name="Slide Number Placeholder 1">
            <a:extLst>
              <a:ext uri="{FF2B5EF4-FFF2-40B4-BE49-F238E27FC236}">
                <a16:creationId xmlns:a16="http://schemas.microsoft.com/office/drawing/2014/main" id="{CF1A9C79-F55B-4A15-BB5E-1FCCB3DDF7C5}"/>
              </a:ext>
            </a:extLst>
          </p:cNvPr>
          <p:cNvSpPr txBox="1">
            <a:spLocks/>
          </p:cNvSpPr>
          <p:nvPr/>
        </p:nvSpPr>
        <p:spPr>
          <a:xfrm>
            <a:off x="8686800" y="6416675"/>
            <a:ext cx="384630" cy="365125"/>
          </a:xfrm>
          <a:prstGeom prst="rect">
            <a:avLst/>
          </a:prstGeom>
        </p:spPr>
        <p:txBody>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457200">
              <a:defRPr/>
            </a:pPr>
            <a:fld id="{D983F1FA-211D-3044-9E35-958DFBC26156}" type="slidenum">
              <a:rPr lang="en-US" sz="1200" smtClean="0">
                <a:solidFill>
                  <a:prstClr val="white"/>
                </a:solidFill>
                <a:latin typeface="Calibri"/>
              </a:rPr>
              <a:pPr algn="r" defTabSz="457200">
                <a:defRPr/>
              </a:pPr>
              <a:t>92</a:t>
            </a:fld>
            <a:endParaRPr lang="en-US" sz="1200" dirty="0">
              <a:solidFill>
                <a:prstClr val="white"/>
              </a:solidFill>
              <a:latin typeface="Calibri"/>
            </a:endParaRPr>
          </a:p>
        </p:txBody>
      </p:sp>
    </p:spTree>
    <p:extLst>
      <p:ext uri="{BB962C8B-B14F-4D97-AF65-F5344CB8AC3E}">
        <p14:creationId xmlns:p14="http://schemas.microsoft.com/office/powerpoint/2010/main" val="67047830"/>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0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I&amp;T PPT Layout">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1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12_Office Theme">
  <a:themeElements>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myVA">
    <a:dk1>
      <a:srgbClr val="000000"/>
    </a:dk1>
    <a:lt1>
      <a:sysClr val="window" lastClr="FFFFFF"/>
    </a:lt1>
    <a:dk2>
      <a:srgbClr val="003F72"/>
    </a:dk2>
    <a:lt2>
      <a:srgbClr val="EEECE1"/>
    </a:lt2>
    <a:accent1>
      <a:srgbClr val="C62630"/>
    </a:accent1>
    <a:accent2>
      <a:srgbClr val="0083BE"/>
    </a:accent2>
    <a:accent3>
      <a:srgbClr val="F3CF45"/>
    </a:accent3>
    <a:accent4>
      <a:srgbClr val="F7955B"/>
    </a:accent4>
    <a:accent5>
      <a:srgbClr val="839097"/>
    </a:accent5>
    <a:accent6>
      <a:srgbClr val="DCDDDE"/>
    </a:accent6>
    <a:hlink>
      <a:srgbClr val="C2B48F"/>
    </a:hlink>
    <a:folHlink>
      <a:srgbClr val="A3A86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15389</TotalTime>
  <Words>5868</Words>
  <Application>Microsoft Office PowerPoint</Application>
  <PresentationFormat>On-screen Show (4:3)</PresentationFormat>
  <Paragraphs>1074</Paragraphs>
  <Slides>92</Slides>
  <Notes>92</Notes>
  <HiddenSlides>0</HiddenSlides>
  <MMClips>0</MMClips>
  <ScaleCrop>false</ScaleCrop>
  <HeadingPairs>
    <vt:vector size="6" baseType="variant">
      <vt:variant>
        <vt:lpstr>Fonts Used</vt:lpstr>
      </vt:variant>
      <vt:variant>
        <vt:i4>12</vt:i4>
      </vt:variant>
      <vt:variant>
        <vt:lpstr>Theme</vt:lpstr>
      </vt:variant>
      <vt:variant>
        <vt:i4>5</vt:i4>
      </vt:variant>
      <vt:variant>
        <vt:lpstr>Slide Titles</vt:lpstr>
      </vt:variant>
      <vt:variant>
        <vt:i4>92</vt:i4>
      </vt:variant>
    </vt:vector>
  </HeadingPairs>
  <TitlesOfParts>
    <vt:vector size="109" baseType="lpstr">
      <vt:lpstr> Arial </vt:lpstr>
      <vt:lpstr>.AppleSystemUIFont</vt:lpstr>
      <vt:lpstr>Arial</vt:lpstr>
      <vt:lpstr>Arial Black</vt:lpstr>
      <vt:lpstr>Bookman Old Style</vt:lpstr>
      <vt:lpstr>Calibri</vt:lpstr>
      <vt:lpstr>CambriaMath</vt:lpstr>
      <vt:lpstr>Copperplate Gothic Light</vt:lpstr>
      <vt:lpstr>Courier New</vt:lpstr>
      <vt:lpstr>Myriad Pro</vt:lpstr>
      <vt:lpstr>Symbol</vt:lpstr>
      <vt:lpstr>Wingdings</vt:lpstr>
      <vt:lpstr>10_Office Theme</vt:lpstr>
      <vt:lpstr>Custom Design</vt:lpstr>
      <vt:lpstr>OI&amp;T PPT Layout</vt:lpstr>
      <vt:lpstr>11_Office Theme</vt:lpstr>
      <vt:lpstr>12_Office Theme</vt:lpstr>
      <vt:lpstr>Office of Procurement, Acquisition and Logistics</vt:lpstr>
      <vt:lpstr>Administrative Remarks</vt:lpstr>
      <vt:lpstr>PowerPoint Presentation</vt:lpstr>
      <vt:lpstr>Office of Procurement, Acquisition, and Logistics</vt:lpstr>
      <vt:lpstr>PowerPoint Presentation</vt:lpstr>
      <vt:lpstr>Technology Acquisition Center</vt:lpstr>
      <vt:lpstr>VA Organization Chart</vt:lpstr>
      <vt:lpstr>OALC Organization Chart</vt:lpstr>
      <vt:lpstr>Technology Acquisition Center</vt:lpstr>
      <vt:lpstr>Technology Acquisition Center</vt:lpstr>
      <vt:lpstr>Yearly Obligations</vt:lpstr>
      <vt:lpstr>Yearly Obligations</vt:lpstr>
      <vt:lpstr>TAC Contracts Supporting COVID-19</vt:lpstr>
      <vt:lpstr>Technology Acquisition Center</vt:lpstr>
      <vt:lpstr>TAC Workload Summary</vt:lpstr>
      <vt:lpstr>4TH QTR FY21 Forecasted Opportunities</vt:lpstr>
      <vt:lpstr>1ST QTR FY22 Forecasted Opportunities</vt:lpstr>
      <vt:lpstr>New TAC Contract Actions/Vehicles Used in 2021</vt:lpstr>
      <vt:lpstr>Technology Acquisition Center</vt:lpstr>
      <vt:lpstr>T4NG Update</vt:lpstr>
      <vt:lpstr>Technology Acquisition Center</vt:lpstr>
      <vt:lpstr>Parting Thoughts</vt:lpstr>
      <vt:lpstr>Office of Procurement, Acquisition, and Logistics</vt:lpstr>
      <vt:lpstr>Advanced planning brief TO industry</vt:lpstr>
      <vt:lpstr>Advanced planning brief TO industry</vt:lpstr>
      <vt:lpstr>To improve customer experience,  engage your customers</vt:lpstr>
      <vt:lpstr>10 million people per month visit VA websites</vt:lpstr>
      <vt:lpstr>The New VA.gov</vt:lpstr>
      <vt:lpstr>Accessing VA.gov</vt:lpstr>
      <vt:lpstr>Find VA Benefits</vt:lpstr>
      <vt:lpstr>COVID-19 Digital Tools</vt:lpstr>
      <vt:lpstr>What’s Ahead: VA’s Flagship Mobile App</vt:lpstr>
      <vt:lpstr>What’s Ahead: Clinical Decision Support Tool</vt:lpstr>
      <vt:lpstr>Advanced planning brief TO industry</vt:lpstr>
      <vt:lpstr>Secretary McDonough’s Top Priorities for VA Frame our IT Priorities</vt:lpstr>
      <vt:lpstr>VA’s Digital Transformation Strategy Guides our IT Activities</vt:lpstr>
      <vt:lpstr>How an Idea Becomes Reality</vt:lpstr>
      <vt:lpstr>Urgent Vs. Strategic Opportunities – What’s the Difference?</vt:lpstr>
      <vt:lpstr>How Industry can Engage with OIT on Urgent and Strategic Projects</vt:lpstr>
      <vt:lpstr>Idea to Reality – AMO’s Internal Process Step by Step</vt:lpstr>
      <vt:lpstr>DevSecOps and Product Line Management</vt:lpstr>
      <vt:lpstr>Agenda </vt:lpstr>
      <vt:lpstr>Who we are </vt:lpstr>
      <vt:lpstr>Our work in DevSecOps supports the Secretary’s priorities </vt:lpstr>
      <vt:lpstr>Our seven DevSecOps priorities </vt:lpstr>
      <vt:lpstr>Maturing our use of Product Line Management </vt:lpstr>
      <vt:lpstr>Maturing our use of Product Line Management, continued </vt:lpstr>
      <vt:lpstr>What’s ahead </vt:lpstr>
      <vt:lpstr>What we need from industry </vt:lpstr>
      <vt:lpstr>Contact Us</vt:lpstr>
      <vt:lpstr>VA Cybersecurity advanced planning brief to industry</vt:lpstr>
      <vt:lpstr>VA’s Cybersecurity Landscape</vt:lpstr>
      <vt:lpstr>Veterans Affairs Cybersecurity Drivers</vt:lpstr>
      <vt:lpstr>VA Risk-Based Cybersecurity Program</vt:lpstr>
      <vt:lpstr>VA Cybersecurity Threats</vt:lpstr>
      <vt:lpstr>Information Security</vt:lpstr>
      <vt:lpstr>PowerPoint Presentation</vt:lpstr>
      <vt:lpstr>Technology Acquisition Center</vt:lpstr>
      <vt:lpstr>Purpose</vt:lpstr>
      <vt:lpstr>Best Value Concept</vt:lpstr>
      <vt:lpstr>Best Value Approaches</vt:lpstr>
      <vt:lpstr>Source Selection Trade-off Benefits</vt:lpstr>
      <vt:lpstr>Pre-Award Roadmap</vt:lpstr>
      <vt:lpstr>Market Research</vt:lpstr>
      <vt:lpstr>Organizational Conflicts of Interest (OCI)</vt:lpstr>
      <vt:lpstr>Basis of Award</vt:lpstr>
      <vt:lpstr>Evaluation Factors</vt:lpstr>
      <vt:lpstr>Evaluation Factors to Consider</vt:lpstr>
      <vt:lpstr>Technical Factor Considerations</vt:lpstr>
      <vt:lpstr>Technical Factor Considerations</vt:lpstr>
      <vt:lpstr>Past Performance Factor Considerations</vt:lpstr>
      <vt:lpstr>Past Performance Factor Considerations</vt:lpstr>
      <vt:lpstr>Veterans Involvement Considerations</vt:lpstr>
      <vt:lpstr>Veterans Employment</vt:lpstr>
      <vt:lpstr>Small Business Participation Commitment Factor Considerations</vt:lpstr>
      <vt:lpstr>Price Factor Considerations</vt:lpstr>
      <vt:lpstr>Price</vt:lpstr>
      <vt:lpstr>Proposal Evaluation vs. Source Selection</vt:lpstr>
      <vt:lpstr>Source Selection Decision</vt:lpstr>
      <vt:lpstr>Proposal Best Practices</vt:lpstr>
      <vt:lpstr>Proposal Best Practices</vt:lpstr>
      <vt:lpstr>OFFICE OF SMALL &amp; DISADVANTAGED BUSINESS UTILIZATION</vt:lpstr>
      <vt:lpstr>Agenda</vt:lpstr>
      <vt:lpstr>Introduction to OSDBU </vt:lpstr>
      <vt:lpstr>How to use OSDBU Resources Effectively</vt:lpstr>
      <vt:lpstr>Meet Procurement Decision Makers (PDMs)</vt:lpstr>
      <vt:lpstr>VA Spend on IT – Top 10 NAICS (2020)</vt:lpstr>
      <vt:lpstr>VA Also Acquires IT Through Other Agency Contracts (FY 20)</vt:lpstr>
      <vt:lpstr>Summary on Doing Business with VA</vt:lpstr>
      <vt:lpstr>Verification Transfer Legislation</vt:lpstr>
      <vt:lpstr>Stay Connected with OSDBU</vt:lpstr>
      <vt:lpstr>Wrap Up</vt:lpstr>
    </vt:vector>
  </TitlesOfParts>
  <Company>Veteran Affairs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Modernization Drumbeat</dc:title>
  <dc:creator>Department of Veterans Affairs</dc:creator>
  <cp:lastModifiedBy>Moran, Veronica</cp:lastModifiedBy>
  <cp:revision>246</cp:revision>
  <cp:lastPrinted>2020-06-21T20:27:22Z</cp:lastPrinted>
  <dcterms:created xsi:type="dcterms:W3CDTF">2017-12-21T16:13:31Z</dcterms:created>
  <dcterms:modified xsi:type="dcterms:W3CDTF">2021-06-09T17:29:20Z</dcterms:modified>
</cp:coreProperties>
</file>