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83" r:id="rId2"/>
    <p:sldId id="281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1" d="100"/>
          <a:sy n="51" d="100"/>
        </p:scale>
        <p:origin x="125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7EBD4-3E33-49E3-9930-B9FFF5C321C8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9BF37-3C45-4641-AC96-A1E69D7D9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20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2523B-155A-0446-EB73-42584DCB4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C67F6-3D44-1855-DEA1-96ED22407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DF402-0BA6-E82A-1C03-91BA29839E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49218-955C-01D3-909D-E3BA70F3E7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31FA43-6C0E-6047-B106-ADAB81A86D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551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1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71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3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47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18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3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47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89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32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235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586DE7-2209-5A47-8724-C08284FF1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Title, 28pt Segoe UI Bold</a:t>
            </a:r>
          </a:p>
        </p:txBody>
      </p:sp>
      <p:sp>
        <p:nvSpPr>
          <p:cNvPr id="12" name="Content Placeholder"/>
          <p:cNvSpPr>
            <a:spLocks noGrp="1"/>
          </p:cNvSpPr>
          <p:nvPr>
            <p:ph sz="quarter" idx="13"/>
          </p:nvPr>
        </p:nvSpPr>
        <p:spPr>
          <a:xfrm>
            <a:off x="838202" y="1562100"/>
            <a:ext cx="10515599" cy="4359730"/>
          </a:xfrm>
        </p:spPr>
        <p:txBody>
          <a:bodyPr numCol="2" spcCol="914400"/>
          <a:lstStyle>
            <a:lvl1pPr>
              <a:defRPr sz="1650">
                <a:solidFill>
                  <a:schemeClr val="tx2"/>
                </a:solidFill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"/>
          <p:cNvSpPr>
            <a:spLocks noGrp="1"/>
          </p:cNvSpPr>
          <p:nvPr>
            <p:ph type="ftr" sz="quarter" idx="11"/>
          </p:nvPr>
        </p:nvSpPr>
        <p:spPr>
          <a:xfrm>
            <a:off x="838200" y="6286500"/>
            <a:ext cx="7848600" cy="308792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FOR INTERNAL USE ONLY • OFFICE OF INFORMATION AND TECHNOLOGY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E286F48B-3078-17B8-01DA-4DD4CAFA6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4917" y="6286502"/>
            <a:ext cx="388883" cy="308791"/>
          </a:xfrm>
        </p:spPr>
        <p:txBody>
          <a:bodyPr/>
          <a:lstStyle/>
          <a:p>
            <a:fld id="{E573346A-FCA4-684E-8D18-26E832406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219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5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dialin.teams.microsoft.com/usp/pstnconferencing" TargetMode="External"/><Relationship Id="rId3" Type="http://schemas.openxmlformats.org/officeDocument/2006/relationships/hyperlink" Target="https://aka.ms/JoinTeamsMeeting?omkt=en-US" TargetMode="External"/><Relationship Id="rId7" Type="http://schemas.openxmlformats.org/officeDocument/2006/relationships/hyperlink" Target="https://teams.microsoft.com/meetingOptions/?organizerId=ba87b2c2-e1f9-45ad-a4c2-de97317aebee&amp;tenantId=e95f1b23-abaf-45ee-821d-b7ab251ab3bf&amp;threadId=19_meeting_YTA3M2Q3YmQtZjFkZi00M2Y5LWJiZGUtNTNiMGYyZDU3MWUw@thread.v2&amp;messageId=0&amp;language=en-US" TargetMode="External"/><Relationship Id="rId2" Type="http://schemas.openxmlformats.org/officeDocument/2006/relationships/hyperlink" Target="https://teams.microsoft.com/meet/217517952096590?p=4JDW13pf7Rhaivl4Th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dialin.teams.microsoft.com/14a86cbc-ba2a-4dde-a83a-5b9e20685e48?id=442532119" TargetMode="External"/><Relationship Id="rId5" Type="http://schemas.openxmlformats.org/officeDocument/2006/relationships/hyperlink" Target="tel:+18727010185,,442532119" TargetMode="External"/><Relationship Id="rId4" Type="http://schemas.openxmlformats.org/officeDocument/2006/relationships/hyperlink" Target="https://teams.microsoft.com/l/meetup-join/19%3ameeting_YTA3M2Q3YmQtZjFkZi00M2Y5LWJiZGUtNTNiMGYyZDU3MWUw%40thread.v2/0?context=%7b%22Tid%22%3a%22e95f1b23-abaf-45ee-821d-b7ab251ab3bf%22%2c%22Oid%22%3a%22ba87b2c2-e1f9-45ad-a4c2-de97317aebee%22%7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14228-F89D-F6CC-8A2C-D138ED18F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D30A7-10F9-2DAE-4C19-84A94C0FE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OIT Acquisition Office Hours: June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CF5564-E004-6780-63C7-C09F457709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09752" y="1417638"/>
            <a:ext cx="8603806" cy="4871844"/>
          </a:xfrm>
        </p:spPr>
        <p:txBody>
          <a:bodyPr>
            <a:normAutofit lnSpcReduction="10000"/>
          </a:bodyPr>
          <a:lstStyle/>
          <a:p>
            <a:pPr marL="0">
              <a:buNone/>
            </a:pPr>
            <a:r>
              <a:rPr lang="en-US" sz="11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600" b="1" dirty="0">
                <a:solidFill>
                  <a:srgbClr val="1F497D"/>
                </a:solidFill>
                <a:latin typeface="Calibri" panose="020F0502020204030204" pitchFamily="34" charset="0"/>
              </a:rPr>
              <a:t>Topics: SCM DevSecOps; TSS 3.0; </a:t>
            </a:r>
            <a:r>
              <a:rPr lang="en-US" sz="1600" b="1" dirty="0" err="1">
                <a:solidFill>
                  <a:srgbClr val="1F497D"/>
                </a:solidFill>
                <a:latin typeface="Calibri" panose="020F0502020204030204" pitchFamily="34" charset="0"/>
              </a:rPr>
              <a:t>CCaaS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400" b="1" dirty="0">
                <a:solidFill>
                  <a:srgbClr val="1F497D"/>
                </a:solidFill>
                <a:latin typeface="Calibri" panose="020F0502020204030204" pitchFamily="34" charset="0"/>
              </a:rPr>
              <a:t>OIT POCs: Tim McCutcheon; Brandel Wicinski; Brad Mills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dirty="0">
                <a:solidFill>
                  <a:srgbClr val="1F497D"/>
                </a:solidFill>
                <a:latin typeface="Calibri" panose="020F0502020204030204" pitchFamily="34" charset="0"/>
              </a:rPr>
              <a:t>Key Prep Questions: VALIP; cybersecurity modernization; omnichannel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>
              <a:buNone/>
            </a:pPr>
            <a:r>
              <a:rPr lang="en-US" sz="1200" dirty="0"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 </a:t>
            </a:r>
          </a:p>
          <a:p>
            <a:pP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dirty="0">
                <a:solidFill>
                  <a:srgbClr val="1F497D"/>
                </a:solidFill>
                <a:latin typeface="Calibri" panose="020F0502020204030204" pitchFamily="34" charset="0"/>
              </a:rPr>
              <a:t>To </a:t>
            </a:r>
            <a:r>
              <a:rPr lang="en-US" sz="1100" dirty="0">
                <a:solidFill>
                  <a:srgbClr val="1F497D"/>
                </a:solidFill>
                <a:latin typeface="Calibri" panose="020F0502020204030204" pitchFamily="34" charset="0"/>
              </a:rPr>
              <a:t>establish a consistent cadence, we plan to hold Office Hours on the second Monday of each month at 3:00 PM.  Today’s meeting is on 8 June 2026, @ 3:00 PM. This is an MS Teams meeting; see the link provided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buNone/>
            </a:pPr>
            <a:r>
              <a:rPr lang="en-US" sz="1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200" dirty="0">
                <a:solidFill>
                  <a:srgbClr val="1F497D"/>
                </a:solidFill>
                <a:latin typeface="Calibri" panose="020F0502020204030204" pitchFamily="34" charset="0"/>
              </a:rPr>
              <a:t>Session Flow (60 minutes)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US" sz="1300" dirty="0">
                <a:solidFill>
                  <a:srgbClr val="984807"/>
                </a:solidFill>
                <a:latin typeface="Calibri" panose="020F0502020204030204" pitchFamily="34" charset="0"/>
              </a:rPr>
              <a:t>5 min:        Timeline updates &amp; Acquisition Disclaimer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US" sz="1300" dirty="0">
                <a:solidFill>
                  <a:srgbClr val="984807"/>
                </a:solidFill>
                <a:latin typeface="Calibri" panose="020F0502020204030204" pitchFamily="34" charset="0"/>
              </a:rPr>
              <a:t>15 min:     Topic Deep Dive (Owners)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US" sz="1300" dirty="0">
                <a:solidFill>
                  <a:srgbClr val="984807"/>
                </a:solidFill>
                <a:latin typeface="Calibri" panose="020F0502020204030204" pitchFamily="34" charset="0"/>
              </a:rPr>
              <a:t>35 min:     Vendor Q&amp;A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Arial" panose="020B0604020202020204" pitchFamily="34" charset="0"/>
              <a:buChar char="–"/>
              <a:tabLst>
                <a:tab pos="914400" algn="l"/>
              </a:tabLst>
            </a:pPr>
            <a:r>
              <a:rPr lang="en-US" sz="1300" dirty="0">
                <a:solidFill>
                  <a:srgbClr val="984807"/>
                </a:solidFill>
                <a:latin typeface="Calibri" panose="020F0502020204030204" pitchFamily="34" charset="0"/>
              </a:rPr>
              <a:t>5 min:       Reminders &amp; next month's topic preview/closeout. </a:t>
            </a:r>
            <a:endParaRPr lang="en-US" sz="1200" dirty="0"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1425" b="1" dirty="0"/>
          </a:p>
          <a:p>
            <a:pPr lvl="1"/>
            <a:endParaRPr lang="en-US" sz="1425" b="1" dirty="0"/>
          </a:p>
          <a:p>
            <a:pPr lvl="1"/>
            <a:endParaRPr lang="en-US" sz="1350" b="1" dirty="0"/>
          </a:p>
          <a:p>
            <a:pPr lvl="1"/>
            <a:endParaRPr lang="en-US" sz="1350" b="1" dirty="0"/>
          </a:p>
          <a:p>
            <a:pPr lvl="1"/>
            <a:endParaRPr lang="en-US" sz="1350" b="1" dirty="0"/>
          </a:p>
          <a:p>
            <a:pPr marL="0">
              <a:buNone/>
            </a:pPr>
            <a:r>
              <a:rPr lang="en-US" sz="1800" b="1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Microsoft Teams meeting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800" b="1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Join: </a:t>
            </a:r>
            <a:r>
              <a:rPr lang="en-US" sz="18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2" tooltip="Meeting join"/>
              </a:rPr>
              <a:t>https://teams.microsoft.com/meet/217517952096590?p=4JDW13pf7Rhaivl4Th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Meeting ID: </a:t>
            </a:r>
            <a:r>
              <a:rPr lang="en-US" sz="11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217 517 952 096 590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Passcode: </a:t>
            </a:r>
            <a:r>
              <a:rPr lang="en-US" sz="11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4n8YY6Ys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algn="ctr">
              <a:buNone/>
            </a:pPr>
            <a:b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Aptos" panose="020B0004020202020204" pitchFamily="34" charset="0"/>
              </a:rPr>
            </a:b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Need help?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14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|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11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4"/>
              </a:rPr>
              <a:t>System reference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400" b="1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Dial in by phone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+1 872-701-0185,,442532119#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11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United States, Chicago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6"/>
              </a:rPr>
              <a:t>Find a local number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Phone conference ID: </a:t>
            </a:r>
            <a:r>
              <a:rPr lang="en-US" sz="11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442 532 119#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>
              <a:buNone/>
            </a:pPr>
            <a:r>
              <a:rPr lang="en-US" sz="11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For organizers: </a:t>
            </a:r>
            <a:r>
              <a:rPr lang="en-US" sz="11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7"/>
              </a:rPr>
              <a:t>Meeting options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1400" dirty="0">
                <a:solidFill>
                  <a:srgbClr val="616161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|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r>
              <a:rPr lang="en-US" sz="1100" u="sng" dirty="0">
                <a:solidFill>
                  <a:srgbClr val="5B5FC7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  <a:hlinkClick r:id="rId8"/>
              </a:rPr>
              <a:t>Reset dial-in PIN</a:t>
            </a:r>
            <a:r>
              <a:rPr lang="en-US" sz="1400" dirty="0">
                <a:solidFill>
                  <a:srgbClr val="242424"/>
                </a:solidFill>
                <a:latin typeface="Segoe UI" panose="020B0502040204020203" pitchFamily="34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14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296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0B112-C57F-87FB-C375-8292504A0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A82ABCE-D230-81A7-7DD3-12E8BC0F1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 Disclaimer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D65F7C7-F739-3354-3FEF-8C808DB99F1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52652" y="2028827"/>
            <a:ext cx="7886699" cy="26738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350" b="1">
                <a:solidFill>
                  <a:schemeClr val="accent5">
                    <a:lumMod val="50000"/>
                  </a:schemeClr>
                </a:solidFill>
              </a:rPr>
              <a:t>Authority to Contract</a:t>
            </a:r>
          </a:p>
          <a:p>
            <a:r>
              <a:rPr lang="en-US" sz="1350">
                <a:solidFill>
                  <a:schemeClr val="accent5">
                    <a:lumMod val="50000"/>
                  </a:schemeClr>
                </a:solidFill>
              </a:rPr>
              <a:t>Acquisitions and contractual commitments can only be made by government officials having authority to enter into such agreements on behalf of the United States government.</a:t>
            </a:r>
          </a:p>
          <a:p>
            <a:r>
              <a:rPr lang="en-US" sz="1350">
                <a:solidFill>
                  <a:schemeClr val="accent5">
                    <a:lumMod val="50000"/>
                  </a:schemeClr>
                </a:solidFill>
              </a:rPr>
              <a:t>The only government officials with such authority are warranted contracting officers. </a:t>
            </a:r>
          </a:p>
          <a:p>
            <a:r>
              <a:rPr lang="en-US" sz="1350">
                <a:solidFill>
                  <a:schemeClr val="accent5">
                    <a:lumMod val="50000"/>
                  </a:schemeClr>
                </a:solidFill>
              </a:rPr>
              <a:t>Future contractual direction, if any, shall only come from a cognizant U.S. Department of Veterans Affairs (VA) warranted contracting officer.</a:t>
            </a:r>
          </a:p>
          <a:p>
            <a:pPr marL="0" indent="0">
              <a:buNone/>
            </a:pPr>
            <a:r>
              <a:rPr lang="en-US" sz="1350" b="1">
                <a:solidFill>
                  <a:schemeClr val="accent5">
                    <a:lumMod val="50000"/>
                  </a:schemeClr>
                </a:solidFill>
              </a:rPr>
              <a:t>Authority Limitations</a:t>
            </a:r>
          </a:p>
          <a:p>
            <a:r>
              <a:rPr lang="en-US" sz="1350">
                <a:solidFill>
                  <a:schemeClr val="accent5">
                    <a:lumMod val="50000"/>
                  </a:schemeClr>
                </a:solidFill>
              </a:rPr>
              <a:t>VA Office of Information and Technology and the IT Vendor Management Office staff are not warranted contracting officers.</a:t>
            </a:r>
          </a:p>
          <a:p>
            <a:r>
              <a:rPr lang="en-US" sz="1350">
                <a:solidFill>
                  <a:schemeClr val="accent5">
                    <a:lumMod val="50000"/>
                  </a:schemeClr>
                </a:solidFill>
              </a:rPr>
              <a:t>Any discussions of contractual requirements do not constitute contractual direction or authorization of any kind.</a:t>
            </a:r>
          </a:p>
          <a:p>
            <a:r>
              <a:rPr lang="en-US" sz="1350">
                <a:solidFill>
                  <a:schemeClr val="accent5">
                    <a:lumMod val="50000"/>
                  </a:schemeClr>
                </a:solidFill>
              </a:rPr>
              <a:t>Any projected dates provided for Request for Information (RFI), Request for Proposal (RFP), and award are notional and subject to change.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5F358A6-9CDA-140D-0672-73D432AAC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t>OFFICE OF INFORMATION AND TECHNOLOGY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A96544-9FD3-C856-A599-9A1AE45BD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E573346A-FCA4-684E-8D18-26E8324063ED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457200"/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6039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E6CA01B-0DEB-4E9A-9768-B728DA42C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032" y="350671"/>
            <a:ext cx="4738986" cy="1222491"/>
          </a:xfrm>
        </p:spPr>
        <p:txBody>
          <a:bodyPr anchor="b">
            <a:normAutofit/>
          </a:bodyPr>
          <a:lstStyle/>
          <a:p>
            <a:r>
              <a:rPr lang="en-US" sz="3100" dirty="0">
                <a:solidFill>
                  <a:schemeClr val="tx2"/>
                </a:solidFill>
              </a:rPr>
              <a:t>June 2026 – Office Hours Agenda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57D8C8E-634E-4E83-9657-225A4DFE4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001" y="-4155"/>
            <a:ext cx="1886211" cy="2174333"/>
            <a:chOff x="-305" y="-4155"/>
            <a:chExt cx="2514948" cy="217433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D5D1578-BE90-4A7E-9856-BB4025E5A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18ADDDE1-EC05-4BE5-9866-89714E0B7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A118A52-E1FF-455C-B1A1-1CF50EE05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457200"/>
              <a:endParaRPr lang="en-US" sz="8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0E1677B-677B-48F1-971D-9E7F3CA512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EF9CAA7-54CF-B762-E00B-CB9E97186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473" y="148554"/>
            <a:ext cx="4316567" cy="247123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7505" y="2061497"/>
            <a:ext cx="4165141" cy="1775225"/>
          </a:xfrm>
        </p:spPr>
        <p:txBody>
          <a:bodyPr anchor="ctr">
            <a:normAutofit/>
          </a:bodyPr>
          <a:lstStyle/>
          <a:p>
            <a:endParaRPr lang="en-US" sz="1600" dirty="0">
              <a:solidFill>
                <a:schemeClr val="tx2"/>
              </a:solidFill>
            </a:endParaRPr>
          </a:p>
          <a:p>
            <a:pPr>
              <a:defRPr sz="1600"/>
            </a:pPr>
            <a:r>
              <a:rPr lang="en-US" sz="1600" b="1" dirty="0">
                <a:solidFill>
                  <a:schemeClr val="tx2"/>
                </a:solidFill>
              </a:rPr>
              <a:t>Topics: SCM DevSecOps; TSS 3.0; </a:t>
            </a:r>
            <a:r>
              <a:rPr lang="en-US" sz="1600" b="1" dirty="0" err="1">
                <a:solidFill>
                  <a:schemeClr val="tx2"/>
                </a:solidFill>
              </a:rPr>
              <a:t>CCaaS</a:t>
            </a:r>
            <a:endParaRPr lang="en-US" sz="1600" b="1" dirty="0">
              <a:solidFill>
                <a:schemeClr val="tx2"/>
              </a:solidFill>
            </a:endParaRPr>
          </a:p>
          <a:p>
            <a:pPr>
              <a:defRPr sz="1600"/>
            </a:pPr>
            <a:r>
              <a:rPr lang="en-US" sz="1600" dirty="0">
                <a:solidFill>
                  <a:schemeClr val="tx2"/>
                </a:solidFill>
              </a:rPr>
              <a:t>OIT POCs: Tim McCutcheon; Brandel Wicinski; Brad Mills</a:t>
            </a:r>
          </a:p>
          <a:p>
            <a:pPr>
              <a:defRPr sz="1600"/>
            </a:pPr>
            <a:r>
              <a:rPr lang="en-US" sz="1600" dirty="0">
                <a:solidFill>
                  <a:schemeClr val="tx2"/>
                </a:solidFill>
              </a:rPr>
              <a:t>Key Prep Questions: VALIP; cybersecurity modernization; omnichannel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2070E4-C01A-B852-94F9-89495560C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570" y="3258281"/>
            <a:ext cx="4316568" cy="2352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5504BA-D264-6806-CD23-F429D26447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1372" y="4255156"/>
            <a:ext cx="4316567" cy="23201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51001" y="8890000"/>
            <a:ext cx="4325223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457200">
              <a:spcAft>
                <a:spcPts val="600"/>
              </a:spcAft>
              <a:defRPr sz="1000"/>
            </a:pPr>
            <a:r>
              <a:rPr lang="en-US" sz="1000">
                <a:solidFill>
                  <a:prstClr val="black"/>
                </a:solidFill>
                <a:latin typeface="Calibri"/>
              </a:rPr>
              <a:t>VA Office of Information &amp; Technology (OIT) – Office of Strategic Sourcing (OSS)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394</Words>
  <Application>Microsoft Office PowerPoint</Application>
  <PresentationFormat>Widescreen</PresentationFormat>
  <Paragraphs>47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Segoe UI</vt:lpstr>
      <vt:lpstr>1_Office Theme</vt:lpstr>
      <vt:lpstr>OIT Acquisition Office Hours: June</vt:lpstr>
      <vt:lpstr>Acquisition Disclaimer</vt:lpstr>
      <vt:lpstr>June 2026 – Office Hours 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Carter, Don C.</dc:creator>
  <cp:lastModifiedBy>Carter, Don C.</cp:lastModifiedBy>
  <cp:revision>1</cp:revision>
  <dcterms:created xsi:type="dcterms:W3CDTF">2026-04-16T12:57:50Z</dcterms:created>
  <dcterms:modified xsi:type="dcterms:W3CDTF">2026-04-16T12:58:37Z</dcterms:modified>
</cp:coreProperties>
</file>